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4"/>
    <p:sldMasterId id="2147483660" r:id="rId5"/>
  </p:sldMasterIdLst>
  <p:notesMasterIdLst>
    <p:notesMasterId r:id="rId28"/>
  </p:notesMasterIdLst>
  <p:handoutMasterIdLst>
    <p:handoutMasterId r:id="rId29"/>
  </p:handoutMasterIdLst>
  <p:sldIdLst>
    <p:sldId id="4179" r:id="rId6"/>
    <p:sldId id="278" r:id="rId7"/>
    <p:sldId id="4181" r:id="rId8"/>
    <p:sldId id="4184" r:id="rId9"/>
    <p:sldId id="276" r:id="rId10"/>
    <p:sldId id="275" r:id="rId11"/>
    <p:sldId id="4205" r:id="rId12"/>
    <p:sldId id="4206" r:id="rId13"/>
    <p:sldId id="272" r:id="rId14"/>
    <p:sldId id="4186" r:id="rId15"/>
    <p:sldId id="270" r:id="rId16"/>
    <p:sldId id="4209" r:id="rId17"/>
    <p:sldId id="4211" r:id="rId18"/>
    <p:sldId id="4208" r:id="rId19"/>
    <p:sldId id="4207" r:id="rId20"/>
    <p:sldId id="4212" r:id="rId21"/>
    <p:sldId id="4204" r:id="rId22"/>
    <p:sldId id="261" r:id="rId23"/>
    <p:sldId id="260" r:id="rId24"/>
    <p:sldId id="4213" r:id="rId25"/>
    <p:sldId id="4214" r:id="rId26"/>
    <p:sldId id="4191" r:id="rId27"/>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0BCB09-E039-4F33-CD74-5CD8AAF61EA8}" name="Meredith Friedberg" initials="MF" userId="S::mfriedbe@ama-assn.org::38b3f61c-f6ce-4d2b-aa5d-1af848f56c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469"/>
    <a:srgbClr val="009DDC"/>
    <a:srgbClr val="E71933"/>
    <a:srgbClr val="FFC000"/>
    <a:srgbClr val="5E4A96"/>
    <a:srgbClr val="452663"/>
    <a:srgbClr val="000000"/>
    <a:srgbClr val="E5D3E8"/>
    <a:srgbClr val="595959"/>
    <a:srgbClr val="F3EB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AEAD7-8C59-2BD0-6F27-CBDEE16A4617}" v="2" dt="2022-02-21T15:37:27.709"/>
    <p1510:client id="{1673D775-4A5A-9C82-C796-41A1AD9F6481}" v="19" dt="2022-06-16T18:09:46.133"/>
    <p1510:client id="{3AF4A373-6D0B-CC34-C5A7-B9999787DCC5}" v="2" dt="2022-06-17T18:15:59.686"/>
    <p1510:client id="{82C9BA4B-07E9-CD19-3048-C4F7C0C0C6BA}" v="1" dt="2022-06-17T18:16:55.334"/>
    <p1510:client id="{858F518B-41BF-4B81-8C07-5DDB98B9F66A}" v="2" dt="2022-02-21T15:38:43.879"/>
    <p1510:client id="{BD1FDDD1-9F0C-4387-9778-60883657153C}" v="5" dt="2022-02-16T17:27:18.435"/>
    <p1510:client id="{D0F09A6C-BF76-37BC-07EC-00CDCB14B00E}" v="4" dt="2022-02-21T15:36:20.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44" tIns="46672" rIns="93344" bIns="46672" rtlCol="0" anchor="b"/>
          <a:lstStyle>
            <a:lvl1pPr algn="r">
              <a:defRPr sz="1200"/>
            </a:lvl1pPr>
          </a:lstStyle>
          <a:p>
            <a:fld id="{9325EC04-120A-B54A-926A-201D98A50ABB}" type="slidenum">
              <a:rPr lang="en-US" smtClean="0"/>
              <a:t>‹#›</a:t>
            </a:fld>
            <a:endParaRPr lang="en-US"/>
          </a:p>
        </p:txBody>
      </p:sp>
    </p:spTree>
    <p:extLst>
      <p:ext uri="{BB962C8B-B14F-4D97-AF65-F5344CB8AC3E}">
        <p14:creationId xmlns:p14="http://schemas.microsoft.com/office/powerpoint/2010/main" val="361785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44" tIns="46672" rIns="93344" bIns="46672" rtlCol="0"/>
          <a:lstStyle>
            <a:lvl1pPr algn="r">
              <a:defRPr sz="1200"/>
            </a:lvl1pPr>
          </a:lstStyle>
          <a:p>
            <a:fld id="{490844F4-A1AB-044E-B59A-A7CE0BFDA5B6}" type="datetimeFigureOut">
              <a:rPr lang="en-US" smtClean="0"/>
              <a:t>7/6/2022</a:t>
            </a:fld>
            <a:endParaRPr lang="en-US"/>
          </a:p>
        </p:txBody>
      </p:sp>
      <p:sp>
        <p:nvSpPr>
          <p:cNvPr id="4" name="Slide Image Placeholder 3"/>
          <p:cNvSpPr>
            <a:spLocks noGrp="1" noRot="1" noChangeAspect="1"/>
          </p:cNvSpPr>
          <p:nvPr>
            <p:ph type="sldImg" idx="2"/>
          </p:nvPr>
        </p:nvSpPr>
        <p:spPr>
          <a:xfrm>
            <a:off x="407988" y="700088"/>
            <a:ext cx="6210300" cy="3492500"/>
          </a:xfrm>
          <a:prstGeom prst="rect">
            <a:avLst/>
          </a:prstGeom>
          <a:noFill/>
          <a:ln w="12700">
            <a:solidFill>
              <a:prstClr val="black"/>
            </a:solidFill>
          </a:ln>
        </p:spPr>
        <p:txBody>
          <a:bodyPr vert="horz" lIns="93344" tIns="46672" rIns="93344" bIns="46672" rtlCol="0" anchor="ctr"/>
          <a:lstStyle/>
          <a:p>
            <a:endParaRPr lang="en-US"/>
          </a:p>
        </p:txBody>
      </p:sp>
      <p:sp>
        <p:nvSpPr>
          <p:cNvPr id="5" name="Notes Placeholder 4"/>
          <p:cNvSpPr>
            <a:spLocks noGrp="1"/>
          </p:cNvSpPr>
          <p:nvPr>
            <p:ph type="body" sz="quarter" idx="3"/>
          </p:nvPr>
        </p:nvSpPr>
        <p:spPr>
          <a:xfrm>
            <a:off x="702629" y="4423332"/>
            <a:ext cx="5621020" cy="4190524"/>
          </a:xfrm>
          <a:prstGeom prst="rect">
            <a:avLst/>
          </a:prstGeom>
        </p:spPr>
        <p:txBody>
          <a:bodyPr vert="horz" lIns="93344" tIns="46672" rIns="93344" bIns="466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44" tIns="46672" rIns="93344" bIns="46672" rtlCol="0" anchor="b"/>
          <a:lstStyle>
            <a:lvl1pPr algn="r">
              <a:defRPr sz="1200"/>
            </a:lvl1pPr>
          </a:lstStyle>
          <a:p>
            <a:fld id="{21633E5F-3683-0140-832F-D6B972C1BC5D}" type="slidenum">
              <a:rPr lang="en-US" smtClean="0"/>
              <a:t>‹#›</a:t>
            </a:fld>
            <a:endParaRPr lang="en-US"/>
          </a:p>
        </p:txBody>
      </p:sp>
    </p:spTree>
    <p:extLst>
      <p:ext uri="{BB962C8B-B14F-4D97-AF65-F5344CB8AC3E}">
        <p14:creationId xmlns:p14="http://schemas.microsoft.com/office/powerpoint/2010/main" val="39653365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ma-assn.org/system/files/2019-04/a19-bot18.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(Feel free to use this slide as an opener. Play some fun jams as people wait for the presentation to start!)</a:t>
            </a:r>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a:t>
            </a:fld>
            <a:endParaRPr lang="en-US"/>
          </a:p>
        </p:txBody>
      </p:sp>
    </p:spTree>
    <p:extLst>
      <p:ext uri="{BB962C8B-B14F-4D97-AF65-F5344CB8AC3E}">
        <p14:creationId xmlns:p14="http://schemas.microsoft.com/office/powerpoint/2010/main" val="216744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does that mean? How does the AMA bring their mission to life in the work they do?</a:t>
            </a:r>
          </a:p>
          <a:p>
            <a:r>
              <a:rPr lang="en-US">
                <a:cs typeface="Calibri"/>
              </a:rPr>
              <a:t> </a:t>
            </a:r>
            <a:endParaRPr lang="en-US"/>
          </a:p>
          <a:p>
            <a:r>
              <a:rPr lang="en-US"/>
              <a:t>Well, they focus on four pillars where they can have impact and make a difference. </a:t>
            </a:r>
          </a:p>
          <a:p>
            <a:endParaRPr lang="en-US"/>
          </a:p>
          <a:p>
            <a:pPr marL="177165" indent="-177165">
              <a:buFont typeface="Arial,Sans-Serif"/>
              <a:buChar char="•"/>
            </a:pPr>
            <a:r>
              <a:rPr lang="en-US"/>
              <a:t>First, they represent med students, residents and physicians with a unified voice:</a:t>
            </a:r>
            <a:endParaRPr lang="en-US">
              <a:cs typeface="Calibri"/>
            </a:endParaRPr>
          </a:p>
          <a:p>
            <a:pPr marL="650240" lvl="1" indent="-177165">
              <a:buFont typeface="Arial,Sans-Serif"/>
              <a:buChar char="•"/>
            </a:pPr>
            <a:r>
              <a:rPr lang="en-US"/>
              <a:t>Medical students, residents and physicians are active and well-represented in the AMA House of Delegates, at the National Advocacy Conference, in AMA policy-making, through Congressional testimony and in many other key places designed to bring positive change to medicine.</a:t>
            </a:r>
            <a:endParaRPr lang="en-US">
              <a:cs typeface="Calibri"/>
            </a:endParaRPr>
          </a:p>
          <a:p>
            <a:endParaRPr lang="en-US"/>
          </a:p>
          <a:p>
            <a:pPr marL="177165" indent="-177165">
              <a:buFont typeface="Arial,Sans-Serif"/>
              <a:buChar char="•"/>
            </a:pPr>
            <a:r>
              <a:rPr lang="en-US"/>
              <a:t>Second, they remove obstacles that interfere with patient care:</a:t>
            </a:r>
            <a:endParaRPr lang="en-US">
              <a:cs typeface="Calibri"/>
            </a:endParaRPr>
          </a:p>
          <a:p>
            <a:pPr marL="650240" lvl="1" indent="-177165">
              <a:buFont typeface="Arial,Sans-Serif"/>
              <a:buChar char="•"/>
            </a:pPr>
            <a:r>
              <a:rPr lang="en-US"/>
              <a:t>For example, the AMA helped lead the charge to make medical records electronic  </a:t>
            </a:r>
          </a:p>
          <a:p>
            <a:pPr marL="650240" lvl="1" indent="-177165">
              <a:buFont typeface="Arial,Sans-Serif"/>
              <a:buChar char="•"/>
            </a:pPr>
            <a:r>
              <a:rPr lang="en-US"/>
              <a:t>Another example is their work in the removal of Prior Authorization practices which are overused, costly and directly responsible for patient care delays</a:t>
            </a:r>
            <a:endParaRPr lang="en-US">
              <a:cs typeface="Calibri"/>
            </a:endParaRPr>
          </a:p>
          <a:p>
            <a:pPr marL="650240" lvl="1" indent="-177165">
              <a:buFont typeface="Arial,Sans-Serif"/>
              <a:buChar char="•"/>
            </a:pPr>
            <a:endParaRPr lang="en-US"/>
          </a:p>
          <a:p>
            <a:pPr marL="177165" indent="-177165">
              <a:buFont typeface="Arial,Sans-Serif"/>
              <a:buChar char="•"/>
            </a:pPr>
            <a:r>
              <a:rPr lang="en-US"/>
              <a:t>Third, they are leading the charge to confront public heath crises, like:</a:t>
            </a:r>
            <a:endParaRPr lang="en-US">
              <a:cs typeface="Calibri"/>
            </a:endParaRPr>
          </a:p>
          <a:p>
            <a:pPr marL="650240" lvl="1" indent="-177165">
              <a:buFont typeface="Arial,Sans-Serif"/>
              <a:buChar char="•"/>
            </a:pPr>
            <a:r>
              <a:rPr lang="en-US"/>
              <a:t>Preventing diabetes </a:t>
            </a:r>
          </a:p>
          <a:p>
            <a:pPr marL="650240" lvl="1" indent="-177165">
              <a:buFont typeface="Arial,Sans-Serif"/>
              <a:buChar char="•"/>
            </a:pPr>
            <a:r>
              <a:rPr lang="en-US"/>
              <a:t>Managing hypertension</a:t>
            </a:r>
            <a:endParaRPr lang="en-US">
              <a:cs typeface="Calibri"/>
            </a:endParaRPr>
          </a:p>
          <a:p>
            <a:pPr marL="650240" lvl="1" indent="-177165">
              <a:buFont typeface="Arial,Sans-Serif"/>
              <a:buChar char="•"/>
            </a:pPr>
            <a:r>
              <a:rPr lang="en-US"/>
              <a:t>And, addressing the opioid crisis head-on </a:t>
            </a:r>
            <a:endParaRPr lang="en-US">
              <a:cs typeface="Calibri"/>
            </a:endParaRPr>
          </a:p>
          <a:p>
            <a:pPr marL="473075" lvl="1"/>
            <a:endParaRPr lang="en-US"/>
          </a:p>
          <a:p>
            <a:pPr marL="171450" indent="-171450">
              <a:buFont typeface="Arial"/>
              <a:buChar char="•"/>
            </a:pPr>
            <a:r>
              <a:rPr lang="en-US"/>
              <a:t>And, last, they are driving the future of medicine:</a:t>
            </a:r>
            <a:endParaRPr lang="en-US">
              <a:cs typeface="Calibri"/>
            </a:endParaRPr>
          </a:p>
          <a:p>
            <a:pPr marL="650240" lvl="1" indent="-177165">
              <a:buFont typeface="Arial,Sans-Serif"/>
              <a:buChar char="•"/>
            </a:pPr>
            <a:r>
              <a:rPr lang="en-US"/>
              <a:t>The AMA is reinventing the way future physicians are trained by actively engaging in med ed innovation, driving an emphasis on work life/ balance, and eliminating med student, resident and physician burnout</a:t>
            </a:r>
            <a:endParaRPr lang="en-US">
              <a:cs typeface="Calibri"/>
            </a:endParaRPr>
          </a:p>
          <a:p>
            <a:pPr marL="650240" lvl="1" indent="-177165">
              <a:buFont typeface="Arial,Sans-Serif"/>
              <a:buChar char="•"/>
            </a:pPr>
            <a:r>
              <a:rPr lang="en-US">
                <a:cs typeface="Calibri"/>
              </a:rPr>
              <a:t>They are committed to the health and support of the nation's healthcare providers with an eye toward continuous improvement in the field of medicine</a:t>
            </a:r>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10</a:t>
            </a:fld>
            <a:endParaRPr lang="en-US"/>
          </a:p>
        </p:txBody>
      </p:sp>
    </p:spTree>
    <p:extLst>
      <p:ext uri="{BB962C8B-B14F-4D97-AF65-F5344CB8AC3E}">
        <p14:creationId xmlns:p14="http://schemas.microsoft.com/office/powerpoint/2010/main" val="491794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90000"/>
              </a:lnSpc>
            </a:pPr>
            <a:r>
              <a:rPr lang="en-US"/>
              <a:t>The AMA's mission is to promote the art and science of medicine and the betterment of public health. They are a large, widely-recognized organization with locations and voices across the country. With their strong brand, they are able to recruit top talent to support their mission and are a driving force in healthcare policy, research and education, as well as advocacy efforts.</a:t>
            </a:r>
            <a:endParaRPr lang="en-US">
              <a:cs typeface="Calibri"/>
            </a:endParaRPr>
          </a:p>
          <a:p>
            <a:pPr>
              <a:lnSpc>
                <a:spcPct val="90000"/>
              </a:lnSpc>
            </a:pPr>
            <a:endParaRPr lang="en-US">
              <a:cs typeface="Calibri"/>
            </a:endParaRPr>
          </a:p>
          <a:p>
            <a:pPr>
              <a:lnSpc>
                <a:spcPct val="90000"/>
              </a:lnSpc>
            </a:pPr>
            <a:endParaRPr lang="en-US">
              <a:cs typeface="Calibri"/>
            </a:endParaRPr>
          </a:p>
          <a:p>
            <a:pPr>
              <a:lnSpc>
                <a:spcPct val="90000"/>
              </a:lnSpc>
            </a:pPr>
            <a:endParaRPr lang="en-US">
              <a:cs typeface="Calibri"/>
            </a:endParaRPr>
          </a:p>
          <a:p>
            <a:pPr>
              <a:lnSpc>
                <a:spcPct val="90000"/>
              </a:lnSpc>
            </a:pPr>
            <a:endParaRPr lang="en-US">
              <a:cs typeface="Calibri"/>
            </a:endParaRPr>
          </a:p>
        </p:txBody>
      </p:sp>
      <p:sp>
        <p:nvSpPr>
          <p:cNvPr id="432" name="Google Shape;43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biggest questions the AMA gets from medical students is what role the AMA plays in healthcare advocacy. The answer is that the AMA plays a BIG role in advocating for students, residents, physicians AND patients. </a:t>
            </a:r>
          </a:p>
          <a:p>
            <a:endParaRPr lang="en-US"/>
          </a:p>
          <a:p>
            <a:r>
              <a:rPr lang="en-US"/>
              <a:t>As a healthcare advocacy organization made up of dedicated and engaged physicians, the AMA is a leading voice that informs lawmakers, and guides and generates support for policies on critical issues that impact physicians, patients and the healthcare environment at both the national and state levels. </a:t>
            </a:r>
            <a:endParaRPr lang="en-US">
              <a:cs typeface="Calibri"/>
            </a:endParaRPr>
          </a:p>
          <a:p>
            <a:endParaRPr lang="en-US">
              <a:cs typeface="Calibri"/>
            </a:endParaRPr>
          </a:p>
          <a:p>
            <a:r>
              <a:rPr lang="en-US" i="1"/>
              <a:t>(Get the audience involved: ask them "What are your passions around advocacy?" Have them speak out or type them into the chat and read them out as they come in.)</a:t>
            </a:r>
            <a:endParaRPr lang="en-US" i="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12</a:t>
            </a:fld>
            <a:endParaRPr lang="en-US"/>
          </a:p>
        </p:txBody>
      </p:sp>
    </p:spTree>
    <p:extLst>
      <p:ext uri="{BB962C8B-B14F-4D97-AF65-F5344CB8AC3E}">
        <p14:creationId xmlns:p14="http://schemas.microsoft.com/office/powerpoint/2010/main" val="2257255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AMA has recently taken a stance on many issues affecting public health. So, what are some of the issues they've worked on? Here are just a few examples (read from the slide list or give an example or two from below):</a:t>
            </a:r>
          </a:p>
          <a:p>
            <a:endParaRPr lang="en-US"/>
          </a:p>
          <a:p>
            <a:r>
              <a:rPr lang="en-US"/>
              <a:t>•</a:t>
            </a:r>
            <a:r>
              <a:rPr lang="en-US" b="1"/>
              <a:t>AMA Supports DACA - </a:t>
            </a:r>
            <a:r>
              <a:rPr lang="en-US"/>
              <a:t>As the nation’s doctors, nurses and other health care heroes fought a pandemic, the U.S. Supreme Court grappled with a case that could remove about 27,000 health professionals from the battlefield—including 200 medical students, residents and physicians. The Litigation Center of the American Medical Association and State Medical Societies joined more than 30 other organizations in filing a brief in the case, Department of Homeland Security v. Regents of the University of California, to urge the court to stop the Trump administration from ending DACA.</a:t>
            </a:r>
            <a:endParaRPr lang="en-US">
              <a:cs typeface="Calibri"/>
            </a:endParaRPr>
          </a:p>
          <a:p>
            <a:endParaRPr lang="en-US"/>
          </a:p>
          <a:p>
            <a:r>
              <a:rPr lang="en-US"/>
              <a:t>•</a:t>
            </a:r>
            <a:r>
              <a:rPr lang="en-US" b="1"/>
              <a:t>AMA Stance on Police Brutality - </a:t>
            </a:r>
            <a:r>
              <a:rPr lang="en-US" u="sng">
                <a:hlinkClick r:id="rId3"/>
              </a:rPr>
              <a:t>AMA policy</a:t>
            </a:r>
            <a:r>
              <a:rPr lang="en-US"/>
              <a:t> recognizes that physical or verbal violence between law enforcement officers and the public, particularly among Black and Brown communities, where these incidents are more prevalent and pervasive, is a critical determinant of health and supports research into the public health consequences of these violent interactions.</a:t>
            </a:r>
            <a:endParaRPr lang="en-US">
              <a:cs typeface="Calibri"/>
            </a:endParaRPr>
          </a:p>
          <a:p>
            <a:endParaRPr lang="en-US"/>
          </a:p>
          <a:p>
            <a:r>
              <a:rPr lang="en-US"/>
              <a:t>•</a:t>
            </a:r>
            <a:r>
              <a:rPr lang="en-US" b="1"/>
              <a:t>During COVID -</a:t>
            </a:r>
            <a:r>
              <a:rPr lang="en-US"/>
              <a:t> the AMA was at the vanguard of efforts to expand and improve healthcare coverage for the underinsured and uninsured in the US. </a:t>
            </a:r>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13</a:t>
            </a:fld>
            <a:endParaRPr lang="en-US"/>
          </a:p>
        </p:txBody>
      </p:sp>
    </p:spTree>
    <p:extLst>
      <p:ext uri="{BB962C8B-B14F-4D97-AF65-F5344CB8AC3E}">
        <p14:creationId xmlns:p14="http://schemas.microsoft.com/office/powerpoint/2010/main" val="714267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that's all great, but what are some of the student-specific benefits of becoming an AMA member?</a:t>
            </a:r>
          </a:p>
          <a:p>
            <a:pPr>
              <a:lnSpc>
                <a:spcPct val="90000"/>
              </a:lnSpc>
            </a:pPr>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14</a:t>
            </a:fld>
            <a:endParaRPr lang="en-US"/>
          </a:p>
        </p:txBody>
      </p:sp>
    </p:spTree>
    <p:extLst>
      <p:ext uri="{BB962C8B-B14F-4D97-AF65-F5344CB8AC3E}">
        <p14:creationId xmlns:p14="http://schemas.microsoft.com/office/powerpoint/2010/main" val="2921556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break the benefits down </a:t>
            </a:r>
            <a:r>
              <a:rPr lang="en-US" i="1">
                <a:cs typeface="Calibri"/>
              </a:rPr>
              <a:t>(go through list)</a:t>
            </a:r>
            <a:r>
              <a:rPr lang="en-US">
                <a:cs typeface="Calibri"/>
              </a:rPr>
              <a:t>…</a:t>
            </a:r>
          </a:p>
          <a:p>
            <a:endParaRPr lang="en-US">
              <a:cs typeface="Calibri"/>
            </a:endParaRPr>
          </a:p>
          <a:p>
            <a:r>
              <a:rPr lang="en-US">
                <a:cs typeface="Calibri"/>
              </a:rPr>
              <a:t>As you can see, there are many great reasons to consider AMA membership in addition to having your voice heard and shaping the future of medicine!</a:t>
            </a:r>
          </a:p>
        </p:txBody>
      </p:sp>
      <p:sp>
        <p:nvSpPr>
          <p:cNvPr id="4" name="Slide Number Placeholder 3"/>
          <p:cNvSpPr>
            <a:spLocks noGrp="1"/>
          </p:cNvSpPr>
          <p:nvPr>
            <p:ph type="sldNum" sz="quarter" idx="5"/>
          </p:nvPr>
        </p:nvSpPr>
        <p:spPr/>
        <p:txBody>
          <a:bodyPr/>
          <a:lstStyle/>
          <a:p>
            <a:fld id="{21633E5F-3683-0140-832F-D6B972C1BC5D}" type="slidenum">
              <a:rPr lang="en-US" smtClean="0"/>
              <a:t>15</a:t>
            </a:fld>
            <a:endParaRPr lang="en-US"/>
          </a:p>
        </p:txBody>
      </p:sp>
    </p:spTree>
    <p:extLst>
      <p:ext uri="{BB962C8B-B14F-4D97-AF65-F5344CB8AC3E}">
        <p14:creationId xmlns:p14="http://schemas.microsoft.com/office/powerpoint/2010/main" val="1637768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talk about how to get involved with our chapter and as a student at the AMA!</a:t>
            </a:r>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16</a:t>
            </a:fld>
            <a:endParaRPr lang="en-US"/>
          </a:p>
        </p:txBody>
      </p:sp>
    </p:spTree>
    <p:extLst>
      <p:ext uri="{BB962C8B-B14F-4D97-AF65-F5344CB8AC3E}">
        <p14:creationId xmlns:p14="http://schemas.microsoft.com/office/powerpoint/2010/main" val="194487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t>
            </a:r>
            <a:r>
              <a:rPr lang="en-US" b="1" i="1"/>
              <a:t>CUSTOMIZE THIS SLIDE:</a:t>
            </a:r>
            <a:r>
              <a:rPr lang="en-US" i="1"/>
              <a:t> Replace &lt;Med School&gt; with your school name and remove the yellow highlighting.)</a:t>
            </a:r>
          </a:p>
          <a:p>
            <a:endParaRPr lang="en-US"/>
          </a:p>
          <a:p>
            <a:r>
              <a:rPr lang="en-US"/>
              <a:t>So, what now? Where do you begin? It's easy!</a:t>
            </a:r>
          </a:p>
          <a:p>
            <a:pPr marL="171450" indent="-171450">
              <a:buFont typeface="Arial,Sans-Serif"/>
              <a:buChar char="•"/>
            </a:pPr>
            <a:r>
              <a:rPr lang="en-US"/>
              <a:t>The first step is to become an AMA member. You can sign up at ama-assn.org/msop-join. Remember, membership comes with lots of benefits in addition to getting involved!</a:t>
            </a:r>
            <a:endParaRPr lang="en-US">
              <a:cs typeface="Calibri"/>
            </a:endParaRPr>
          </a:p>
          <a:p>
            <a:pPr marL="171450" indent="-171450">
              <a:buFont typeface="Arial,Sans-Serif"/>
              <a:buChar char="•"/>
            </a:pPr>
            <a:r>
              <a:rPr lang="en-US"/>
              <a:t>Next, get involved with the chapter and your state medical society.</a:t>
            </a:r>
            <a:endParaRPr lang="en-US">
              <a:cs typeface="Calibri"/>
            </a:endParaRPr>
          </a:p>
          <a:p>
            <a:pPr marL="171450" indent="-171450">
              <a:buFont typeface="Arial,Sans-Serif"/>
              <a:buChar char="•"/>
            </a:pPr>
            <a:r>
              <a:rPr lang="en-US"/>
              <a:t>Finally, take advantage of hundreds of leadership opportunities at the AMA. Some of those include:</a:t>
            </a:r>
            <a:endParaRPr lang="en-US">
              <a:cs typeface="Calibri"/>
            </a:endParaRPr>
          </a:p>
          <a:p>
            <a:pPr marL="628650" lvl="1" indent="-171450">
              <a:buFont typeface="Arial,Sans-Serif"/>
              <a:buChar char="•"/>
            </a:pPr>
            <a:r>
              <a:rPr lang="en-US"/>
              <a:t>Campus Outreach Leader positions with the AMA Medical Student Outreach Program to recruit and engage student members</a:t>
            </a:r>
            <a:endParaRPr lang="en-US">
              <a:cs typeface="Calibri"/>
            </a:endParaRPr>
          </a:p>
          <a:p>
            <a:pPr marL="628650" lvl="1" indent="-171450">
              <a:buFont typeface="Arial,Sans-Serif"/>
              <a:buChar char="•"/>
            </a:pPr>
            <a:r>
              <a:rPr lang="en-US"/>
              <a:t>Standing Committee roles through the MSS (Medical Student Section), which is heavily involved in advocacy and policy</a:t>
            </a:r>
            <a:endParaRPr lang="en-US">
              <a:cs typeface="Calibri"/>
            </a:endParaRPr>
          </a:p>
          <a:p>
            <a:pPr marL="628650" lvl="1" indent="-171450">
              <a:buFont typeface="Arial,Sans-Serif"/>
              <a:buChar char="•"/>
            </a:pPr>
            <a:r>
              <a:rPr lang="en-US"/>
              <a:t>Ambassador positions, to spread the word about the AMA to anyone who wants to hear!</a:t>
            </a:r>
            <a:endParaRPr lang="en-US">
              <a:cs typeface="Calibri"/>
            </a:endParaRPr>
          </a:p>
          <a:p>
            <a:pPr marL="628650" lvl="1" indent="-171450">
              <a:buFont typeface="Arial,Sans-Serif"/>
              <a:buChar char="•"/>
            </a:pPr>
            <a:r>
              <a:rPr lang="en-US">
                <a:cs typeface="Calibri"/>
              </a:rPr>
              <a:t>And, many more!</a:t>
            </a:r>
          </a:p>
          <a:p>
            <a:pPr marL="628650" lvl="1" indent="-171450">
              <a:buFont typeface="Arial,Sans-Serif"/>
              <a:buChar char="•"/>
            </a:pPr>
            <a:endParaRPr lang="en-US">
              <a:cs typeface="Calibri"/>
            </a:endParaRPr>
          </a:p>
          <a:p>
            <a:r>
              <a:rPr lang="en-US">
                <a:cs typeface="Calibri"/>
              </a:rPr>
              <a:t>Let me know if you want to learn more about any of these leadership opportunities (they look great on your CV, by the way!) and I'll connect you to the AMA's Medical Student Outreach Team!</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17</a:t>
            </a:fld>
            <a:endParaRPr lang="en-US"/>
          </a:p>
        </p:txBody>
      </p:sp>
    </p:spTree>
    <p:extLst>
      <p:ext uri="{BB962C8B-B14F-4D97-AF65-F5344CB8AC3E}">
        <p14:creationId xmlns:p14="http://schemas.microsoft.com/office/powerpoint/2010/main" val="1894194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cs typeface="Calibri"/>
              </a:rPr>
              <a:t>(</a:t>
            </a:r>
            <a:r>
              <a:rPr lang="en-US" b="1" i="1">
                <a:cs typeface="Calibri"/>
              </a:rPr>
              <a:t>CUSTOMIZE THIS SLIDE:</a:t>
            </a:r>
            <a:r>
              <a:rPr lang="en-US" i="1">
                <a:cs typeface="Calibri"/>
              </a:rPr>
              <a:t> Replace &lt;Medical School&gt; in the header with your school name. Add details on the great things your chapter has been doing and include photos. Remove the yellow highlights.)</a:t>
            </a:r>
          </a:p>
          <a:p>
            <a:endParaRPr lang="en-US" i="1">
              <a:cs typeface="Calibri"/>
            </a:endParaRPr>
          </a:p>
          <a:p>
            <a:r>
              <a:rPr lang="en-US">
                <a:cs typeface="Calibri"/>
              </a:rPr>
              <a:t>Talk about why it's important for your chapter to grow! Give examples of how they can get involved and why it makes a difference.</a:t>
            </a:r>
          </a:p>
        </p:txBody>
      </p:sp>
      <p:sp>
        <p:nvSpPr>
          <p:cNvPr id="4" name="Slide Number Placeholder 3"/>
          <p:cNvSpPr>
            <a:spLocks noGrp="1"/>
          </p:cNvSpPr>
          <p:nvPr>
            <p:ph type="sldNum" sz="quarter" idx="5"/>
          </p:nvPr>
        </p:nvSpPr>
        <p:spPr/>
        <p:txBody>
          <a:bodyPr/>
          <a:lstStyle/>
          <a:p>
            <a:fld id="{21633E5F-3683-0140-832F-D6B972C1BC5D}" type="slidenum">
              <a:rPr lang="en-US" smtClean="0"/>
              <a:t>18</a:t>
            </a:fld>
            <a:endParaRPr lang="en-US"/>
          </a:p>
        </p:txBody>
      </p:sp>
    </p:spTree>
    <p:extLst>
      <p:ext uri="{BB962C8B-B14F-4D97-AF65-F5344CB8AC3E}">
        <p14:creationId xmlns:p14="http://schemas.microsoft.com/office/powerpoint/2010/main" val="434873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t>
            </a:r>
            <a:r>
              <a:rPr lang="en-US" b="1" i="1"/>
              <a:t>CUSTOMIZE THIS SLIDE:</a:t>
            </a:r>
            <a:r>
              <a:rPr lang="en-US" i="1"/>
              <a:t> Replace highlighted text areas with your relevant information. Add your state society logo. Remove all yellow highlights.)</a:t>
            </a:r>
            <a:endParaRPr lang="en-US"/>
          </a:p>
          <a:p>
            <a:endParaRPr lang="en-US"/>
          </a:p>
          <a:p>
            <a:r>
              <a:rPr lang="en-US"/>
              <a:t>Talk about the work your state society does and how you/your chapter have partnered with them! Give examples of how they can get involved and why it makes a difference.</a:t>
            </a:r>
          </a:p>
        </p:txBody>
      </p:sp>
      <p:sp>
        <p:nvSpPr>
          <p:cNvPr id="4" name="Slide Number Placeholder 3"/>
          <p:cNvSpPr>
            <a:spLocks noGrp="1"/>
          </p:cNvSpPr>
          <p:nvPr>
            <p:ph type="sldNum" sz="quarter" idx="5"/>
          </p:nvPr>
        </p:nvSpPr>
        <p:spPr/>
        <p:txBody>
          <a:bodyPr/>
          <a:lstStyle/>
          <a:p>
            <a:fld id="{21633E5F-3683-0140-832F-D6B972C1BC5D}" type="slidenum">
              <a:rPr lang="en-US" smtClean="0"/>
              <a:t>19</a:t>
            </a:fld>
            <a:endParaRPr lang="en-US"/>
          </a:p>
        </p:txBody>
      </p:sp>
    </p:spTree>
    <p:extLst>
      <p:ext uri="{BB962C8B-B14F-4D97-AF65-F5344CB8AC3E}">
        <p14:creationId xmlns:p14="http://schemas.microsoft.com/office/powerpoint/2010/main" val="233526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morning/afternoon everyone!  We are excited to have you all join us today as we talk about the benefits of organized medicine and the American Medical Association. With so many pressing issues in healthcare today, this is a great time to influence and shape the future of medicine.</a:t>
            </a:r>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a:t>
            </a:fld>
            <a:endParaRPr lang="en-US"/>
          </a:p>
        </p:txBody>
      </p:sp>
    </p:spTree>
    <p:extLst>
      <p:ext uri="{BB962C8B-B14F-4D97-AF65-F5344CB8AC3E}">
        <p14:creationId xmlns:p14="http://schemas.microsoft.com/office/powerpoint/2010/main" val="3554469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how your chapter is involved at the regional level. Give examples of how they can get involved and why it makes a difference.</a:t>
            </a:r>
            <a:endParaRPr lang="en-US" i="1">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20</a:t>
            </a:fld>
            <a:endParaRPr lang="en-US"/>
          </a:p>
        </p:txBody>
      </p:sp>
    </p:spTree>
    <p:extLst>
      <p:ext uri="{BB962C8B-B14F-4D97-AF65-F5344CB8AC3E}">
        <p14:creationId xmlns:p14="http://schemas.microsoft.com/office/powerpoint/2010/main" val="168103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are ready to be a part of an organization that will continue to impact your career through support, networking, and advocacy, sign up right now! The AMA will be there for you throughout med school and well into your years as a practicing physician. </a:t>
            </a:r>
          </a:p>
          <a:p>
            <a:endParaRPr lang="en-US"/>
          </a:p>
          <a:p>
            <a:r>
              <a:rPr lang="en-US"/>
              <a:t>Joining is easy! Just pull out your phone or open up a new tab and go to ama-assn.org/</a:t>
            </a:r>
            <a:r>
              <a:rPr lang="en-US" err="1"/>
              <a:t>msop</a:t>
            </a:r>
            <a:r>
              <a:rPr lang="en-US"/>
              <a:t>-join and sign up today! We are here to answer any questions!</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22</a:t>
            </a:fld>
            <a:endParaRPr lang="en-US"/>
          </a:p>
        </p:txBody>
      </p:sp>
    </p:spTree>
    <p:extLst>
      <p:ext uri="{BB962C8B-B14F-4D97-AF65-F5344CB8AC3E}">
        <p14:creationId xmlns:p14="http://schemas.microsoft.com/office/powerpoint/2010/main" val="138710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we'll: </a:t>
            </a:r>
            <a:endParaRPr lang="en-US" b="1">
              <a:cs typeface="Calibri"/>
            </a:endParaRPr>
          </a:p>
          <a:p>
            <a:pPr marL="171450" indent="-171450">
              <a:buFont typeface="Arial,Sans-Serif"/>
              <a:buChar char="•"/>
            </a:pPr>
            <a:r>
              <a:rPr lang="en-US"/>
              <a:t>Introduce your local AMA chapter leadership</a:t>
            </a:r>
            <a:endParaRPr lang="en-US">
              <a:cs typeface="Calibri"/>
            </a:endParaRPr>
          </a:p>
          <a:p>
            <a:pPr marL="171450" indent="-171450">
              <a:buFont typeface="Arial,Sans-Serif"/>
              <a:buChar char="•"/>
            </a:pPr>
            <a:r>
              <a:rPr lang="en-US"/>
              <a:t>Discuss what the AMA is and what they're doing to advocate for physicians and patients </a:t>
            </a:r>
            <a:endParaRPr lang="en-US">
              <a:cs typeface="Calibri"/>
            </a:endParaRPr>
          </a:p>
          <a:p>
            <a:pPr marL="171450" indent="-171450">
              <a:buFont typeface="Arial,Sans-Serif"/>
              <a:buChar char="•"/>
            </a:pPr>
            <a:r>
              <a:rPr lang="en-US"/>
              <a:t>Talk about the benefits of being a medical student member of the AMA</a:t>
            </a:r>
            <a:endParaRPr lang="en-US">
              <a:cs typeface="Calibri"/>
            </a:endParaRPr>
          </a:p>
          <a:p>
            <a:pPr marL="171450" indent="-171450">
              <a:buFont typeface="Arial,Sans-Serif"/>
              <a:buChar char="•"/>
            </a:pPr>
            <a:r>
              <a:rPr lang="en-US"/>
              <a:t>And, lastly, show you ways to get involved!</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3</a:t>
            </a:fld>
            <a:endParaRPr lang="en-US"/>
          </a:p>
        </p:txBody>
      </p:sp>
    </p:spTree>
    <p:extLst>
      <p:ext uri="{BB962C8B-B14F-4D97-AF65-F5344CB8AC3E}">
        <p14:creationId xmlns:p14="http://schemas.microsoft.com/office/powerpoint/2010/main" val="62298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cs typeface="Calibri"/>
              </a:rPr>
              <a:t>(</a:t>
            </a:r>
            <a:r>
              <a:rPr lang="en-US" b="1" i="1">
                <a:cs typeface="Calibri"/>
              </a:rPr>
              <a:t>CUSTOMIZE THIS SLIDE:</a:t>
            </a:r>
            <a:r>
              <a:rPr lang="en-US" i="1">
                <a:cs typeface="Calibri"/>
              </a:rPr>
              <a:t> Replace the school placeholder &lt;School&gt; with your school name and remove yellow highlight)</a:t>
            </a:r>
            <a:endParaRPr lang="en-US" i="1"/>
          </a:p>
          <a:p>
            <a:endParaRPr lang="en-US">
              <a:cs typeface="Calibri"/>
            </a:endParaRPr>
          </a:p>
          <a:p>
            <a:r>
              <a:rPr lang="en-US">
                <a:cs typeface="Calibri"/>
              </a:rPr>
              <a:t>So, let's meet your chapter leadership!</a:t>
            </a:r>
          </a:p>
        </p:txBody>
      </p:sp>
      <p:sp>
        <p:nvSpPr>
          <p:cNvPr id="4" name="Slide Number Placeholder 3"/>
          <p:cNvSpPr>
            <a:spLocks noGrp="1"/>
          </p:cNvSpPr>
          <p:nvPr>
            <p:ph type="sldNum" sz="quarter" idx="5"/>
          </p:nvPr>
        </p:nvSpPr>
        <p:spPr/>
        <p:txBody>
          <a:bodyPr/>
          <a:lstStyle/>
          <a:p>
            <a:fld id="{21633E5F-3683-0140-832F-D6B972C1BC5D}" type="slidenum">
              <a:rPr lang="en-US" smtClean="0"/>
              <a:t>4</a:t>
            </a:fld>
            <a:endParaRPr lang="en-US"/>
          </a:p>
        </p:txBody>
      </p:sp>
    </p:spTree>
    <p:extLst>
      <p:ext uri="{BB962C8B-B14F-4D97-AF65-F5344CB8AC3E}">
        <p14:creationId xmlns:p14="http://schemas.microsoft.com/office/powerpoint/2010/main" val="3026816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t>
            </a:r>
            <a:r>
              <a:rPr lang="en-US" b="1" i="1"/>
              <a:t>CUSTOMIZE THIS SLIDE: </a:t>
            </a:r>
            <a:r>
              <a:rPr lang="en-US" i="1"/>
              <a:t>Replace school placeholder &lt;School&gt; in the header, add student name &amp; email for each position. Add more positions, if offered at your section. And, add a fun photo, if you have one. If not, add your school logo. Remove yellow highlighting.)</a:t>
            </a:r>
          </a:p>
          <a:p>
            <a:endParaRPr lang="en-US">
              <a:cs typeface="Calibri"/>
            </a:endParaRPr>
          </a:p>
          <a:p>
            <a:r>
              <a:rPr lang="en-US">
                <a:cs typeface="Calibri"/>
              </a:rPr>
              <a:t>We have a really great and active leadership team at (insert school name)! They're/we're here to help answer your questions and support you throughout the year.</a:t>
            </a:r>
            <a:endParaRPr lang="en-US"/>
          </a:p>
          <a:p>
            <a:endParaRPr lang="en-US">
              <a:cs typeface="Calibri"/>
            </a:endParaRPr>
          </a:p>
          <a:p>
            <a:r>
              <a:rPr lang="en-US">
                <a:cs typeface="Calibri"/>
              </a:rPr>
              <a:t>(Introduce members/go through the list)</a:t>
            </a:r>
          </a:p>
          <a:p>
            <a:endParaRPr lang="en-US">
              <a:cs typeface="Calibri"/>
            </a:endParaRPr>
          </a:p>
        </p:txBody>
      </p:sp>
      <p:sp>
        <p:nvSpPr>
          <p:cNvPr id="4" name="Slide Number Placeholder 3"/>
          <p:cNvSpPr>
            <a:spLocks noGrp="1"/>
          </p:cNvSpPr>
          <p:nvPr>
            <p:ph type="sldNum" sz="quarter" idx="10"/>
          </p:nvPr>
        </p:nvSpPr>
        <p:spPr/>
        <p:txBody>
          <a:bodyPr/>
          <a:lstStyle/>
          <a:p>
            <a:fld id="{21633E5F-3683-0140-832F-D6B972C1BC5D}" type="slidenum">
              <a:rPr lang="en-US" smtClean="0"/>
              <a:t>5</a:t>
            </a:fld>
            <a:endParaRPr lang="en-US"/>
          </a:p>
        </p:txBody>
      </p:sp>
    </p:spTree>
    <p:extLst>
      <p:ext uri="{BB962C8B-B14F-4D97-AF65-F5344CB8AC3E}">
        <p14:creationId xmlns:p14="http://schemas.microsoft.com/office/powerpoint/2010/main" val="184803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t>
            </a:r>
            <a:r>
              <a:rPr lang="en-US" b="1" i="1"/>
              <a:t>CUSTOMIZE THIS SLIDE: </a:t>
            </a:r>
            <a:r>
              <a:rPr lang="en-US" i="1"/>
              <a:t>Replace placeholders in the header with your name and position. Replace the bullet points to reflect you. And, add a fun photo, if you have one. Remove yellow highlighting. Repeat this slide for each presenter, if you have multiple presenters.)</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6</a:t>
            </a:fld>
            <a:endParaRPr lang="en-US"/>
          </a:p>
        </p:txBody>
      </p:sp>
    </p:spTree>
    <p:extLst>
      <p:ext uri="{BB962C8B-B14F-4D97-AF65-F5344CB8AC3E}">
        <p14:creationId xmlns:p14="http://schemas.microsoft.com/office/powerpoint/2010/main" val="2169811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Ok, let me kick off an introduction of the AMA with a quick highlight video!</a:t>
            </a:r>
          </a:p>
          <a:p>
            <a:endParaRPr lang="en-US">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t>Link: https://</a:t>
            </a:r>
            <a:r>
              <a:rPr lang="en-US" err="1"/>
              <a:t>youtu.be</a:t>
            </a:r>
            <a:r>
              <a:rPr lang="en-US"/>
              <a:t>/</a:t>
            </a:r>
            <a:r>
              <a:rPr lang="en-US" err="1"/>
              <a:t>zi9sPgepeWY</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7</a:t>
            </a:fld>
            <a:endParaRPr lang="en-US"/>
          </a:p>
        </p:txBody>
      </p:sp>
    </p:spTree>
    <p:extLst>
      <p:ext uri="{BB962C8B-B14F-4D97-AF65-F5344CB8AC3E}">
        <p14:creationId xmlns:p14="http://schemas.microsoft.com/office/powerpoint/2010/main" val="189121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you've probably heard of the American Medical Association before, but let's talk in more detail about what it is and what it does for the field of medicine.</a:t>
            </a:r>
          </a:p>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8</a:t>
            </a:fld>
            <a:endParaRPr lang="en-US"/>
          </a:p>
        </p:txBody>
      </p:sp>
    </p:spTree>
    <p:extLst>
      <p:ext uri="{BB962C8B-B14F-4D97-AF65-F5344CB8AC3E}">
        <p14:creationId xmlns:p14="http://schemas.microsoft.com/office/powerpoint/2010/main" val="1772385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AMA's mission statement really summarizes what the organization is all about and what it is focused on. Let me read it for you:</a:t>
            </a:r>
          </a:p>
          <a:p>
            <a:endParaRPr lang="en-US"/>
          </a:p>
          <a:p>
            <a:r>
              <a:rPr lang="en-US"/>
              <a:t>The AMA is the physicians' powerful ally in patient care, representing physicians with a unified voice, leading the charge to confront public health crises, removing obstacles that interfere with patient care and driving the future of medicine.</a:t>
            </a:r>
            <a:endParaRPr lang="en-US">
              <a:cs typeface="Calibri"/>
            </a:endParaRPr>
          </a:p>
          <a:p>
            <a:endParaRPr lang="en-US">
              <a:solidFill>
                <a:srgbClr val="1F497D"/>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9</a:t>
            </a:fld>
            <a:endParaRPr lang="en-US"/>
          </a:p>
        </p:txBody>
      </p:sp>
    </p:spTree>
    <p:extLst>
      <p:ext uri="{BB962C8B-B14F-4D97-AF65-F5344CB8AC3E}">
        <p14:creationId xmlns:p14="http://schemas.microsoft.com/office/powerpoint/2010/main" val="3547397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432535"/>
            <a:ext cx="4029075" cy="253451"/>
          </a:xfrm>
        </p:spPr>
        <p:txBody>
          <a:bodyPr wrap="square" lIns="0" tIns="0" rIns="0" bIns="0">
            <a:spAutoFit/>
          </a:bodyPr>
          <a:lstStyle>
            <a:lvl1pPr marL="0" indent="0" algn="l">
              <a:lnSpc>
                <a:spcPct val="90000"/>
              </a:lnSpc>
              <a:spcBef>
                <a:spcPts val="0"/>
              </a:spcBef>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www.ama-assn.org</a:t>
            </a:r>
            <a:r>
              <a:rPr lang="en-US"/>
              <a:t>/</a:t>
            </a:r>
            <a:r>
              <a:rPr lang="en-US" err="1"/>
              <a:t>msop</a:t>
            </a:r>
            <a:r>
              <a:rPr lang="en-US"/>
              <a:t>-join</a:t>
            </a:r>
          </a:p>
        </p:txBody>
      </p:sp>
      <p:sp>
        <p:nvSpPr>
          <p:cNvPr id="8" name="Title 7"/>
          <p:cNvSpPr>
            <a:spLocks noGrp="1"/>
          </p:cNvSpPr>
          <p:nvPr>
            <p:ph type="title" hasCustomPrompt="1"/>
          </p:nvPr>
        </p:nvSpPr>
        <p:spPr>
          <a:xfrm>
            <a:off x="457200" y="971284"/>
            <a:ext cx="7643094" cy="343386"/>
          </a:xfrm>
        </p:spPr>
        <p:txBody>
          <a:bodyPr anchor="t" anchorCtr="0">
            <a:spAutoFit/>
          </a:bodyPr>
          <a:lstStyle>
            <a:lvl1pPr algn="l">
              <a:lnSpc>
                <a:spcPct val="90000"/>
              </a:lnSpc>
              <a:defRPr sz="3000" b="0" cap="none" baseline="0">
                <a:solidFill>
                  <a:schemeClr val="bg1"/>
                </a:solidFill>
                <a:latin typeface="Arial" panose="020B0604020202020204" pitchFamily="34" charset="0"/>
                <a:cs typeface="Arial" panose="020B0604020202020204" pitchFamily="34" charset="0"/>
              </a:defRPr>
            </a:lvl1pPr>
          </a:lstStyle>
          <a:p>
            <a:r>
              <a:rPr lang="en-US"/>
              <a:t>AMA Medical Student Outreach Program</a:t>
            </a:r>
          </a:p>
        </p:txBody>
      </p:sp>
      <p:pic>
        <p:nvPicPr>
          <p:cNvPr id="13" name="Graphic 12">
            <a:extLst>
              <a:ext uri="{FF2B5EF4-FFF2-40B4-BE49-F238E27FC236}">
                <a16:creationId xmlns:a16="http://schemas.microsoft.com/office/drawing/2014/main" id="{E38E776A-4D7D-E442-BCA0-F16239A546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27426" y="229885"/>
            <a:ext cx="2020824" cy="375549"/>
          </a:xfrm>
          <a:prstGeom prst="rect">
            <a:avLst/>
          </a:prstGeom>
        </p:spPr>
      </p:pic>
      <p:sp>
        <p:nvSpPr>
          <p:cNvPr id="7" name="TextBox 6">
            <a:extLst>
              <a:ext uri="{FF2B5EF4-FFF2-40B4-BE49-F238E27FC236}">
                <a16:creationId xmlns:a16="http://schemas.microsoft.com/office/drawing/2014/main" id="{7757DA7F-44CE-F94B-8B8C-260726AB903E}"/>
              </a:ext>
            </a:extLst>
          </p:cNvPr>
          <p:cNvSpPr txBox="1"/>
          <p:nvPr userDrawn="1"/>
        </p:nvSpPr>
        <p:spPr>
          <a:xfrm>
            <a:off x="5953388" y="4837176"/>
            <a:ext cx="2733412" cy="92333"/>
          </a:xfrm>
          <a:prstGeom prst="rect">
            <a:avLst/>
          </a:prstGeom>
          <a:noFill/>
        </p:spPr>
        <p:txBody>
          <a:bodyPr wrap="square" lIns="0" tIns="0" rIns="0" bIns="0" rtlCol="0" anchor="b" anchorCtr="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spTree>
    <p:extLst>
      <p:ext uri="{BB962C8B-B14F-4D97-AF65-F5344CB8AC3E}">
        <p14:creationId xmlns:p14="http://schemas.microsoft.com/office/powerpoint/2010/main" val="257357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4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B42D1D1-313E-CB4C-B8D2-EF28A32E6D68}"/>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www.ama-assn.org</a:t>
            </a:r>
            <a:r>
              <a:rPr lang="en-US"/>
              <a:t>/</a:t>
            </a:r>
            <a:r>
              <a:rPr lang="en-US" err="1"/>
              <a:t>msop</a:t>
            </a:r>
            <a:r>
              <a:rPr lang="en-US"/>
              <a:t>-join</a:t>
            </a:r>
          </a:p>
        </p:txBody>
      </p: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5460058" cy="1074012"/>
          </a:xfrm>
        </p:spPr>
        <p:txBody>
          <a:bodyPr anchor="t" anchorCtr="0">
            <a:spAutoFit/>
          </a:bodyPr>
          <a:lstStyle>
            <a:lvl1pPr algn="l">
              <a:lnSpc>
                <a:spcPts val="4100"/>
              </a:lnSpc>
              <a:defRPr sz="4000">
                <a:solidFill>
                  <a:schemeClr val="accent1"/>
                </a:solidFill>
                <a:latin typeface="Arial" panose="020B0604020202020204" pitchFamily="34" charset="0"/>
                <a:cs typeface="Arial" panose="020B0604020202020204" pitchFamily="34" charset="0"/>
              </a:defRPr>
            </a:lvl1pPr>
          </a:lstStyle>
          <a:p>
            <a:r>
              <a:rPr lang="en-US"/>
              <a:t>Why become a student member?</a:t>
            </a:r>
          </a:p>
        </p:txBody>
      </p:sp>
      <p:sp>
        <p:nvSpPr>
          <p:cNvPr id="8" name="Slide Number Placeholder 5">
            <a:extLst>
              <a:ext uri="{FF2B5EF4-FFF2-40B4-BE49-F238E27FC236}">
                <a16:creationId xmlns:a16="http://schemas.microsoft.com/office/drawing/2014/main" id="{5320C311-F8A3-2A47-A748-A24780E5EE8B}"/>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
        <p:nvSpPr>
          <p:cNvPr id="13" name="TextBox 12">
            <a:extLst>
              <a:ext uri="{FF2B5EF4-FFF2-40B4-BE49-F238E27FC236}">
                <a16:creationId xmlns:a16="http://schemas.microsoft.com/office/drawing/2014/main" id="{147EDE3F-5124-A047-89A4-7629110FCBA1}"/>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tx2"/>
                </a:solidFill>
                <a:latin typeface="Arial" charset="0"/>
                <a:ea typeface="Arial" charset="0"/>
                <a:cs typeface="Arial" charset="0"/>
              </a:rPr>
              <a:t>© 2021 American Medical Association. All rights reserved.</a:t>
            </a:r>
          </a:p>
        </p:txBody>
      </p:sp>
      <p:pic>
        <p:nvPicPr>
          <p:cNvPr id="14" name="Graphic 13">
            <a:extLst>
              <a:ext uri="{FF2B5EF4-FFF2-40B4-BE49-F238E27FC236}">
                <a16:creationId xmlns:a16="http://schemas.microsoft.com/office/drawing/2014/main" id="{50F948D5-F745-004D-8443-387F04A911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250" y="4616323"/>
            <a:ext cx="1627632" cy="302480"/>
          </a:xfrm>
          <a:prstGeom prst="rect">
            <a:avLst/>
          </a:prstGeom>
        </p:spPr>
      </p:pic>
    </p:spTree>
    <p:extLst>
      <p:ext uri="{BB962C8B-B14F-4D97-AF65-F5344CB8AC3E}">
        <p14:creationId xmlns:p14="http://schemas.microsoft.com/office/powerpoint/2010/main" val="181068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4038219" cy="212558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Meet your school’s Outreach Team</a:t>
            </a:r>
          </a:p>
        </p:txBody>
      </p:sp>
    </p:spTree>
    <p:extLst>
      <p:ext uri="{BB962C8B-B14F-4D97-AF65-F5344CB8AC3E}">
        <p14:creationId xmlns:p14="http://schemas.microsoft.com/office/powerpoint/2010/main" val="327929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4038219" cy="212558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What is The American Medical Association?</a:t>
            </a:r>
          </a:p>
        </p:txBody>
      </p:sp>
    </p:spTree>
    <p:extLst>
      <p:ext uri="{BB962C8B-B14F-4D97-AF65-F5344CB8AC3E}">
        <p14:creationId xmlns:p14="http://schemas.microsoft.com/office/powerpoint/2010/main" val="4111386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4038219" cy="2651367"/>
          </a:xfrm>
        </p:spPr>
        <p:txBody>
          <a:bodyPr anchor="t" anchorCtr="0">
            <a:spAutoFit/>
          </a:bodyPr>
          <a:lstStyle>
            <a:lvl1pPr marL="0" marR="0" indent="0" algn="l" defTabSz="914400" rtl="0" eaLnBrk="1" fontAlgn="t" latinLnBrk="0" hangingPunct="1">
              <a:lnSpc>
                <a:spcPts val="4100"/>
              </a:lnSpc>
              <a:spcBef>
                <a:spcPct val="0"/>
              </a:spcBef>
              <a:spcAft>
                <a:spcPts val="0"/>
              </a:spcAft>
              <a:buClrTx/>
              <a:buSzTx/>
              <a:buFontTx/>
              <a:buNone/>
              <a:tabLst/>
              <a:defRPr lang="en-US" sz="4000" smtClean="0">
                <a:solidFill>
                  <a:schemeClr val="bg1"/>
                </a:solidFill>
                <a:effectLst/>
              </a:defRPr>
            </a:lvl1pPr>
          </a:lstStyle>
          <a:p>
            <a:r>
              <a:rPr lang="en-US"/>
              <a:t>The AMA </a:t>
            </a:r>
            <a:br>
              <a:rPr lang="en-US"/>
            </a:br>
            <a:r>
              <a:rPr lang="en-US"/>
              <a:t>is Your Healthcare Advocacy Partner</a:t>
            </a:r>
          </a:p>
        </p:txBody>
      </p:sp>
    </p:spTree>
    <p:extLst>
      <p:ext uri="{BB962C8B-B14F-4D97-AF65-F5344CB8AC3E}">
        <p14:creationId xmlns:p14="http://schemas.microsoft.com/office/powerpoint/2010/main" val="195600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8">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5044400"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AMA Student Member Benefits</a:t>
            </a:r>
          </a:p>
        </p:txBody>
      </p:sp>
    </p:spTree>
    <p:extLst>
      <p:ext uri="{BB962C8B-B14F-4D97-AF65-F5344CB8AC3E}">
        <p14:creationId xmlns:p14="http://schemas.microsoft.com/office/powerpoint/2010/main" val="4006243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1-column">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Placeholder 1">
            <a:extLst>
              <a:ext uri="{FF2B5EF4-FFF2-40B4-BE49-F238E27FC236}">
                <a16:creationId xmlns:a16="http://schemas.microsoft.com/office/drawing/2014/main" id="{D72F7D65-A399-BB44-92DF-7964B0973E81}"/>
              </a:ext>
            </a:extLst>
          </p:cNvPr>
          <p:cNvSpPr>
            <a:spLocks noGrp="1"/>
          </p:cNvSpPr>
          <p:nvPr>
            <p:ph type="title"/>
          </p:nvPr>
        </p:nvSpPr>
        <p:spPr>
          <a:xfrm>
            <a:off x="448056" y="248834"/>
            <a:ext cx="8229600" cy="461665"/>
          </a:xfrm>
          <a:prstGeom prst="rect">
            <a:avLst/>
          </a:prstGeom>
        </p:spPr>
        <p:txBody>
          <a:bodyPr vert="horz" wrap="square" lIns="0" tIns="0" rIns="0" bIns="0" rtlCol="0" anchor="t" anchorCtr="0">
            <a:spAutoFit/>
          </a:bodyPr>
          <a:lstStyle/>
          <a:p>
            <a:r>
              <a:rPr lang="en-US"/>
              <a:t>Click to edit Master title</a:t>
            </a:r>
          </a:p>
        </p:txBody>
      </p:sp>
      <p:sp>
        <p:nvSpPr>
          <p:cNvPr id="8" name="Content Placeholder 12">
            <a:extLst>
              <a:ext uri="{FF2B5EF4-FFF2-40B4-BE49-F238E27FC236}">
                <a16:creationId xmlns:a16="http://schemas.microsoft.com/office/drawing/2014/main" id="{01879073-BE02-FC4C-8809-8A545C01BF42}"/>
              </a:ext>
            </a:extLst>
          </p:cNvPr>
          <p:cNvSpPr>
            <a:spLocks noGrp="1"/>
          </p:cNvSpPr>
          <p:nvPr>
            <p:ph sz="quarter" idx="13"/>
          </p:nvPr>
        </p:nvSpPr>
        <p:spPr>
          <a:xfrm>
            <a:off x="466342" y="1097280"/>
            <a:ext cx="8220457"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154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column">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Title Placeholder 1">
            <a:extLst>
              <a:ext uri="{FF2B5EF4-FFF2-40B4-BE49-F238E27FC236}">
                <a16:creationId xmlns:a16="http://schemas.microsoft.com/office/drawing/2014/main" id="{4D525E5F-2F0A-D84F-BACF-AA5451137B9E}"/>
              </a:ext>
            </a:extLst>
          </p:cNvPr>
          <p:cNvSpPr>
            <a:spLocks noGrp="1"/>
          </p:cNvSpPr>
          <p:nvPr>
            <p:ph type="title"/>
          </p:nvPr>
        </p:nvSpPr>
        <p:spPr>
          <a:xfrm>
            <a:off x="448056" y="248834"/>
            <a:ext cx="8229600" cy="461665"/>
          </a:xfrm>
          <a:prstGeom prst="rect">
            <a:avLst/>
          </a:prstGeom>
        </p:spPr>
        <p:txBody>
          <a:bodyPr vert="horz" wrap="square" lIns="0" tIns="0" rIns="0" bIns="0" rtlCol="0" anchor="t" anchorCtr="0">
            <a:spAutoFit/>
          </a:bodyPr>
          <a:lstStyle/>
          <a:p>
            <a:r>
              <a:rPr lang="en-US"/>
              <a:t>Click to edit Master title</a:t>
            </a:r>
          </a:p>
        </p:txBody>
      </p:sp>
      <p:sp>
        <p:nvSpPr>
          <p:cNvPr id="13" name="Content Placeholder 12">
            <a:extLst>
              <a:ext uri="{FF2B5EF4-FFF2-40B4-BE49-F238E27FC236}">
                <a16:creationId xmlns:a16="http://schemas.microsoft.com/office/drawing/2014/main" id="{A1AB879A-B3F6-194A-BF13-C018A5F5C60D}"/>
              </a:ext>
            </a:extLst>
          </p:cNvPr>
          <p:cNvSpPr>
            <a:spLocks noGrp="1"/>
          </p:cNvSpPr>
          <p:nvPr>
            <p:ph sz="quarter" idx="13"/>
          </p:nvPr>
        </p:nvSpPr>
        <p:spPr>
          <a:xfrm>
            <a:off x="466343" y="1097280"/>
            <a:ext cx="402336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2">
            <a:extLst>
              <a:ext uri="{FF2B5EF4-FFF2-40B4-BE49-F238E27FC236}">
                <a16:creationId xmlns:a16="http://schemas.microsoft.com/office/drawing/2014/main" id="{F3ECDDD0-E1C5-7A4E-8BA3-00C32807A416}"/>
              </a:ext>
            </a:extLst>
          </p:cNvPr>
          <p:cNvSpPr>
            <a:spLocks noGrp="1"/>
          </p:cNvSpPr>
          <p:nvPr>
            <p:ph sz="quarter" idx="14"/>
          </p:nvPr>
        </p:nvSpPr>
        <p:spPr>
          <a:xfrm>
            <a:off x="4663440" y="1106424"/>
            <a:ext cx="402336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1035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Placeholder 1">
            <a:extLst>
              <a:ext uri="{FF2B5EF4-FFF2-40B4-BE49-F238E27FC236}">
                <a16:creationId xmlns:a16="http://schemas.microsoft.com/office/drawing/2014/main" id="{049D57FA-2EC8-494D-87FE-9F5933FA5C27}"/>
              </a:ext>
            </a:extLst>
          </p:cNvPr>
          <p:cNvSpPr>
            <a:spLocks noGrp="1"/>
          </p:cNvSpPr>
          <p:nvPr>
            <p:ph type="title"/>
          </p:nvPr>
        </p:nvSpPr>
        <p:spPr>
          <a:xfrm>
            <a:off x="448056" y="248834"/>
            <a:ext cx="8229600" cy="461665"/>
          </a:xfrm>
          <a:prstGeom prst="rect">
            <a:avLst/>
          </a:prstGeom>
        </p:spPr>
        <p:txBody>
          <a:bodyPr vert="horz" wrap="square" lIns="0" tIns="0" rIns="0" bIns="0" rtlCol="0" anchor="t" anchorCtr="0">
            <a:spAutoFit/>
          </a:bodyPr>
          <a:lstStyle/>
          <a:p>
            <a:r>
              <a:rPr lang="en-US"/>
              <a:t>Click to edit Master title</a:t>
            </a:r>
          </a:p>
        </p:txBody>
      </p:sp>
    </p:spTree>
    <p:extLst>
      <p:ext uri="{BB962C8B-B14F-4D97-AF65-F5344CB8AC3E}">
        <p14:creationId xmlns:p14="http://schemas.microsoft.com/office/powerpoint/2010/main" val="2265719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SOP Agend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3670-57CA-4F43-881F-7493C5772888}"/>
              </a:ext>
            </a:extLst>
          </p:cNvPr>
          <p:cNvSpPr>
            <a:spLocks noGrp="1"/>
          </p:cNvSpPr>
          <p:nvPr>
            <p:ph type="title" hasCustomPrompt="1"/>
          </p:nvPr>
        </p:nvSpPr>
        <p:spPr/>
        <p:txBody>
          <a:bodyPr/>
          <a:lstStyle>
            <a:lvl1pPr>
              <a:defRPr/>
            </a:lvl1pPr>
          </a:lstStyle>
          <a:p>
            <a:r>
              <a:rPr lang="en-US"/>
              <a:t>Today’s agenda</a:t>
            </a:r>
          </a:p>
        </p:txBody>
      </p:sp>
      <p:sp>
        <p:nvSpPr>
          <p:cNvPr id="3" name="Slide Number Placeholder 2">
            <a:extLst>
              <a:ext uri="{FF2B5EF4-FFF2-40B4-BE49-F238E27FC236}">
                <a16:creationId xmlns:a16="http://schemas.microsoft.com/office/drawing/2014/main" id="{C907FFA4-4319-7548-87BF-9FAF6BC299F3}"/>
              </a:ext>
            </a:extLst>
          </p:cNvPr>
          <p:cNvSpPr>
            <a:spLocks noGrp="1"/>
          </p:cNvSpPr>
          <p:nvPr>
            <p:ph type="sldNum" sz="quarter" idx="10"/>
          </p:nvPr>
        </p:nvSpPr>
        <p:spPr/>
        <p:txBody>
          <a:bodyPr/>
          <a:lstStyle/>
          <a:p>
            <a:fld id="{DA05D499-8038-C642-91E0-FF7B8677CF19}" type="slidenum">
              <a:rPr lang="en-US" smtClean="0"/>
              <a:pPr/>
              <a:t>‹#›</a:t>
            </a:fld>
            <a:endParaRPr lang="en-US"/>
          </a:p>
        </p:txBody>
      </p:sp>
      <p:sp>
        <p:nvSpPr>
          <p:cNvPr id="7" name="Content Placeholder 12">
            <a:extLst>
              <a:ext uri="{FF2B5EF4-FFF2-40B4-BE49-F238E27FC236}">
                <a16:creationId xmlns:a16="http://schemas.microsoft.com/office/drawing/2014/main" id="{0F5EB6B8-D0AA-F14F-8214-CEA2B8C50E49}"/>
              </a:ext>
            </a:extLst>
          </p:cNvPr>
          <p:cNvSpPr>
            <a:spLocks noGrp="1"/>
          </p:cNvSpPr>
          <p:nvPr>
            <p:ph sz="quarter" idx="13"/>
          </p:nvPr>
        </p:nvSpPr>
        <p:spPr>
          <a:xfrm>
            <a:off x="466343" y="1097280"/>
            <a:ext cx="4023360" cy="3200400"/>
          </a:xfrm>
        </p:spPr>
        <p:txBody>
          <a:bodyPr/>
          <a:lstStyle>
            <a:lvl1pPr marL="13716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951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SOP Display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B03275-A742-C944-B4D3-283363DE184C}"/>
              </a:ext>
            </a:extLst>
          </p:cNvPr>
          <p:cNvSpPr>
            <a:spLocks noGrp="1"/>
          </p:cNvSpPr>
          <p:nvPr>
            <p:ph type="sldNum" sz="quarter" idx="10"/>
          </p:nvPr>
        </p:nvSpPr>
        <p:spPr/>
        <p:txBody>
          <a:bodyPr/>
          <a:lstStyle/>
          <a:p>
            <a:fld id="{DA05D499-8038-C642-91E0-FF7B8677CF19}" type="slidenum">
              <a:rPr lang="en-US" smtClean="0"/>
              <a:pPr/>
              <a:t>‹#›</a:t>
            </a:fld>
            <a:endParaRPr lang="en-US"/>
          </a:p>
        </p:txBody>
      </p:sp>
      <p:pic>
        <p:nvPicPr>
          <p:cNvPr id="5" name="Graphic 4">
            <a:extLst>
              <a:ext uri="{FF2B5EF4-FFF2-40B4-BE49-F238E27FC236}">
                <a16:creationId xmlns:a16="http://schemas.microsoft.com/office/drawing/2014/main" id="{8582DB34-3925-2047-9A34-CC2968CE8D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3653" y="225425"/>
            <a:ext cx="1645920" cy="661762"/>
          </a:xfrm>
          <a:prstGeom prst="rect">
            <a:avLst/>
          </a:prstGeom>
        </p:spPr>
      </p:pic>
    </p:spTree>
    <p:extLst>
      <p:ext uri="{BB962C8B-B14F-4D97-AF65-F5344CB8AC3E}">
        <p14:creationId xmlns:p14="http://schemas.microsoft.com/office/powerpoint/2010/main" val="45573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38E776A-4D7D-E442-BCA0-F16239A546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27427" y="229885"/>
            <a:ext cx="2017353" cy="374904"/>
          </a:xfrm>
          <a:prstGeom prst="rect">
            <a:avLst/>
          </a:prstGeom>
        </p:spPr>
      </p:pic>
      <p:sp>
        <p:nvSpPr>
          <p:cNvPr id="7" name="TextBox 6">
            <a:extLst>
              <a:ext uri="{FF2B5EF4-FFF2-40B4-BE49-F238E27FC236}">
                <a16:creationId xmlns:a16="http://schemas.microsoft.com/office/drawing/2014/main" id="{7757DA7F-44CE-F94B-8B8C-260726AB903E}"/>
              </a:ext>
            </a:extLst>
          </p:cNvPr>
          <p:cNvSpPr txBox="1"/>
          <p:nvPr userDrawn="1"/>
        </p:nvSpPr>
        <p:spPr>
          <a:xfrm>
            <a:off x="5953388" y="4837176"/>
            <a:ext cx="2733412" cy="92333"/>
          </a:xfrm>
          <a:prstGeom prst="rect">
            <a:avLst/>
          </a:prstGeom>
          <a:noFill/>
        </p:spPr>
        <p:txBody>
          <a:bodyPr wrap="square" lIns="0" tIns="0" rIns="0" bIns="0" rtlCol="0" anchor="b" anchorCtr="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tx2"/>
                </a:solidFill>
                <a:latin typeface="Arial" charset="0"/>
                <a:ea typeface="Arial" charset="0"/>
                <a:cs typeface="Arial" charset="0"/>
              </a:rPr>
              <a:t>© 2021 American Medical Association. All rights reserved.</a:t>
            </a:r>
          </a:p>
        </p:txBody>
      </p:sp>
      <p:pic>
        <p:nvPicPr>
          <p:cNvPr id="6" name="Graphic 5">
            <a:extLst>
              <a:ext uri="{FF2B5EF4-FFF2-40B4-BE49-F238E27FC236}">
                <a16:creationId xmlns:a16="http://schemas.microsoft.com/office/drawing/2014/main" id="{1DEE5EF3-FA0A-3446-B7E0-F618524EB00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729984" y="225425"/>
            <a:ext cx="2020824" cy="375551"/>
          </a:xfrm>
          <a:prstGeom prst="rect">
            <a:avLst/>
          </a:prstGeom>
        </p:spPr>
      </p:pic>
      <p:sp>
        <p:nvSpPr>
          <p:cNvPr id="9" name="Subtitle 2">
            <a:extLst>
              <a:ext uri="{FF2B5EF4-FFF2-40B4-BE49-F238E27FC236}">
                <a16:creationId xmlns:a16="http://schemas.microsoft.com/office/drawing/2014/main" id="{444D03DC-044B-8641-8AE1-AC1ED54BE889}"/>
              </a:ext>
            </a:extLst>
          </p:cNvPr>
          <p:cNvSpPr>
            <a:spLocks noGrp="1"/>
          </p:cNvSpPr>
          <p:nvPr>
            <p:ph type="subTitle" idx="1" hasCustomPrompt="1"/>
          </p:nvPr>
        </p:nvSpPr>
        <p:spPr>
          <a:xfrm>
            <a:off x="457200" y="1432535"/>
            <a:ext cx="4029075" cy="256224"/>
          </a:xfrm>
        </p:spPr>
        <p:txBody>
          <a:bodyPr wrap="square" lIns="0" tIns="0" rIns="0" bIns="0">
            <a:spAutoFit/>
          </a:bodyPr>
          <a:lstStyle>
            <a:lvl1pPr marL="0" indent="0" algn="l">
              <a:lnSpc>
                <a:spcPct val="90000"/>
              </a:lnSpc>
              <a:spcBef>
                <a:spcPts val="0"/>
              </a:spcBef>
              <a:spcAft>
                <a:spcPts val="0"/>
              </a:spcAft>
              <a:buNone/>
              <a:defRPr sz="18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www.ama-assn.org</a:t>
            </a:r>
            <a:r>
              <a:rPr lang="en-US"/>
              <a:t>/</a:t>
            </a:r>
            <a:r>
              <a:rPr lang="en-US" err="1"/>
              <a:t>msop</a:t>
            </a:r>
            <a:r>
              <a:rPr lang="en-US"/>
              <a:t>-join</a:t>
            </a:r>
          </a:p>
        </p:txBody>
      </p:sp>
      <p:sp>
        <p:nvSpPr>
          <p:cNvPr id="10" name="Title 7">
            <a:extLst>
              <a:ext uri="{FF2B5EF4-FFF2-40B4-BE49-F238E27FC236}">
                <a16:creationId xmlns:a16="http://schemas.microsoft.com/office/drawing/2014/main" id="{58A95C1F-3A22-CE4A-9888-EB7A9BB3EE19}"/>
              </a:ext>
            </a:extLst>
          </p:cNvPr>
          <p:cNvSpPr>
            <a:spLocks noGrp="1"/>
          </p:cNvSpPr>
          <p:nvPr>
            <p:ph type="title" hasCustomPrompt="1"/>
          </p:nvPr>
        </p:nvSpPr>
        <p:spPr>
          <a:xfrm>
            <a:off x="457200" y="971284"/>
            <a:ext cx="7643094" cy="427040"/>
          </a:xfrm>
        </p:spPr>
        <p:txBody>
          <a:bodyPr anchor="t" anchorCtr="0">
            <a:spAutoFit/>
          </a:bodyPr>
          <a:lstStyle>
            <a:lvl1pPr algn="l">
              <a:lnSpc>
                <a:spcPct val="90000"/>
              </a:lnSpc>
              <a:defRPr sz="3000" b="0" cap="none" baseline="0">
                <a:solidFill>
                  <a:schemeClr val="accent1"/>
                </a:solidFill>
                <a:latin typeface="Arial" panose="020B0604020202020204" pitchFamily="34" charset="0"/>
                <a:cs typeface="Arial" panose="020B0604020202020204" pitchFamily="34" charset="0"/>
              </a:defRPr>
            </a:lvl1pPr>
          </a:lstStyle>
          <a:p>
            <a:r>
              <a:rPr lang="en-US"/>
              <a:t>AMA Medical Student Outreach Program</a:t>
            </a:r>
          </a:p>
        </p:txBody>
      </p:sp>
    </p:spTree>
    <p:extLst>
      <p:ext uri="{BB962C8B-B14F-4D97-AF65-F5344CB8AC3E}">
        <p14:creationId xmlns:p14="http://schemas.microsoft.com/office/powerpoint/2010/main" val="2262685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SOP Leader Bio">
    <p:spTree>
      <p:nvGrpSpPr>
        <p:cNvPr id="1" name=""/>
        <p:cNvGrpSpPr/>
        <p:nvPr/>
      </p:nvGrpSpPr>
      <p:grpSpPr>
        <a:xfrm>
          <a:off x="0" y="0"/>
          <a:ext cx="0" cy="0"/>
          <a:chOff x="0" y="0"/>
          <a:chExt cx="0" cy="0"/>
        </a:xfrm>
      </p:grpSpPr>
      <p:sp>
        <p:nvSpPr>
          <p:cNvPr id="20" name="Content Placeholder 4">
            <a:extLst>
              <a:ext uri="{FF2B5EF4-FFF2-40B4-BE49-F238E27FC236}">
                <a16:creationId xmlns:a16="http://schemas.microsoft.com/office/drawing/2014/main" id="{BF851695-C998-5C47-9A97-9356A1EBD584}"/>
              </a:ext>
            </a:extLst>
          </p:cNvPr>
          <p:cNvSpPr>
            <a:spLocks noGrp="1"/>
          </p:cNvSpPr>
          <p:nvPr>
            <p:ph sz="quarter" idx="14"/>
          </p:nvPr>
        </p:nvSpPr>
        <p:spPr>
          <a:xfrm>
            <a:off x="4663440" y="1106424"/>
            <a:ext cx="4023360" cy="3200400"/>
          </a:xfrm>
          <a:solidFill>
            <a:srgbClr val="FFFF00"/>
          </a:solidFill>
          <a:ln w="12700">
            <a:solidFill>
              <a:schemeClr val="tx2"/>
            </a:solidFill>
            <a:prstDash val="dash"/>
          </a:ln>
        </p:spPr>
        <p:txBody>
          <a:bodyPr anchor="ctr" anchorCtr="0"/>
          <a:lstStyle/>
          <a:p>
            <a:pPr indent="0" algn="ctr">
              <a:buNone/>
            </a:pPr>
            <a:endParaRPr lang="en-US">
              <a:latin typeface="Arial"/>
              <a:cs typeface="Arial"/>
            </a:endParaRP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25" name="Content Placeholder 12">
            <a:extLst>
              <a:ext uri="{FF2B5EF4-FFF2-40B4-BE49-F238E27FC236}">
                <a16:creationId xmlns:a16="http://schemas.microsoft.com/office/drawing/2014/main" id="{BDCE4222-225B-3141-85EB-809FAD3115E0}"/>
              </a:ext>
            </a:extLst>
          </p:cNvPr>
          <p:cNvSpPr>
            <a:spLocks noGrp="1"/>
          </p:cNvSpPr>
          <p:nvPr>
            <p:ph sz="quarter" idx="13"/>
          </p:nvPr>
        </p:nvSpPr>
        <p:spPr>
          <a:xfrm>
            <a:off x="466343" y="1097280"/>
            <a:ext cx="4023360" cy="3200400"/>
          </a:xfrm>
        </p:spPr>
        <p:txBody>
          <a:bodyPr/>
          <a:lstStyle>
            <a:lvl1pPr marL="13716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90883C2D-90B2-3643-9D19-0051862DE83D}"/>
              </a:ext>
            </a:extLst>
          </p:cNvPr>
          <p:cNvSpPr>
            <a:spLocks noGrp="1"/>
          </p:cNvSpPr>
          <p:nvPr>
            <p:ph type="title" hasCustomPrompt="1"/>
          </p:nvPr>
        </p:nvSpPr>
        <p:spPr>
          <a:xfrm>
            <a:off x="448056" y="248834"/>
            <a:ext cx="8229600" cy="461665"/>
          </a:xfrm>
        </p:spPr>
        <p:txBody>
          <a:bodyPr/>
          <a:lstStyle/>
          <a:p>
            <a:r>
              <a:rPr lang="en-US">
                <a:highlight>
                  <a:srgbClr val="FFFF00"/>
                </a:highlight>
              </a:rPr>
              <a:t>&lt;Presenter Name&gt;, </a:t>
            </a:r>
            <a:r>
              <a:rPr lang="en-US"/>
              <a:t>Outreach Leader</a:t>
            </a:r>
          </a:p>
        </p:txBody>
      </p:sp>
      <p:sp>
        <p:nvSpPr>
          <p:cNvPr id="4" name="Text Placeholder 3">
            <a:extLst>
              <a:ext uri="{FF2B5EF4-FFF2-40B4-BE49-F238E27FC236}">
                <a16:creationId xmlns:a16="http://schemas.microsoft.com/office/drawing/2014/main" id="{9C590434-1B15-F444-8C5B-14633A58472F}"/>
              </a:ext>
            </a:extLst>
          </p:cNvPr>
          <p:cNvSpPr>
            <a:spLocks noGrp="1"/>
          </p:cNvSpPr>
          <p:nvPr>
            <p:ph type="body" sz="quarter" idx="15" hasCustomPrompt="1"/>
          </p:nvPr>
        </p:nvSpPr>
        <p:spPr>
          <a:xfrm>
            <a:off x="5637335" y="1282700"/>
            <a:ext cx="2055935" cy="905376"/>
          </a:xfrm>
        </p:spPr>
        <p:txBody>
          <a:bodyPr wrap="square">
            <a:spAutoFit/>
          </a:bodyPr>
          <a:lstStyle>
            <a:lvl1pPr>
              <a:defRPr sz="1200" b="1"/>
            </a:lvl1pPr>
          </a:lstStyle>
          <a:p>
            <a:pPr indent="0" algn="ctr">
              <a:buNone/>
            </a:pPr>
            <a:r>
              <a:rPr lang="en-US">
                <a:latin typeface="Arial"/>
                <a:cs typeface="Arial"/>
              </a:rPr>
              <a:t>Add photo(s) of yourself here showing off AMA or medical school activities. </a:t>
            </a:r>
          </a:p>
          <a:p>
            <a:pPr indent="0" algn="ctr">
              <a:buNone/>
            </a:pPr>
            <a:r>
              <a:rPr lang="en-US">
                <a:latin typeface="Arial"/>
                <a:cs typeface="Arial"/>
              </a:rPr>
              <a:t>Add slide per presenter/OL</a:t>
            </a:r>
            <a:endParaRPr lang="en-US"/>
          </a:p>
        </p:txBody>
      </p:sp>
    </p:spTree>
    <p:extLst>
      <p:ext uri="{BB962C8B-B14F-4D97-AF65-F5344CB8AC3E}">
        <p14:creationId xmlns:p14="http://schemas.microsoft.com/office/powerpoint/2010/main" val="1664057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pic>
        <p:nvPicPr>
          <p:cNvPr id="4" name="Graphic 3">
            <a:extLst>
              <a:ext uri="{FF2B5EF4-FFF2-40B4-BE49-F238E27FC236}">
                <a16:creationId xmlns:a16="http://schemas.microsoft.com/office/drawing/2014/main" id="{52372AF6-453C-A542-A3E8-FE9380AC38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46607" y="1772759"/>
            <a:ext cx="4850786" cy="901473"/>
          </a:xfrm>
          <a:prstGeom prst="rect">
            <a:avLst/>
          </a:prstGeom>
        </p:spPr>
      </p:pic>
      <p:sp>
        <p:nvSpPr>
          <p:cNvPr id="7" name="TextBox 6">
            <a:extLst>
              <a:ext uri="{FF2B5EF4-FFF2-40B4-BE49-F238E27FC236}">
                <a16:creationId xmlns:a16="http://schemas.microsoft.com/office/drawing/2014/main" id="{2B4BB210-7498-CD40-9247-1BD9F390FA3F}"/>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tx2"/>
                </a:solidFill>
                <a:latin typeface="Arial" charset="0"/>
                <a:ea typeface="Arial" charset="0"/>
                <a:cs typeface="Arial" charset="0"/>
              </a:rPr>
              <a:t>© 2021 American Medical Association. All rights reserved.</a:t>
            </a:r>
          </a:p>
        </p:txBody>
      </p:sp>
      <p:sp>
        <p:nvSpPr>
          <p:cNvPr id="2" name="Rectangle 1">
            <a:extLst>
              <a:ext uri="{FF2B5EF4-FFF2-40B4-BE49-F238E27FC236}">
                <a16:creationId xmlns:a16="http://schemas.microsoft.com/office/drawing/2014/main" id="{30401483-FDCA-2140-886C-B23BF94DCE90}"/>
              </a:ext>
            </a:extLst>
          </p:cNvPr>
          <p:cNvSpPr/>
          <p:nvPr userDrawn="1"/>
        </p:nvSpPr>
        <p:spPr>
          <a:xfrm>
            <a:off x="2921420" y="3156150"/>
            <a:ext cx="3301160" cy="307777"/>
          </a:xfrm>
          <a:prstGeom prst="rect">
            <a:avLst/>
          </a:prstGeom>
        </p:spPr>
        <p:txBody>
          <a:bodyPr wrap="none" lIns="0" tIns="0" rIns="0" bIns="0">
            <a:spAutoFit/>
          </a:bodyPr>
          <a:lstStyle/>
          <a:p>
            <a:pPr marL="0" indent="0" algn="ctr" fontAlgn="t">
              <a:buNone/>
            </a:pPr>
            <a:r>
              <a:rPr lang="en-US" sz="2000" b="1">
                <a:solidFill>
                  <a:srgbClr val="452663"/>
                </a:solidFill>
              </a:rPr>
              <a:t>www.ama-assn.org/msop-join </a:t>
            </a:r>
          </a:p>
        </p:txBody>
      </p:sp>
    </p:spTree>
    <p:extLst>
      <p:ext uri="{BB962C8B-B14F-4D97-AF65-F5344CB8AC3E}">
        <p14:creationId xmlns:p14="http://schemas.microsoft.com/office/powerpoint/2010/main" val="3870021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33A5970E-9FBC-F54F-8BB2-5D3D3E7F8656}"/>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5053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9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8ACE8A-7917-B547-9EDF-2401277B19DD}"/>
              </a:ext>
            </a:extLst>
          </p:cNvPr>
          <p:cNvPicPr>
            <a:picLocks noChangeAspect="1"/>
          </p:cNvPicPr>
          <p:nvPr userDrawn="1"/>
        </p:nvPicPr>
        <p:blipFill rotWithShape="1">
          <a:blip r:embed="rId2"/>
          <a:srcRect r="3813"/>
          <a:stretch/>
        </p:blipFill>
        <p:spPr>
          <a:xfrm>
            <a:off x="4372303" y="-10914"/>
            <a:ext cx="4771697" cy="4454895"/>
          </a:xfrm>
          <a:prstGeom prst="rect">
            <a:avLst/>
          </a:prstGeom>
        </p:spPr>
      </p:pic>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A1DA91FF-FA7D-DA4F-978A-95893ADB03EC}"/>
              </a:ext>
            </a:extLst>
          </p:cNvPr>
          <p:cNvSpPr txBox="1"/>
          <p:nvPr userDrawn="1"/>
        </p:nvSpPr>
        <p:spPr>
          <a:xfrm>
            <a:off x="404090" y="3888888"/>
            <a:ext cx="1560182" cy="519373"/>
          </a:xfrm>
          <a:prstGeom prst="rect">
            <a:avLst/>
          </a:prstGeom>
          <a:noFill/>
        </p:spPr>
        <p:txBody>
          <a:bodyPr wrap="square" rtlCol="0">
            <a:spAutoFit/>
          </a:bodyPr>
          <a:lstStyle/>
          <a:p>
            <a:r>
              <a:rPr lang="en-US" sz="825" i="1">
                <a:solidFill>
                  <a:srgbClr val="E71933"/>
                </a:solidFill>
                <a:latin typeface="Arial" panose="020B0604020202020204" pitchFamily="34" charset="0"/>
                <a:cs typeface="Arial" panose="020B0604020202020204" pitchFamily="34" charset="0"/>
              </a:rPr>
              <a:t>(From left)</a:t>
            </a:r>
          </a:p>
          <a:p>
            <a:r>
              <a:rPr lang="en-US" sz="975" b="1">
                <a:solidFill>
                  <a:srgbClr val="E71933"/>
                </a:solidFill>
                <a:latin typeface="Arial" panose="020B0604020202020204" pitchFamily="34" charset="0"/>
                <a:cs typeface="Arial" panose="020B0604020202020204" pitchFamily="34" charset="0"/>
              </a:rPr>
              <a:t>Mohammed </a:t>
            </a:r>
            <a:r>
              <a:rPr lang="en-US" sz="975" b="1" err="1">
                <a:solidFill>
                  <a:srgbClr val="E71933"/>
                </a:solidFill>
                <a:latin typeface="Arial" panose="020B0604020202020204" pitchFamily="34" charset="0"/>
                <a:cs typeface="Arial" panose="020B0604020202020204" pitchFamily="34" charset="0"/>
              </a:rPr>
              <a:t>Miniato</a:t>
            </a:r>
            <a:br>
              <a:rPr lang="en-US" sz="975">
                <a:solidFill>
                  <a:srgbClr val="E71933"/>
                </a:solidFill>
                <a:latin typeface="Arial" panose="020B0604020202020204" pitchFamily="34" charset="0"/>
                <a:cs typeface="Arial" panose="020B0604020202020204" pitchFamily="34" charset="0"/>
              </a:rPr>
            </a:br>
            <a:r>
              <a:rPr lang="en-US" sz="975">
                <a:solidFill>
                  <a:srgbClr val="E71933"/>
                </a:solidFill>
                <a:latin typeface="Arial" panose="020B0604020202020204" pitchFamily="34" charset="0"/>
                <a:cs typeface="Arial" panose="020B0604020202020204" pitchFamily="34" charset="0"/>
              </a:rPr>
              <a:t>Member since 2016</a:t>
            </a:r>
          </a:p>
        </p:txBody>
      </p:sp>
      <p:sp>
        <p:nvSpPr>
          <p:cNvPr id="6" name="TextBox 5">
            <a:extLst>
              <a:ext uri="{FF2B5EF4-FFF2-40B4-BE49-F238E27FC236}">
                <a16:creationId xmlns:a16="http://schemas.microsoft.com/office/drawing/2014/main" id="{3E25DA48-718C-2A43-8CB0-B66F826192AE}"/>
              </a:ext>
            </a:extLst>
          </p:cNvPr>
          <p:cNvSpPr txBox="1"/>
          <p:nvPr userDrawn="1"/>
        </p:nvSpPr>
        <p:spPr>
          <a:xfrm>
            <a:off x="3396069" y="4015846"/>
            <a:ext cx="1383980" cy="392415"/>
          </a:xfrm>
          <a:prstGeom prst="rect">
            <a:avLst/>
          </a:prstGeom>
          <a:noFill/>
        </p:spPr>
        <p:txBody>
          <a:bodyPr wrap="square" rtlCol="0">
            <a:spAutoFit/>
          </a:bodyPr>
          <a:lstStyle/>
          <a:p>
            <a:r>
              <a:rPr lang="en-US" sz="975" b="1">
                <a:solidFill>
                  <a:srgbClr val="E71933"/>
                </a:solidFill>
                <a:latin typeface="Arial" panose="020B0604020202020204" pitchFamily="34" charset="0"/>
                <a:cs typeface="Arial" panose="020B0604020202020204" pitchFamily="34" charset="0"/>
              </a:rPr>
              <a:t>Ajeet Singh</a:t>
            </a:r>
            <a:br>
              <a:rPr lang="en-US" sz="975">
                <a:solidFill>
                  <a:srgbClr val="E71933"/>
                </a:solidFill>
                <a:latin typeface="Arial" panose="020B0604020202020204" pitchFamily="34" charset="0"/>
                <a:cs typeface="Arial" panose="020B0604020202020204" pitchFamily="34" charset="0"/>
              </a:rPr>
            </a:br>
            <a:r>
              <a:rPr lang="en-US" sz="975">
                <a:solidFill>
                  <a:srgbClr val="E71933"/>
                </a:solidFill>
                <a:latin typeface="Arial" panose="020B0604020202020204" pitchFamily="34" charset="0"/>
                <a:cs typeface="Arial" panose="020B0604020202020204" pitchFamily="34" charset="0"/>
              </a:rPr>
              <a:t>Member since 2015</a:t>
            </a:r>
          </a:p>
        </p:txBody>
      </p:sp>
      <p:sp>
        <p:nvSpPr>
          <p:cNvPr id="8" name="TextBox 7">
            <a:extLst>
              <a:ext uri="{FF2B5EF4-FFF2-40B4-BE49-F238E27FC236}">
                <a16:creationId xmlns:a16="http://schemas.microsoft.com/office/drawing/2014/main" id="{F709F6DB-4A13-A840-9560-FD363158F37F}"/>
              </a:ext>
            </a:extLst>
          </p:cNvPr>
          <p:cNvSpPr txBox="1"/>
          <p:nvPr userDrawn="1"/>
        </p:nvSpPr>
        <p:spPr>
          <a:xfrm>
            <a:off x="1964272" y="4015846"/>
            <a:ext cx="1374378" cy="392415"/>
          </a:xfrm>
          <a:prstGeom prst="rect">
            <a:avLst/>
          </a:prstGeom>
          <a:noFill/>
        </p:spPr>
        <p:txBody>
          <a:bodyPr wrap="square" rtlCol="0">
            <a:spAutoFit/>
          </a:bodyPr>
          <a:lstStyle/>
          <a:p>
            <a:r>
              <a:rPr lang="en-US" sz="975" b="1">
                <a:solidFill>
                  <a:srgbClr val="E71933"/>
                </a:solidFill>
                <a:latin typeface="Arial" panose="020B0604020202020204" pitchFamily="34" charset="0"/>
                <a:cs typeface="Arial" panose="020B0604020202020204" pitchFamily="34" charset="0"/>
              </a:rPr>
              <a:t>Nara </a:t>
            </a:r>
            <a:r>
              <a:rPr lang="en-US" sz="975" b="1" err="1">
                <a:solidFill>
                  <a:srgbClr val="E71933"/>
                </a:solidFill>
                <a:latin typeface="Arial" panose="020B0604020202020204" pitchFamily="34" charset="0"/>
                <a:cs typeface="Arial" panose="020B0604020202020204" pitchFamily="34" charset="0"/>
              </a:rPr>
              <a:t>Tashjian</a:t>
            </a:r>
            <a:br>
              <a:rPr lang="en-US" sz="975">
                <a:solidFill>
                  <a:srgbClr val="E71933"/>
                </a:solidFill>
                <a:latin typeface="Arial" panose="020B0604020202020204" pitchFamily="34" charset="0"/>
                <a:cs typeface="Arial" panose="020B0604020202020204" pitchFamily="34" charset="0"/>
              </a:rPr>
            </a:br>
            <a:r>
              <a:rPr lang="en-US" sz="975">
                <a:solidFill>
                  <a:srgbClr val="E71933"/>
                </a:solidFill>
                <a:latin typeface="Arial" panose="020B0604020202020204" pitchFamily="34" charset="0"/>
                <a:cs typeface="Arial" panose="020B0604020202020204" pitchFamily="34" charset="0"/>
              </a:rPr>
              <a:t>Member since 2014</a:t>
            </a:r>
          </a:p>
        </p:txBody>
      </p:sp>
    </p:spTree>
    <p:extLst>
      <p:ext uri="{BB962C8B-B14F-4D97-AF65-F5344CB8AC3E}">
        <p14:creationId xmlns:p14="http://schemas.microsoft.com/office/powerpoint/2010/main" val="1455240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315"/>
        <p:cNvGrpSpPr/>
        <p:nvPr/>
      </p:nvGrpSpPr>
      <p:grpSpPr>
        <a:xfrm>
          <a:off x="0" y="0"/>
          <a:ext cx="0" cy="0"/>
          <a:chOff x="0" y="0"/>
          <a:chExt cx="0" cy="0"/>
        </a:xfrm>
      </p:grpSpPr>
      <p:sp>
        <p:nvSpPr>
          <p:cNvPr id="316" name="Google Shape;316;p29"/>
          <p:cNvSpPr txBox="1">
            <a:spLocks noGrp="1"/>
          </p:cNvSpPr>
          <p:nvPr>
            <p:ph type="title"/>
          </p:nvPr>
        </p:nvSpPr>
        <p:spPr>
          <a:xfrm>
            <a:off x="628650" y="138133"/>
            <a:ext cx="7886700" cy="89771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46166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29"/>
          <p:cNvSpPr txBox="1">
            <a:spLocks noGrp="1"/>
          </p:cNvSpPr>
          <p:nvPr>
            <p:ph type="sldNum" idx="12"/>
          </p:nvPr>
        </p:nvSpPr>
        <p:spPr>
          <a:xfrm>
            <a:off x="200281" y="4795465"/>
            <a:ext cx="925830" cy="274637"/>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0028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A58B2209-B006-9944-8A59-C4BD357A5BB6}"/>
              </a:ext>
            </a:extLst>
          </p:cNvPr>
          <p:cNvSpPr txBox="1"/>
          <p:nvPr userDrawn="1"/>
        </p:nvSpPr>
        <p:spPr>
          <a:xfrm>
            <a:off x="7541443" y="122549"/>
            <a:ext cx="1602557" cy="438582"/>
          </a:xfrm>
          <a:prstGeom prst="rect">
            <a:avLst/>
          </a:prstGeom>
          <a:solidFill>
            <a:srgbClr val="FF0000"/>
          </a:solidFill>
        </p:spPr>
        <p:txBody>
          <a:bodyPr wrap="square" rtlCol="0">
            <a:spAutoFit/>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US" sz="1125" b="1" i="0" cap="all" baseline="0">
                <a:solidFill>
                  <a:schemeClr val="bg1">
                    <a:lumMod val="95000"/>
                  </a:schemeClr>
                </a:solidFill>
                <a:latin typeface="Arial" charset="0"/>
                <a:ea typeface="Arial" charset="0"/>
                <a:cs typeface="Arial" charset="0"/>
              </a:rPr>
              <a:t>Confidential and proprietary</a:t>
            </a:r>
            <a:endParaRPr lang="en-US" sz="1125" b="1" i="0" cap="all" baseline="0">
              <a:solidFill>
                <a:schemeClr val="bg1">
                  <a:lumMod val="50000"/>
                </a:schemeClr>
              </a:solidFill>
              <a:latin typeface="Arial" charset="0"/>
              <a:ea typeface="Arial" charset="0"/>
              <a:cs typeface="Arial" charset="0"/>
            </a:endParaRPr>
          </a:p>
        </p:txBody>
      </p:sp>
      <p:sp>
        <p:nvSpPr>
          <p:cNvPr id="8" name="Text Placeholder 2">
            <a:extLst>
              <a:ext uri="{FF2B5EF4-FFF2-40B4-BE49-F238E27FC236}">
                <a16:creationId xmlns:a16="http://schemas.microsoft.com/office/drawing/2014/main" id="{B307E9BA-8318-E54E-A02A-420F28B23462}"/>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282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24818"/>
            <a:ext cx="3867150" cy="123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24818"/>
            <a:ext cx="3867150" cy="123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3415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7420" y="3496317"/>
            <a:ext cx="7649497" cy="687752"/>
          </a:xfrm>
        </p:spPr>
        <p:txBody>
          <a:bodyPr>
            <a:normAutofit/>
          </a:bodyPr>
          <a:lstStyle>
            <a:lvl1pPr marL="0" indent="0" algn="ctr">
              <a:lnSpc>
                <a:spcPct val="90000"/>
              </a:lnSpc>
              <a:spcBef>
                <a:spcPts val="0"/>
              </a:spcBef>
              <a:spcAft>
                <a:spcPts val="0"/>
              </a:spcAft>
              <a:buNone/>
              <a:defRPr sz="1600" b="1">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p:cNvSpPr>
            <a:spLocks noGrp="1"/>
          </p:cNvSpPr>
          <p:nvPr>
            <p:ph type="title"/>
          </p:nvPr>
        </p:nvSpPr>
        <p:spPr>
          <a:xfrm>
            <a:off x="743689" y="1786800"/>
            <a:ext cx="7643094" cy="1643620"/>
          </a:xfrm>
          <a:prstGeom prst="rect">
            <a:avLst/>
          </a:prstGeom>
        </p:spPr>
        <p:txBody>
          <a:bodyPr anchor="ctr">
            <a:normAutofit/>
          </a:bodyPr>
          <a:lstStyle>
            <a:lvl1pPr algn="ctr">
              <a:lnSpc>
                <a:spcPct val="90000"/>
              </a:lnSpc>
              <a:defRPr sz="3600">
                <a:solidFill>
                  <a:schemeClr val="bg1"/>
                </a:solidFill>
              </a:defRPr>
            </a:lvl1pPr>
          </a:lstStyle>
          <a:p>
            <a:r>
              <a:rPr lang="en-US"/>
              <a:t>Click to edit Master title style</a:t>
            </a:r>
          </a:p>
        </p:txBody>
      </p:sp>
      <p:pic>
        <p:nvPicPr>
          <p:cNvPr id="6" name="Picture 5">
            <a:extLst>
              <a:ext uri="{FF2B5EF4-FFF2-40B4-BE49-F238E27FC236}">
                <a16:creationId xmlns:a16="http://schemas.microsoft.com/office/drawing/2014/main" id="{05F5A386-AEC8-E94D-88E5-3E2290BC388F}"/>
              </a:ext>
            </a:extLst>
          </p:cNvPr>
          <p:cNvPicPr>
            <a:picLocks noChangeAspect="1"/>
          </p:cNvPicPr>
          <p:nvPr userDrawn="1"/>
        </p:nvPicPr>
        <p:blipFill>
          <a:blip r:embed="rId3"/>
          <a:stretch>
            <a:fillRect/>
          </a:stretch>
        </p:blipFill>
        <p:spPr>
          <a:xfrm>
            <a:off x="3911601" y="310896"/>
            <a:ext cx="1320800" cy="571500"/>
          </a:xfrm>
          <a:prstGeom prst="rect">
            <a:avLst/>
          </a:prstGeom>
        </p:spPr>
      </p:pic>
    </p:spTree>
    <p:extLst>
      <p:ext uri="{BB962C8B-B14F-4D97-AF65-F5344CB8AC3E}">
        <p14:creationId xmlns:p14="http://schemas.microsoft.com/office/powerpoint/2010/main" val="4236970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33A5970E-9FBC-F54F-8BB2-5D3D3E7F8656}"/>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872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806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1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8" name="Title 7"/>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Click to edit Master title</a:t>
            </a:r>
          </a:p>
        </p:txBody>
      </p:sp>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957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A2C7EF6A-DD33-7449-B5FB-6713C84C7E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8524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A58B2209-B006-9944-8A59-C4BD357A5BB6}"/>
              </a:ext>
            </a:extLst>
          </p:cNvPr>
          <p:cNvSpPr txBox="1"/>
          <p:nvPr userDrawn="1"/>
        </p:nvSpPr>
        <p:spPr>
          <a:xfrm>
            <a:off x="7541443" y="122549"/>
            <a:ext cx="1602557" cy="369332"/>
          </a:xfrm>
          <a:prstGeom prst="rect">
            <a:avLst/>
          </a:prstGeom>
          <a:solidFill>
            <a:srgbClr val="FF0000"/>
          </a:solidFill>
        </p:spPr>
        <p:txBody>
          <a:bodyPr wrap="square" rtlCol="0">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900" b="1" i="0" cap="all" baseline="0">
                <a:solidFill>
                  <a:schemeClr val="bg1">
                    <a:lumMod val="95000"/>
                  </a:schemeClr>
                </a:solidFill>
                <a:latin typeface="Arial" charset="0"/>
                <a:ea typeface="Arial" charset="0"/>
                <a:cs typeface="Arial" charset="0"/>
              </a:rPr>
              <a:t>Confidential and proprietary</a:t>
            </a:r>
            <a:endParaRPr lang="en-US" sz="900" b="1" i="0" cap="all" baseline="0">
              <a:solidFill>
                <a:schemeClr val="bg1">
                  <a:lumMod val="50000"/>
                </a:schemeClr>
              </a:solidFill>
              <a:latin typeface="Arial" charset="0"/>
              <a:ea typeface="Arial" charset="0"/>
              <a:cs typeface="Arial" charset="0"/>
            </a:endParaRPr>
          </a:p>
        </p:txBody>
      </p:sp>
      <p:sp>
        <p:nvSpPr>
          <p:cNvPr id="8" name="Text Placeholder 2">
            <a:extLst>
              <a:ext uri="{FF2B5EF4-FFF2-40B4-BE49-F238E27FC236}">
                <a16:creationId xmlns:a16="http://schemas.microsoft.com/office/drawing/2014/main" id="{B307E9BA-8318-E54E-A02A-420F28B23462}"/>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756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
        <p:nvSpPr>
          <p:cNvPr id="9" name="TextBox 8">
            <a:extLst>
              <a:ext uri="{FF2B5EF4-FFF2-40B4-BE49-F238E27FC236}">
                <a16:creationId xmlns:a16="http://schemas.microsoft.com/office/drawing/2014/main" id="{E34DB66D-50D3-7C4B-B4DD-B66C0DEE1B4F}"/>
              </a:ext>
            </a:extLst>
          </p:cNvPr>
          <p:cNvSpPr txBox="1"/>
          <p:nvPr userDrawn="1"/>
        </p:nvSpPr>
        <p:spPr>
          <a:xfrm>
            <a:off x="7541443" y="122549"/>
            <a:ext cx="1602557" cy="369332"/>
          </a:xfrm>
          <a:prstGeom prst="rect">
            <a:avLst/>
          </a:prstGeom>
          <a:solidFill>
            <a:srgbClr val="FF0000"/>
          </a:solidFill>
        </p:spPr>
        <p:txBody>
          <a:bodyPr wrap="square" rtlCol="0">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900" b="1" i="0" cap="all" baseline="0">
                <a:solidFill>
                  <a:schemeClr val="bg1">
                    <a:lumMod val="95000"/>
                  </a:schemeClr>
                </a:solidFill>
                <a:latin typeface="Arial" charset="0"/>
                <a:ea typeface="Arial" charset="0"/>
                <a:cs typeface="Arial" charset="0"/>
              </a:rPr>
              <a:t>Confidential and proprietary</a:t>
            </a:r>
            <a:endParaRPr lang="en-US" sz="900" b="1" i="0" cap="all" baseline="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34606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A2C7EF6A-DD33-7449-B5FB-6713C84C7E50}"/>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AF97A610-4F7A-3749-8F2E-95CD62FA9FE8}"/>
              </a:ext>
            </a:extLst>
          </p:cNvPr>
          <p:cNvSpPr txBox="1"/>
          <p:nvPr userDrawn="1"/>
        </p:nvSpPr>
        <p:spPr>
          <a:xfrm>
            <a:off x="7541443" y="122549"/>
            <a:ext cx="1602557" cy="369332"/>
          </a:xfrm>
          <a:prstGeom prst="rect">
            <a:avLst/>
          </a:prstGeom>
          <a:solidFill>
            <a:srgbClr val="FF0000"/>
          </a:solidFill>
        </p:spPr>
        <p:txBody>
          <a:bodyPr wrap="square" rtlCol="0">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900" b="1" i="0" cap="all" baseline="0">
                <a:solidFill>
                  <a:schemeClr val="bg1">
                    <a:lumMod val="95000"/>
                  </a:schemeClr>
                </a:solidFill>
                <a:latin typeface="Arial" charset="0"/>
                <a:ea typeface="Arial" charset="0"/>
                <a:cs typeface="Arial" charset="0"/>
              </a:rPr>
              <a:t>Confidential and proprietary</a:t>
            </a:r>
            <a:endParaRPr lang="en-US" sz="900" b="1" i="0" cap="all" baseline="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2391064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i19_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530B84F-5750-B644-89E3-F4C93E0C1BB9}"/>
              </a:ext>
            </a:extLst>
          </p:cNvPr>
          <p:cNvSpPr>
            <a:spLocks noGrp="1"/>
          </p:cNvSpPr>
          <p:nvPr>
            <p:ph type="title"/>
          </p:nvPr>
        </p:nvSpPr>
        <p:spPr>
          <a:xfrm>
            <a:off x="729763" y="1123951"/>
            <a:ext cx="7666892" cy="2006600"/>
          </a:xfrm>
          <a:prstGeom prst="rect">
            <a:avLst/>
          </a:prstGeom>
          <a:ln w="0">
            <a:noFill/>
          </a:ln>
        </p:spPr>
        <p:txBody>
          <a:bodyPr anchor="ctr">
            <a:normAutofit/>
          </a:bodyPr>
          <a:lstStyle>
            <a:lvl1pPr algn="l">
              <a:lnSpc>
                <a:spcPts val="4300"/>
              </a:lnSpc>
              <a:defRPr sz="4000" spc="0">
                <a:ln>
                  <a:noFill/>
                </a:ln>
                <a:solidFill>
                  <a:schemeClr val="bg1"/>
                </a:solidFill>
                <a:latin typeface="Arial" panose="020B0604020202020204" pitchFamily="34" charset="0"/>
                <a:cs typeface="Arial" panose="020B0604020202020204" pitchFamily="34" charset="0"/>
              </a:defRPr>
            </a:lvl1pPr>
          </a:lstStyle>
          <a:p>
            <a:endParaRPr lang="en-US"/>
          </a:p>
        </p:txBody>
      </p:sp>
      <p:pic>
        <p:nvPicPr>
          <p:cNvPr id="4" name="Picture 3" descr="A picture containing text, clipart, vector graphics&#10;&#10;Description automatically generated">
            <a:extLst>
              <a:ext uri="{FF2B5EF4-FFF2-40B4-BE49-F238E27FC236}">
                <a16:creationId xmlns:a16="http://schemas.microsoft.com/office/drawing/2014/main" id="{1FC96E8A-ADD9-A845-ADE6-D0553CF32456}"/>
              </a:ext>
            </a:extLst>
          </p:cNvPr>
          <p:cNvPicPr>
            <a:picLocks noChangeAspect="1"/>
          </p:cNvPicPr>
          <p:nvPr userDrawn="1"/>
        </p:nvPicPr>
        <p:blipFill>
          <a:blip r:embed="rId3"/>
          <a:stretch>
            <a:fillRect/>
          </a:stretch>
        </p:blipFill>
        <p:spPr>
          <a:xfrm>
            <a:off x="7761788" y="3405673"/>
            <a:ext cx="646390" cy="987879"/>
          </a:xfrm>
          <a:prstGeom prst="rect">
            <a:avLst/>
          </a:prstGeom>
        </p:spPr>
      </p:pic>
      <p:sp>
        <p:nvSpPr>
          <p:cNvPr id="6" name="Slide Number Placeholder 12">
            <a:extLst>
              <a:ext uri="{FF2B5EF4-FFF2-40B4-BE49-F238E27FC236}">
                <a16:creationId xmlns:a16="http://schemas.microsoft.com/office/drawing/2014/main" id="{8AE42A41-B99C-374B-887C-15294BF0D069}"/>
              </a:ext>
            </a:extLst>
          </p:cNvPr>
          <p:cNvSpPr txBox="1">
            <a:spLocks/>
          </p:cNvSpPr>
          <p:nvPr userDrawn="1"/>
        </p:nvSpPr>
        <p:spPr>
          <a:xfrm>
            <a:off x="205404" y="4795464"/>
            <a:ext cx="925830" cy="274637"/>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452663"/>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z="1000" smtClean="0"/>
              <a:pPr/>
              <a:t>‹#›</a:t>
            </a:fld>
            <a:endParaRPr lang="en-US" sz="1000"/>
          </a:p>
        </p:txBody>
      </p:sp>
    </p:spTree>
    <p:extLst>
      <p:ext uri="{BB962C8B-B14F-4D97-AF65-F5344CB8AC3E}">
        <p14:creationId xmlns:p14="http://schemas.microsoft.com/office/powerpoint/2010/main" val="1712929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pic>
        <p:nvPicPr>
          <p:cNvPr id="3" name="Picture 2" descr="A picture containing text, clipart, vector graphics&#10;&#10;Description automatically generated">
            <a:extLst>
              <a:ext uri="{FF2B5EF4-FFF2-40B4-BE49-F238E27FC236}">
                <a16:creationId xmlns:a16="http://schemas.microsoft.com/office/drawing/2014/main" id="{C78288B6-96A7-DD41-BF2F-195F50C52825}"/>
              </a:ext>
            </a:extLst>
          </p:cNvPr>
          <p:cNvPicPr>
            <a:picLocks noChangeAspect="1"/>
          </p:cNvPicPr>
          <p:nvPr userDrawn="1"/>
        </p:nvPicPr>
        <p:blipFill>
          <a:blip r:embed="rId3"/>
          <a:stretch>
            <a:fillRect/>
          </a:stretch>
        </p:blipFill>
        <p:spPr>
          <a:xfrm>
            <a:off x="7761788" y="3405673"/>
            <a:ext cx="646390" cy="987879"/>
          </a:xfrm>
          <a:prstGeom prst="rect">
            <a:avLst/>
          </a:prstGeom>
        </p:spPr>
      </p:pic>
      <p:sp>
        <p:nvSpPr>
          <p:cNvPr id="6" name="Title 1">
            <a:extLst>
              <a:ext uri="{FF2B5EF4-FFF2-40B4-BE49-F238E27FC236}">
                <a16:creationId xmlns:a16="http://schemas.microsoft.com/office/drawing/2014/main" id="{905FB6C3-CFDE-4C40-BE64-529A31BCDB07}"/>
              </a:ext>
            </a:extLst>
          </p:cNvPr>
          <p:cNvSpPr>
            <a:spLocks noGrp="1"/>
          </p:cNvSpPr>
          <p:nvPr>
            <p:ph type="title"/>
          </p:nvPr>
        </p:nvSpPr>
        <p:spPr>
          <a:xfrm>
            <a:off x="729763" y="1123951"/>
            <a:ext cx="7666892" cy="2006600"/>
          </a:xfrm>
          <a:prstGeom prst="rect">
            <a:avLst/>
          </a:prstGeom>
          <a:ln w="0">
            <a:noFill/>
          </a:ln>
        </p:spPr>
        <p:txBody>
          <a:bodyPr anchor="ctr">
            <a:normAutofit/>
          </a:bodyPr>
          <a:lstStyle>
            <a:lvl1pPr algn="l">
              <a:lnSpc>
                <a:spcPts val="4300"/>
              </a:lnSpc>
              <a:defRPr sz="4000" spc="0">
                <a:ln>
                  <a:noFill/>
                </a:ln>
                <a:solidFill>
                  <a:schemeClr val="bg1"/>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099224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19_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text, clipart, vector graphics&#10;&#10;Description automatically generated">
            <a:extLst>
              <a:ext uri="{FF2B5EF4-FFF2-40B4-BE49-F238E27FC236}">
                <a16:creationId xmlns:a16="http://schemas.microsoft.com/office/drawing/2014/main" id="{998C8A29-533D-0940-BB9D-D30331F28254}"/>
              </a:ext>
            </a:extLst>
          </p:cNvPr>
          <p:cNvPicPr>
            <a:picLocks noChangeAspect="1"/>
          </p:cNvPicPr>
          <p:nvPr userDrawn="1"/>
        </p:nvPicPr>
        <p:blipFill>
          <a:blip r:embed="rId3"/>
          <a:stretch>
            <a:fillRect/>
          </a:stretch>
        </p:blipFill>
        <p:spPr>
          <a:xfrm>
            <a:off x="7761788" y="3405673"/>
            <a:ext cx="646390" cy="987879"/>
          </a:xfrm>
          <a:prstGeom prst="rect">
            <a:avLst/>
          </a:prstGeom>
        </p:spPr>
      </p:pic>
      <p:sp>
        <p:nvSpPr>
          <p:cNvPr id="8" name="Title 1">
            <a:extLst>
              <a:ext uri="{FF2B5EF4-FFF2-40B4-BE49-F238E27FC236}">
                <a16:creationId xmlns:a16="http://schemas.microsoft.com/office/drawing/2014/main" id="{487E1A22-9763-F444-93DA-F4507D539AF2}"/>
              </a:ext>
            </a:extLst>
          </p:cNvPr>
          <p:cNvSpPr>
            <a:spLocks noGrp="1"/>
          </p:cNvSpPr>
          <p:nvPr>
            <p:ph type="title"/>
          </p:nvPr>
        </p:nvSpPr>
        <p:spPr>
          <a:xfrm>
            <a:off x="729763" y="1123951"/>
            <a:ext cx="7666892" cy="2006600"/>
          </a:xfrm>
          <a:prstGeom prst="rect">
            <a:avLst/>
          </a:prstGeom>
          <a:ln w="0">
            <a:noFill/>
          </a:ln>
        </p:spPr>
        <p:txBody>
          <a:bodyPr anchor="ctr">
            <a:normAutofit/>
          </a:bodyPr>
          <a:lstStyle>
            <a:lvl1pPr algn="l">
              <a:lnSpc>
                <a:spcPts val="4300"/>
              </a:lnSpc>
              <a:defRPr sz="4000" spc="0">
                <a:ln>
                  <a:noFill/>
                </a:ln>
                <a:solidFill>
                  <a:schemeClr val="bg1"/>
                </a:solidFill>
                <a:latin typeface="Arial" panose="020B0604020202020204" pitchFamily="34" charset="0"/>
                <a:cs typeface="Arial" panose="020B0604020202020204" pitchFamily="34" charset="0"/>
              </a:defRPr>
            </a:lvl1pPr>
          </a:lstStyle>
          <a:p>
            <a:endParaRPr lang="en-US"/>
          </a:p>
        </p:txBody>
      </p:sp>
      <p:sp>
        <p:nvSpPr>
          <p:cNvPr id="6" name="Slide Number Placeholder 12">
            <a:extLst>
              <a:ext uri="{FF2B5EF4-FFF2-40B4-BE49-F238E27FC236}">
                <a16:creationId xmlns:a16="http://schemas.microsoft.com/office/drawing/2014/main" id="{8BDE6DCB-1812-1B4E-9DF9-DD1CC7FEEBFC}"/>
              </a:ext>
            </a:extLst>
          </p:cNvPr>
          <p:cNvSpPr>
            <a:spLocks noGrp="1"/>
          </p:cNvSpPr>
          <p:nvPr>
            <p:ph type="sldNum" sz="quarter" idx="10"/>
          </p:nvPr>
        </p:nvSpPr>
        <p:spPr>
          <a:xfrm>
            <a:off x="205404" y="4795464"/>
            <a:ext cx="925830" cy="274637"/>
          </a:xfrm>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3927272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i19_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text, clipart, vector graphics&#10;&#10;Description automatically generated">
            <a:extLst>
              <a:ext uri="{FF2B5EF4-FFF2-40B4-BE49-F238E27FC236}">
                <a16:creationId xmlns:a16="http://schemas.microsoft.com/office/drawing/2014/main" id="{998C8A29-533D-0940-BB9D-D30331F28254}"/>
              </a:ext>
            </a:extLst>
          </p:cNvPr>
          <p:cNvPicPr>
            <a:picLocks noChangeAspect="1"/>
          </p:cNvPicPr>
          <p:nvPr userDrawn="1"/>
        </p:nvPicPr>
        <p:blipFill>
          <a:blip r:embed="rId3"/>
          <a:stretch>
            <a:fillRect/>
          </a:stretch>
        </p:blipFill>
        <p:spPr>
          <a:xfrm>
            <a:off x="7761788" y="3405673"/>
            <a:ext cx="646390" cy="987879"/>
          </a:xfrm>
          <a:prstGeom prst="rect">
            <a:avLst/>
          </a:prstGeom>
        </p:spPr>
      </p:pic>
      <p:sp>
        <p:nvSpPr>
          <p:cNvPr id="8" name="Title 1">
            <a:extLst>
              <a:ext uri="{FF2B5EF4-FFF2-40B4-BE49-F238E27FC236}">
                <a16:creationId xmlns:a16="http://schemas.microsoft.com/office/drawing/2014/main" id="{487E1A22-9763-F444-93DA-F4507D539AF2}"/>
              </a:ext>
            </a:extLst>
          </p:cNvPr>
          <p:cNvSpPr>
            <a:spLocks noGrp="1"/>
          </p:cNvSpPr>
          <p:nvPr>
            <p:ph type="title"/>
          </p:nvPr>
        </p:nvSpPr>
        <p:spPr>
          <a:xfrm>
            <a:off x="729763" y="1123951"/>
            <a:ext cx="7666892" cy="2006600"/>
          </a:xfrm>
          <a:prstGeom prst="rect">
            <a:avLst/>
          </a:prstGeom>
          <a:ln w="0">
            <a:noFill/>
          </a:ln>
        </p:spPr>
        <p:txBody>
          <a:bodyPr anchor="ctr">
            <a:normAutofit/>
          </a:bodyPr>
          <a:lstStyle>
            <a:lvl1pPr algn="l">
              <a:lnSpc>
                <a:spcPts val="4300"/>
              </a:lnSpc>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
        <p:nvSpPr>
          <p:cNvPr id="6" name="Slide Number Placeholder 12">
            <a:extLst>
              <a:ext uri="{FF2B5EF4-FFF2-40B4-BE49-F238E27FC236}">
                <a16:creationId xmlns:a16="http://schemas.microsoft.com/office/drawing/2014/main" id="{8BDE6DCB-1812-1B4E-9DF9-DD1CC7FEEBFC}"/>
              </a:ext>
            </a:extLst>
          </p:cNvPr>
          <p:cNvSpPr>
            <a:spLocks noGrp="1"/>
          </p:cNvSpPr>
          <p:nvPr>
            <p:ph type="sldNum" sz="quarter" idx="10"/>
          </p:nvPr>
        </p:nvSpPr>
        <p:spPr>
          <a:xfrm>
            <a:off x="205404" y="4795464"/>
            <a:ext cx="925830" cy="274637"/>
          </a:xfrm>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575133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E4D69E-57A6-4C47-A98E-D762EA1BED2B}"/>
              </a:ext>
            </a:extLst>
          </p:cNvPr>
          <p:cNvPicPr>
            <a:picLocks noChangeAspect="1"/>
          </p:cNvPicPr>
          <p:nvPr userDrawn="1"/>
        </p:nvPicPr>
        <p:blipFill>
          <a:blip r:embed="rId2"/>
          <a:stretch>
            <a:fillRect/>
          </a:stretch>
        </p:blipFill>
        <p:spPr>
          <a:xfrm>
            <a:off x="2222516" y="1441451"/>
            <a:ext cx="4698970" cy="2000997"/>
          </a:xfrm>
          <a:prstGeom prst="rect">
            <a:avLst/>
          </a:prstGeom>
        </p:spPr>
      </p:pic>
    </p:spTree>
    <p:extLst>
      <p:ext uri="{BB962C8B-B14F-4D97-AF65-F5344CB8AC3E}">
        <p14:creationId xmlns:p14="http://schemas.microsoft.com/office/powerpoint/2010/main" val="4230517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8" name="Title 7"/>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accent1"/>
                </a:solidFill>
                <a:latin typeface="Arial" panose="020B0604020202020204" pitchFamily="34" charset="0"/>
                <a:cs typeface="Arial" panose="020B0604020202020204" pitchFamily="34" charset="0"/>
              </a:defRPr>
            </a:lvl1pPr>
          </a:lstStyle>
          <a:p>
            <a:r>
              <a:rPr lang="en-US"/>
              <a:t>Click to edit Master title</a:t>
            </a:r>
          </a:p>
        </p:txBody>
      </p:sp>
      <p:sp>
        <p:nvSpPr>
          <p:cNvPr id="10" name="Slide Number Placeholder 5">
            <a:extLst>
              <a:ext uri="{FF2B5EF4-FFF2-40B4-BE49-F238E27FC236}">
                <a16:creationId xmlns:a16="http://schemas.microsoft.com/office/drawing/2014/main" id="{6E57276D-9C74-A649-A8EE-01E303E01F86}"/>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Tree>
    <p:extLst>
      <p:ext uri="{BB962C8B-B14F-4D97-AF65-F5344CB8AC3E}">
        <p14:creationId xmlns:p14="http://schemas.microsoft.com/office/powerpoint/2010/main" val="164596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2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D4FBBDA1-BD2C-DC4D-9087-E33DDC43E39A}"/>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12" name="Title 7">
            <a:extLst>
              <a:ext uri="{FF2B5EF4-FFF2-40B4-BE49-F238E27FC236}">
                <a16:creationId xmlns:a16="http://schemas.microsoft.com/office/drawing/2014/main" id="{0D311537-ADCE-BF4E-B990-203E1CCC96BC}"/>
              </a:ext>
            </a:extLst>
          </p:cNvPr>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44052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2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E57276D-9C74-A649-A8EE-01E303E01F86}"/>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
        <p:nvSpPr>
          <p:cNvPr id="5" name="Subtitle 2">
            <a:extLst>
              <a:ext uri="{FF2B5EF4-FFF2-40B4-BE49-F238E27FC236}">
                <a16:creationId xmlns:a16="http://schemas.microsoft.com/office/drawing/2014/main" id="{E6D50DCD-84B3-1A4B-9615-BC14A593C055}"/>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6" name="Title 7">
            <a:extLst>
              <a:ext uri="{FF2B5EF4-FFF2-40B4-BE49-F238E27FC236}">
                <a16:creationId xmlns:a16="http://schemas.microsoft.com/office/drawing/2014/main" id="{E5B74780-F1CC-1A45-951D-A69846888037}"/>
              </a:ext>
            </a:extLst>
          </p:cNvPr>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accent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05099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3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B42D1D1-313E-CB4C-B8D2-EF28A32E6D68}"/>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12" name="Title 7">
            <a:extLst>
              <a:ext uri="{FF2B5EF4-FFF2-40B4-BE49-F238E27FC236}">
                <a16:creationId xmlns:a16="http://schemas.microsoft.com/office/drawing/2014/main" id="{204A674F-280D-A445-9C82-5D13A9E8F4A8}"/>
              </a:ext>
            </a:extLst>
          </p:cNvPr>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07253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3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E57276D-9C74-A649-A8EE-01E303E01F86}"/>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
        <p:nvSpPr>
          <p:cNvPr id="5" name="Subtitle 2">
            <a:extLst>
              <a:ext uri="{FF2B5EF4-FFF2-40B4-BE49-F238E27FC236}">
                <a16:creationId xmlns:a16="http://schemas.microsoft.com/office/drawing/2014/main" id="{55B57226-AD20-3642-B6FA-87BFBDADD739}"/>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6" name="Title 7">
            <a:extLst>
              <a:ext uri="{FF2B5EF4-FFF2-40B4-BE49-F238E27FC236}">
                <a16:creationId xmlns:a16="http://schemas.microsoft.com/office/drawing/2014/main" id="{10D60E92-FF88-AD48-A8CD-BCD49EDAC02C}"/>
              </a:ext>
            </a:extLst>
          </p:cNvPr>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accent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08488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4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B42D1D1-313E-CB4C-B8D2-EF28A32E6D68}"/>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www.ama-assn.org</a:t>
            </a:r>
            <a:r>
              <a:rPr lang="en-US"/>
              <a:t>/</a:t>
            </a:r>
            <a:r>
              <a:rPr lang="en-US" err="1"/>
              <a:t>msop</a:t>
            </a:r>
            <a:r>
              <a:rPr lang="en-US"/>
              <a:t>-join</a:t>
            </a:r>
          </a:p>
        </p:txBody>
      </p: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5460058"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Why become a student member?</a:t>
            </a:r>
          </a:p>
        </p:txBody>
      </p:sp>
    </p:spTree>
    <p:extLst>
      <p:ext uri="{BB962C8B-B14F-4D97-AF65-F5344CB8AC3E}">
        <p14:creationId xmlns:p14="http://schemas.microsoft.com/office/powerpoint/2010/main" val="305314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3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056" y="248834"/>
            <a:ext cx="8229600" cy="461665"/>
          </a:xfrm>
          <a:prstGeom prst="rect">
            <a:avLst/>
          </a:prstGeom>
        </p:spPr>
        <p:txBody>
          <a:bodyPr vert="horz" wrap="square" lIns="0" tIns="0" rIns="0" bIns="0" rtlCol="0" anchor="t" anchorCtr="0">
            <a:spAutoFit/>
          </a:bodyPr>
          <a:lstStyle/>
          <a:p>
            <a:r>
              <a:rPr lang="en-US"/>
              <a:t>Click to edit Master title</a:t>
            </a:r>
          </a:p>
        </p:txBody>
      </p:sp>
      <p:sp>
        <p:nvSpPr>
          <p:cNvPr id="3" name="Text Placeholder 2"/>
          <p:cNvSpPr>
            <a:spLocks noGrp="1"/>
          </p:cNvSpPr>
          <p:nvPr>
            <p:ph type="body" idx="1"/>
          </p:nvPr>
        </p:nvSpPr>
        <p:spPr>
          <a:xfrm>
            <a:off x="466344" y="1098875"/>
            <a:ext cx="8058150" cy="123110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
        <p:nvSpPr>
          <p:cNvPr id="13" name="TextBox 12"/>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tx2"/>
                </a:solidFill>
                <a:latin typeface="Arial" charset="0"/>
                <a:ea typeface="Arial" charset="0"/>
                <a:cs typeface="Arial" charset="0"/>
              </a:rPr>
              <a:t>© 2021 American Medical Association. All rights reserved.</a:t>
            </a:r>
          </a:p>
        </p:txBody>
      </p:sp>
      <p:pic>
        <p:nvPicPr>
          <p:cNvPr id="5" name="Graphic 4">
            <a:extLst>
              <a:ext uri="{FF2B5EF4-FFF2-40B4-BE49-F238E27FC236}">
                <a16:creationId xmlns:a16="http://schemas.microsoft.com/office/drawing/2014/main" id="{B47E2BB7-3982-7440-8602-9EC682554B76}"/>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104250" y="4616323"/>
            <a:ext cx="1627632" cy="302480"/>
          </a:xfrm>
          <a:prstGeom prst="rect">
            <a:avLst/>
          </a:prstGeom>
        </p:spPr>
      </p:pic>
      <p:cxnSp>
        <p:nvCxnSpPr>
          <p:cNvPr id="41" name="Straight Connector 40">
            <a:extLst>
              <a:ext uri="{FF2B5EF4-FFF2-40B4-BE49-F238E27FC236}">
                <a16:creationId xmlns:a16="http://schemas.microsoft.com/office/drawing/2014/main" id="{2F5EB82D-0108-7545-AD2D-9E45A41A8765}"/>
              </a:ext>
            </a:extLst>
          </p:cNvPr>
          <p:cNvCxnSpPr/>
          <p:nvPr userDrawn="1"/>
        </p:nvCxnSpPr>
        <p:spPr>
          <a:xfrm>
            <a:off x="457200" y="4457700"/>
            <a:ext cx="82296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9505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773" r:id="rId3"/>
    <p:sldLayoutId id="2147483855" r:id="rId4"/>
    <p:sldLayoutId id="2147483856" r:id="rId5"/>
    <p:sldLayoutId id="2147483857" r:id="rId6"/>
    <p:sldLayoutId id="2147483858" r:id="rId7"/>
    <p:sldLayoutId id="2147483859" r:id="rId8"/>
    <p:sldLayoutId id="2147483861" r:id="rId9"/>
    <p:sldLayoutId id="2147483862" r:id="rId10"/>
    <p:sldLayoutId id="2147483864" r:id="rId11"/>
    <p:sldLayoutId id="2147483866" r:id="rId12"/>
    <p:sldLayoutId id="2147483867" r:id="rId13"/>
    <p:sldLayoutId id="2147483868" r:id="rId14"/>
    <p:sldLayoutId id="2147483774" r:id="rId15"/>
    <p:sldLayoutId id="2147483775" r:id="rId16"/>
    <p:sldLayoutId id="2147483776" r:id="rId17"/>
    <p:sldLayoutId id="2147483860" r:id="rId18"/>
    <p:sldLayoutId id="2147483863" r:id="rId19"/>
    <p:sldLayoutId id="2147483865" r:id="rId20"/>
    <p:sldLayoutId id="2147483869" r:id="rId21"/>
    <p:sldLayoutId id="2147483870" r:id="rId22"/>
    <p:sldLayoutId id="2147483871" r:id="rId23"/>
    <p:sldLayoutId id="2147483872" r:id="rId24"/>
    <p:sldLayoutId id="2147483873" r:id="rId25"/>
    <p:sldLayoutId id="2147483874" r:id="rId26"/>
  </p:sldLayoutIdLst>
  <p:hf hdr="0" ftr="0" dt="0"/>
  <p:txStyles>
    <p:titleStyle>
      <a:lvl1pPr algn="l" defTabSz="914400" rtl="0" eaLnBrk="1" fontAlgn="t" latinLnBrk="0" hangingPunct="1">
        <a:lnSpc>
          <a:spcPct val="100000"/>
        </a:lnSpc>
        <a:spcBef>
          <a:spcPct val="0"/>
        </a:spcBef>
        <a:buNone/>
        <a:defRPr sz="3000" b="1" kern="1200" cap="all" spc="-5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p:titleStyle>
    <p:bodyStyle>
      <a:lvl1pPr marL="137160" indent="-137160" algn="l" defTabSz="914400" rtl="0" eaLnBrk="1" fontAlgn="t" latinLnBrk="0" hangingPunct="1">
        <a:lnSpc>
          <a:spcPct val="100000"/>
        </a:lnSpc>
        <a:spcBef>
          <a:spcPts val="0"/>
        </a:spcBef>
        <a:spcAft>
          <a:spcPts val="600"/>
        </a:spcAft>
        <a:buFont typeface="Arial"/>
        <a:buChar char="•"/>
        <a:defRPr sz="1600" b="0" i="0" kern="1200" spc="-10" baseline="0">
          <a:solidFill>
            <a:srgbClr val="595959"/>
          </a:solidFill>
          <a:latin typeface="Arial" charset="0"/>
          <a:ea typeface="Arial" charset="0"/>
          <a:cs typeface="Arial" charset="0"/>
        </a:defRPr>
      </a:lvl1pPr>
      <a:lvl2pPr marL="283464" indent="-137160" algn="l" defTabSz="914400" rtl="0" eaLnBrk="1" fontAlgn="t" latinLnBrk="0" hangingPunct="1">
        <a:lnSpc>
          <a:spcPct val="100000"/>
        </a:lnSpc>
        <a:spcBef>
          <a:spcPts val="0"/>
        </a:spcBef>
        <a:spcAft>
          <a:spcPts val="600"/>
        </a:spcAft>
        <a:buFont typeface="Arial"/>
        <a:buChar char="•"/>
        <a:defRPr sz="1400" b="0" i="0" kern="1200" spc="-10" baseline="0">
          <a:solidFill>
            <a:srgbClr val="595959"/>
          </a:solidFill>
          <a:latin typeface="Arial" charset="0"/>
          <a:ea typeface="Arial" charset="0"/>
          <a:cs typeface="Arial" charset="0"/>
        </a:defRPr>
      </a:lvl2pPr>
      <a:lvl3pPr marL="411480" indent="-109728" algn="l" defTabSz="914400" rtl="0" eaLnBrk="1" fontAlgn="t" latinLnBrk="0" hangingPunct="1">
        <a:lnSpc>
          <a:spcPct val="100000"/>
        </a:lnSpc>
        <a:spcBef>
          <a:spcPts val="0"/>
        </a:spcBef>
        <a:spcAft>
          <a:spcPts val="600"/>
        </a:spcAft>
        <a:buFont typeface="Arial"/>
        <a:buChar char="•"/>
        <a:defRPr sz="1200" b="0" i="0" kern="1200" spc="-10" baseline="0">
          <a:solidFill>
            <a:srgbClr val="595959"/>
          </a:solidFill>
          <a:latin typeface="Arial" charset="0"/>
          <a:ea typeface="Arial" charset="0"/>
          <a:cs typeface="Arial" charset="0"/>
        </a:defRPr>
      </a:lvl3pPr>
      <a:lvl4pPr marL="521208" indent="-109728" algn="l" defTabSz="914400" rtl="0" eaLnBrk="1" fontAlgn="t" latinLnBrk="0" hangingPunct="1">
        <a:lnSpc>
          <a:spcPct val="100000"/>
        </a:lnSpc>
        <a:spcBef>
          <a:spcPts val="0"/>
        </a:spcBef>
        <a:spcAft>
          <a:spcPts val="600"/>
        </a:spcAft>
        <a:buFont typeface="Arial"/>
        <a:buChar char="•"/>
        <a:defRPr sz="1000" b="0" i="0" kern="1200" spc="-10" baseline="0">
          <a:solidFill>
            <a:srgbClr val="595959"/>
          </a:solidFill>
          <a:latin typeface="Arial" charset="0"/>
          <a:ea typeface="Arial" charset="0"/>
          <a:cs typeface="Arial" charset="0"/>
        </a:defRPr>
      </a:lvl4pPr>
      <a:lvl5pPr marL="612648" indent="-91440" algn="l" defTabSz="914400" rtl="0" eaLnBrk="1" fontAlgn="t" latinLnBrk="0" hangingPunct="1">
        <a:lnSpc>
          <a:spcPct val="100000"/>
        </a:lnSpc>
        <a:spcBef>
          <a:spcPts val="0"/>
        </a:spcBef>
        <a:spcAft>
          <a:spcPts val="600"/>
        </a:spcAft>
        <a:buFont typeface="Arial"/>
        <a:buChar char="•"/>
        <a:defRPr sz="800" b="0" i="0" kern="1200" spc="-10" baseline="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6" userDrawn="1">
          <p15:clr>
            <a:srgbClr val="F26B43"/>
          </p15:clr>
        </p15:guide>
        <p15:guide id="2" orient="horz" pos="1474" userDrawn="1">
          <p15:clr>
            <a:srgbClr val="F26B43"/>
          </p15:clr>
        </p15:guide>
        <p15:guide id="3" orient="horz" pos="588" userDrawn="1">
          <p15:clr>
            <a:srgbClr val="F26B43"/>
          </p15:clr>
        </p15:guide>
        <p15:guide id="4" orient="horz" pos="372" userDrawn="1">
          <p15:clr>
            <a:srgbClr val="F26B43"/>
          </p15:clr>
        </p15:guide>
        <p15:guide id="5" orient="horz" pos="1918" userDrawn="1">
          <p15:clr>
            <a:srgbClr val="F26B43"/>
          </p15:clr>
        </p15:guide>
        <p15:guide id="6" orient="horz" pos="2140" userDrawn="1">
          <p15:clr>
            <a:srgbClr val="F26B43"/>
          </p15:clr>
        </p15:guide>
        <p15:guide id="7" orient="horz" pos="2806" userDrawn="1">
          <p15:clr>
            <a:srgbClr val="F26B43"/>
          </p15:clr>
        </p15:guide>
        <p15:guide id="8" orient="horz" pos="142" userDrawn="1">
          <p15:clr>
            <a:srgbClr val="F26B43"/>
          </p15:clr>
        </p15:guide>
        <p15:guide id="9" pos="1610" userDrawn="1">
          <p15:clr>
            <a:srgbClr val="5ACBF0"/>
          </p15:clr>
        </p15:guide>
        <p15:guide id="10" pos="1502" userDrawn="1">
          <p15:clr>
            <a:srgbClr val="5ACBF0"/>
          </p15:clr>
        </p15:guide>
        <p15:guide id="11" pos="1942" userDrawn="1">
          <p15:clr>
            <a:srgbClr val="C35EA4"/>
          </p15:clr>
        </p15:guide>
        <p15:guide id="12" pos="288" userDrawn="1">
          <p15:clr>
            <a:srgbClr val="C35EA4"/>
          </p15:clr>
        </p15:guide>
        <p15:guide id="13" pos="2050" userDrawn="1">
          <p15:clr>
            <a:srgbClr val="C35EA4"/>
          </p15:clr>
        </p15:guide>
        <p15:guide id="14" pos="2826" userDrawn="1">
          <p15:clr>
            <a:srgbClr val="5ACBF0"/>
          </p15:clr>
        </p15:guide>
        <p15:guide id="15" pos="2932" userDrawn="1">
          <p15:clr>
            <a:srgbClr val="5ACBF0"/>
          </p15:clr>
        </p15:guide>
        <p15:guide id="16" pos="3708" userDrawn="1">
          <p15:clr>
            <a:srgbClr val="C35EA4"/>
          </p15:clr>
        </p15:guide>
        <p15:guide id="17" pos="3816" userDrawn="1">
          <p15:clr>
            <a:srgbClr val="C35EA4"/>
          </p15:clr>
        </p15:guide>
        <p15:guide id="18" pos="4148" userDrawn="1">
          <p15:clr>
            <a:srgbClr val="5ACBF0"/>
          </p15:clr>
        </p15:guide>
        <p15:guide id="19" pos="4256" userDrawn="1">
          <p15:clr>
            <a:srgbClr val="5ACBF0"/>
          </p15:clr>
        </p15:guide>
        <p15:guide id="20" pos="5472" userDrawn="1">
          <p15:clr>
            <a:srgbClr val="C35EA4"/>
          </p15:clr>
        </p15:guide>
        <p15:guide id="21" orient="horz" pos="3094" userDrawn="1">
          <p15:clr>
            <a:srgbClr val="F26B43"/>
          </p15:clr>
        </p15:guide>
        <p15:guide id="22" orient="horz" pos="808" userDrawn="1">
          <p15:clr>
            <a:srgbClr val="F26B43"/>
          </p15:clr>
        </p15:guide>
        <p15:guide id="23" orient="horz" pos="1020" userDrawn="1">
          <p15:clr>
            <a:srgbClr val="F26B43"/>
          </p15:clr>
        </p15:guide>
        <p15:guide id="24" orient="horz" pos="1252" userDrawn="1">
          <p15:clr>
            <a:srgbClr val="F26B43"/>
          </p15:clr>
        </p15:guide>
        <p15:guide id="25" orient="horz" pos="2362" userDrawn="1">
          <p15:clr>
            <a:srgbClr val="F26B43"/>
          </p15:clr>
        </p15:guide>
        <p15:guide id="26" orient="horz" pos="25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4665946"/>
            <a:ext cx="9144000" cy="4813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05404" y="4795464"/>
            <a:ext cx="925830" cy="274637"/>
          </a:xfrm>
          <a:prstGeom prst="rect">
            <a:avLst/>
          </a:prstGeom>
        </p:spPr>
        <p:txBody>
          <a:bodyPr vert="horz" lIns="91440" tIns="45720" rIns="91440" bIns="45720" rtlCol="0" anchor="ctr"/>
          <a:lstStyle>
            <a:lvl1pPr algn="l">
              <a:defRPr sz="1000">
                <a:solidFill>
                  <a:srgbClr val="452663"/>
                </a:solidFill>
                <a:latin typeface="Arial" charset="0"/>
                <a:ea typeface="Arial" charset="0"/>
                <a:cs typeface="Arial" charset="0"/>
              </a:defRPr>
            </a:lvl1pPr>
          </a:lstStyle>
          <a:p>
            <a:fld id="{DA05D499-8038-C642-91E0-FF7B8677CF19}" type="slidenum">
              <a:rPr lang="en-US" smtClean="0"/>
              <a:pPr/>
              <a:t>‹#›</a:t>
            </a:fld>
            <a:endParaRPr lang="en-US"/>
          </a:p>
        </p:txBody>
      </p:sp>
      <p:sp>
        <p:nvSpPr>
          <p:cNvPr id="13" name="TextBox 12"/>
          <p:cNvSpPr txBox="1"/>
          <p:nvPr userDrawn="1"/>
        </p:nvSpPr>
        <p:spPr>
          <a:xfrm>
            <a:off x="541515" y="4847807"/>
            <a:ext cx="2525440" cy="184666"/>
          </a:xfrm>
          <a:prstGeom prst="rect">
            <a:avLst/>
          </a:prstGeom>
          <a:noFill/>
        </p:spPr>
        <p:txBody>
          <a:bodyPr wrap="square" rtlCol="0">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600" b="0" i="0">
                <a:solidFill>
                  <a:srgbClr val="452663"/>
                </a:solidFill>
                <a:latin typeface="Arial" charset="0"/>
                <a:ea typeface="Arial" charset="0"/>
                <a:cs typeface="Arial" charset="0"/>
              </a:rPr>
              <a:t>© 2022 American Medical Association. All rights reserved.</a:t>
            </a:r>
          </a:p>
        </p:txBody>
      </p:sp>
      <p:sp>
        <p:nvSpPr>
          <p:cNvPr id="4" name="Title Placeholder 3">
            <a:extLst>
              <a:ext uri="{FF2B5EF4-FFF2-40B4-BE49-F238E27FC236}">
                <a16:creationId xmlns:a16="http://schemas.microsoft.com/office/drawing/2014/main" id="{D182E4D1-4366-7B4B-ACD5-F58B2257D18B}"/>
              </a:ext>
            </a:extLst>
          </p:cNvPr>
          <p:cNvSpPr>
            <a:spLocks noGrp="1"/>
          </p:cNvSpPr>
          <p:nvPr>
            <p:ph type="title"/>
          </p:nvPr>
        </p:nvSpPr>
        <p:spPr>
          <a:xfrm>
            <a:off x="628650" y="274639"/>
            <a:ext cx="7886700" cy="993775"/>
          </a:xfrm>
          <a:prstGeom prst="rect">
            <a:avLst/>
          </a:prstGeom>
        </p:spPr>
        <p:txBody>
          <a:bodyPr vert="horz" lIns="91440" tIns="45720" rIns="91440" bIns="45720" rtlCol="0" anchor="ctr">
            <a:normAutofit/>
          </a:bodyPr>
          <a:lstStyle/>
          <a:p>
            <a:r>
              <a:rPr lang="en-US"/>
              <a:t>Click to edit Master title style</a:t>
            </a:r>
          </a:p>
        </p:txBody>
      </p:sp>
      <p:pic>
        <p:nvPicPr>
          <p:cNvPr id="8" name="Picture 7">
            <a:extLst>
              <a:ext uri="{FF2B5EF4-FFF2-40B4-BE49-F238E27FC236}">
                <a16:creationId xmlns:a16="http://schemas.microsoft.com/office/drawing/2014/main" id="{52118F65-B733-9D4F-B495-A380F759DDAF}"/>
              </a:ext>
            </a:extLst>
          </p:cNvPr>
          <p:cNvPicPr>
            <a:picLocks noChangeAspect="1"/>
          </p:cNvPicPr>
          <p:nvPr userDrawn="1"/>
        </p:nvPicPr>
        <p:blipFill>
          <a:blip r:embed="rId14"/>
          <a:stretch>
            <a:fillRect/>
          </a:stretch>
        </p:blipFill>
        <p:spPr>
          <a:xfrm>
            <a:off x="5550136" y="4785723"/>
            <a:ext cx="3378200" cy="279400"/>
          </a:xfrm>
          <a:prstGeom prst="rect">
            <a:avLst/>
          </a:prstGeom>
        </p:spPr>
      </p:pic>
    </p:spTree>
    <p:extLst>
      <p:ext uri="{BB962C8B-B14F-4D97-AF65-F5344CB8AC3E}">
        <p14:creationId xmlns:p14="http://schemas.microsoft.com/office/powerpoint/2010/main" val="1926197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378" rtl="0" eaLnBrk="1" latinLnBrk="0" hangingPunct="1">
        <a:lnSpc>
          <a:spcPct val="100000"/>
        </a:lnSpc>
        <a:spcBef>
          <a:spcPct val="0"/>
        </a:spcBef>
        <a:buNone/>
        <a:defRPr sz="2600" b="1" kern="1200">
          <a:solidFill>
            <a:srgbClr val="46166B"/>
          </a:solidFill>
          <a:latin typeface="Arial" panose="020B0604020202020204" pitchFamily="34" charset="0"/>
          <a:ea typeface="Arial" panose="020B0604020202020204" pitchFamily="34" charset="0"/>
          <a:cs typeface="Arial" panose="020B0604020202020204" pitchFamily="34" charset="0"/>
        </a:defRPr>
      </a:lvl1pPr>
    </p:titleStyle>
    <p:bodyStyle>
      <a:lvl1pPr marL="228594" indent="-228594" algn="l" defTabSz="914378" rtl="0" eaLnBrk="1" latinLnBrk="0" hangingPunct="1">
        <a:lnSpc>
          <a:spcPct val="100000"/>
        </a:lnSpc>
        <a:spcBef>
          <a:spcPts val="0"/>
        </a:spcBef>
        <a:spcAft>
          <a:spcPts val="600"/>
        </a:spcAft>
        <a:buFont typeface="Arial"/>
        <a:buChar char="•"/>
        <a:defRPr sz="1800" b="0" i="0" kern="1200">
          <a:solidFill>
            <a:srgbClr val="595959"/>
          </a:solidFill>
          <a:latin typeface="Arial" charset="0"/>
          <a:ea typeface="Arial" charset="0"/>
          <a:cs typeface="Arial" charset="0"/>
        </a:defRPr>
      </a:lvl1pPr>
      <a:lvl2pPr marL="685783" indent="-228594" algn="l" defTabSz="914378" rtl="0" eaLnBrk="1" latinLnBrk="0" hangingPunct="1">
        <a:lnSpc>
          <a:spcPct val="100000"/>
        </a:lnSpc>
        <a:spcBef>
          <a:spcPts val="0"/>
        </a:spcBef>
        <a:spcAft>
          <a:spcPts val="600"/>
        </a:spcAft>
        <a:buFont typeface="Arial"/>
        <a:buChar char="•"/>
        <a:defRPr sz="1600" b="0" i="0" kern="1200">
          <a:solidFill>
            <a:srgbClr val="595959"/>
          </a:solidFill>
          <a:latin typeface="Arial" charset="0"/>
          <a:ea typeface="Arial" charset="0"/>
          <a:cs typeface="Arial" charset="0"/>
        </a:defRPr>
      </a:lvl2pPr>
      <a:lvl3pPr marL="1142972" indent="-228594" algn="l" defTabSz="914378" rtl="0" eaLnBrk="1" latinLnBrk="0" hangingPunct="1">
        <a:lnSpc>
          <a:spcPct val="100000"/>
        </a:lnSpc>
        <a:spcBef>
          <a:spcPts val="0"/>
        </a:spcBef>
        <a:spcAft>
          <a:spcPts val="600"/>
        </a:spcAft>
        <a:buFont typeface="Arial"/>
        <a:buChar char="•"/>
        <a:defRPr sz="1400" b="0" i="0" kern="1200">
          <a:solidFill>
            <a:srgbClr val="595959"/>
          </a:solidFill>
          <a:latin typeface="Arial" charset="0"/>
          <a:ea typeface="Arial" charset="0"/>
          <a:cs typeface="Arial" charset="0"/>
        </a:defRPr>
      </a:lvl3pPr>
      <a:lvl4pPr marL="1600160" indent="-228594" algn="l" defTabSz="914378" rtl="0" eaLnBrk="1" latinLnBrk="0" hangingPunct="1">
        <a:lnSpc>
          <a:spcPct val="100000"/>
        </a:lnSpc>
        <a:spcBef>
          <a:spcPts val="0"/>
        </a:spcBef>
        <a:spcAft>
          <a:spcPts val="600"/>
        </a:spcAft>
        <a:buFont typeface="Arial"/>
        <a:buChar char="•"/>
        <a:defRPr sz="1200" b="0" i="0" kern="1200">
          <a:solidFill>
            <a:srgbClr val="595959"/>
          </a:solidFill>
          <a:latin typeface="Arial" charset="0"/>
          <a:ea typeface="Arial" charset="0"/>
          <a:cs typeface="Arial" charset="0"/>
        </a:defRPr>
      </a:lvl4pPr>
      <a:lvl5pPr marL="2057348" indent="-228594" algn="l" defTabSz="914378" rtl="0" eaLnBrk="1" latinLnBrk="0" hangingPunct="1">
        <a:lnSpc>
          <a:spcPct val="100000"/>
        </a:lnSpc>
        <a:spcBef>
          <a:spcPts val="0"/>
        </a:spcBef>
        <a:spcAft>
          <a:spcPts val="600"/>
        </a:spcAft>
        <a:buFont typeface="Arial"/>
        <a:buChar char="•"/>
        <a:defRPr sz="1000" b="0" i="0" kern="1200">
          <a:solidFill>
            <a:srgbClr val="595959"/>
          </a:solidFill>
          <a:latin typeface="Arial" charset="0"/>
          <a:ea typeface="Arial" charset="0"/>
          <a:cs typeface="Arial" charset="0"/>
        </a:defRPr>
      </a:lvl5pPr>
      <a:lvl6pPr marL="2514537"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1"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35.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36.sv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5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5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6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8.xml"/><Relationship Id="rId5" Type="http://schemas.openxmlformats.org/officeDocument/2006/relationships/image" Target="../media/image72.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video" Target="https://www.youtube.com/embed/zi9sPgepeWY?feature=oembed" TargetMode="External"/><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522B9-7A02-4A3B-98BB-21F4E7AA50B9}"/>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5096D4F7-1C91-4611-A698-DA328ADB7B6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116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1BAF73-F3C1-3A42-AAFA-1525E9600325}"/>
              </a:ext>
            </a:extLst>
          </p:cNvPr>
          <p:cNvSpPr>
            <a:spLocks noGrp="1"/>
          </p:cNvSpPr>
          <p:nvPr>
            <p:ph type="sldNum" sz="quarter" idx="10"/>
          </p:nvPr>
        </p:nvSpPr>
        <p:spPr/>
        <p:txBody>
          <a:bodyPr/>
          <a:lstStyle/>
          <a:p>
            <a:fld id="{DA05D499-8038-C642-91E0-FF7B8677CF19}" type="slidenum">
              <a:rPr lang="en-US" smtClean="0"/>
              <a:pPr/>
              <a:t>10</a:t>
            </a:fld>
            <a:endParaRPr lang="en-US"/>
          </a:p>
        </p:txBody>
      </p:sp>
      <p:sp>
        <p:nvSpPr>
          <p:cNvPr id="4" name="TextBox 3">
            <a:extLst>
              <a:ext uri="{FF2B5EF4-FFF2-40B4-BE49-F238E27FC236}">
                <a16:creationId xmlns:a16="http://schemas.microsoft.com/office/drawing/2014/main" id="{9445F649-29A1-264E-8505-BE666FDE9153}"/>
              </a:ext>
            </a:extLst>
          </p:cNvPr>
          <p:cNvSpPr txBox="1"/>
          <p:nvPr/>
        </p:nvSpPr>
        <p:spPr>
          <a:xfrm>
            <a:off x="457200" y="2470949"/>
            <a:ext cx="1927225" cy="830997"/>
          </a:xfrm>
          <a:prstGeom prst="rect">
            <a:avLst/>
          </a:prstGeom>
          <a:noFill/>
        </p:spPr>
        <p:txBody>
          <a:bodyPr wrap="square" lIns="0" tIns="0" rIns="0" bIns="0" rtlCol="0">
            <a:spAutoFit/>
          </a:bodyPr>
          <a:lstStyle/>
          <a:p>
            <a:pPr fontAlgn="t"/>
            <a:r>
              <a:rPr lang="en-US" b="1" spc="-10">
                <a:solidFill>
                  <a:schemeClr val="accent1"/>
                </a:solidFill>
                <a:latin typeface="Arial" panose="020B0604020202020204" pitchFamily="34" charset="0"/>
                <a:cs typeface="Arial" panose="020B0604020202020204" pitchFamily="34" charset="0"/>
              </a:rPr>
              <a:t>Representing physicians with </a:t>
            </a:r>
            <a:br>
              <a:rPr lang="en-US" b="1" spc="-10">
                <a:solidFill>
                  <a:schemeClr val="accent1"/>
                </a:solidFill>
                <a:latin typeface="Arial" panose="020B0604020202020204" pitchFamily="34" charset="0"/>
                <a:cs typeface="Arial" panose="020B0604020202020204" pitchFamily="34" charset="0"/>
              </a:rPr>
            </a:br>
            <a:r>
              <a:rPr lang="en-US" b="1" spc="-10">
                <a:solidFill>
                  <a:schemeClr val="accent1"/>
                </a:solidFill>
                <a:latin typeface="Arial" panose="020B0604020202020204" pitchFamily="34" charset="0"/>
                <a:cs typeface="Arial" panose="020B0604020202020204" pitchFamily="34" charset="0"/>
              </a:rPr>
              <a:t>a unified voice</a:t>
            </a:r>
          </a:p>
        </p:txBody>
      </p:sp>
      <p:cxnSp>
        <p:nvCxnSpPr>
          <p:cNvPr id="6" name="Straight Connector 5">
            <a:extLst>
              <a:ext uri="{FF2B5EF4-FFF2-40B4-BE49-F238E27FC236}">
                <a16:creationId xmlns:a16="http://schemas.microsoft.com/office/drawing/2014/main" id="{47A0A28E-B0DB-644F-B90F-DE0B31AAD2E3}"/>
              </a:ext>
            </a:extLst>
          </p:cNvPr>
          <p:cNvCxnSpPr/>
          <p:nvPr/>
        </p:nvCxnSpPr>
        <p:spPr>
          <a:xfrm>
            <a:off x="457200" y="2339975"/>
            <a:ext cx="19272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C54F606C-00ED-E442-9803-A5DB05762EEA}"/>
              </a:ext>
            </a:extLst>
          </p:cNvPr>
          <p:cNvPicPr preferRelativeResize="0">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3653" y="225425"/>
            <a:ext cx="1645920" cy="661762"/>
          </a:xfrm>
          <a:prstGeom prst="rect">
            <a:avLst/>
          </a:prstGeom>
        </p:spPr>
      </p:pic>
      <p:sp>
        <p:nvSpPr>
          <p:cNvPr id="9" name="TextBox 8">
            <a:extLst>
              <a:ext uri="{FF2B5EF4-FFF2-40B4-BE49-F238E27FC236}">
                <a16:creationId xmlns:a16="http://schemas.microsoft.com/office/drawing/2014/main" id="{B5C15061-F949-544C-9DF7-D419B623AD8A}"/>
              </a:ext>
            </a:extLst>
          </p:cNvPr>
          <p:cNvSpPr txBox="1"/>
          <p:nvPr/>
        </p:nvSpPr>
        <p:spPr>
          <a:xfrm>
            <a:off x="2559050" y="2470949"/>
            <a:ext cx="1927225" cy="1107996"/>
          </a:xfrm>
          <a:prstGeom prst="rect">
            <a:avLst/>
          </a:prstGeom>
          <a:noFill/>
        </p:spPr>
        <p:txBody>
          <a:bodyPr wrap="square" lIns="0" tIns="0" rIns="0" bIns="0" rtlCol="0">
            <a:spAutoFit/>
          </a:bodyPr>
          <a:lstStyle/>
          <a:p>
            <a:pPr fontAlgn="t"/>
            <a:r>
              <a:rPr lang="en-US" b="1" spc="-10">
                <a:solidFill>
                  <a:schemeClr val="accent1"/>
                </a:solidFill>
                <a:latin typeface="Arial" panose="020B0604020202020204" pitchFamily="34" charset="0"/>
                <a:cs typeface="Arial" panose="020B0604020202020204" pitchFamily="34" charset="0"/>
              </a:rPr>
              <a:t>Removing obstacles that interfere with patient care</a:t>
            </a:r>
          </a:p>
        </p:txBody>
      </p:sp>
      <p:cxnSp>
        <p:nvCxnSpPr>
          <p:cNvPr id="10" name="Straight Connector 9">
            <a:extLst>
              <a:ext uri="{FF2B5EF4-FFF2-40B4-BE49-F238E27FC236}">
                <a16:creationId xmlns:a16="http://schemas.microsoft.com/office/drawing/2014/main" id="{D98E8FB5-D460-6C4E-B865-D4ADB3C00C93}"/>
              </a:ext>
            </a:extLst>
          </p:cNvPr>
          <p:cNvCxnSpPr/>
          <p:nvPr/>
        </p:nvCxnSpPr>
        <p:spPr>
          <a:xfrm>
            <a:off x="2559050" y="2339975"/>
            <a:ext cx="19272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783FA6-B6A1-D543-A2FE-003A842AE07B}"/>
              </a:ext>
            </a:extLst>
          </p:cNvPr>
          <p:cNvSpPr txBox="1"/>
          <p:nvPr/>
        </p:nvSpPr>
        <p:spPr>
          <a:xfrm>
            <a:off x="4657725" y="2470949"/>
            <a:ext cx="1927225" cy="1107996"/>
          </a:xfrm>
          <a:prstGeom prst="rect">
            <a:avLst/>
          </a:prstGeom>
          <a:noFill/>
        </p:spPr>
        <p:txBody>
          <a:bodyPr wrap="square" lIns="0" tIns="0" rIns="0" bIns="0" rtlCol="0">
            <a:spAutoFit/>
          </a:bodyPr>
          <a:lstStyle/>
          <a:p>
            <a:pPr fontAlgn="t"/>
            <a:r>
              <a:rPr lang="en-US" b="1" spc="-10">
                <a:solidFill>
                  <a:schemeClr val="accent1"/>
                </a:solidFill>
                <a:latin typeface="Arial" panose="020B0604020202020204" pitchFamily="34" charset="0"/>
                <a:cs typeface="Arial" panose="020B0604020202020204" pitchFamily="34" charset="0"/>
              </a:rPr>
              <a:t>Leading the charge to confront public health crises</a:t>
            </a:r>
          </a:p>
        </p:txBody>
      </p:sp>
      <p:cxnSp>
        <p:nvCxnSpPr>
          <p:cNvPr id="14" name="Straight Connector 13">
            <a:extLst>
              <a:ext uri="{FF2B5EF4-FFF2-40B4-BE49-F238E27FC236}">
                <a16:creationId xmlns:a16="http://schemas.microsoft.com/office/drawing/2014/main" id="{C133C4AC-14BD-8F46-8678-2975A1DC5DCF}"/>
              </a:ext>
            </a:extLst>
          </p:cNvPr>
          <p:cNvCxnSpPr/>
          <p:nvPr/>
        </p:nvCxnSpPr>
        <p:spPr>
          <a:xfrm>
            <a:off x="4657725" y="2339975"/>
            <a:ext cx="19272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78BE882-D71C-3745-BD25-0FEB17FE10BE}"/>
              </a:ext>
            </a:extLst>
          </p:cNvPr>
          <p:cNvSpPr txBox="1"/>
          <p:nvPr/>
        </p:nvSpPr>
        <p:spPr>
          <a:xfrm>
            <a:off x="6759575" y="2470949"/>
            <a:ext cx="2084748" cy="553998"/>
          </a:xfrm>
          <a:prstGeom prst="rect">
            <a:avLst/>
          </a:prstGeom>
          <a:noFill/>
        </p:spPr>
        <p:txBody>
          <a:bodyPr wrap="square" lIns="0" tIns="0" rIns="0" bIns="0" rtlCol="0" anchor="t">
            <a:spAutoFit/>
          </a:bodyPr>
          <a:lstStyle/>
          <a:p>
            <a:pPr fontAlgn="t"/>
            <a:r>
              <a:rPr lang="en-US" b="1" spc="-10">
                <a:solidFill>
                  <a:schemeClr val="accent1"/>
                </a:solidFill>
                <a:latin typeface="Arial"/>
                <a:cs typeface="Arial"/>
              </a:rPr>
              <a:t>Driving the future of medicine</a:t>
            </a:r>
          </a:p>
        </p:txBody>
      </p:sp>
      <p:cxnSp>
        <p:nvCxnSpPr>
          <p:cNvPr id="16" name="Straight Connector 15">
            <a:extLst>
              <a:ext uri="{FF2B5EF4-FFF2-40B4-BE49-F238E27FC236}">
                <a16:creationId xmlns:a16="http://schemas.microsoft.com/office/drawing/2014/main" id="{EDF74EC4-CD42-9A4C-8CC0-5FBFE8841DEE}"/>
              </a:ext>
            </a:extLst>
          </p:cNvPr>
          <p:cNvCxnSpPr/>
          <p:nvPr/>
        </p:nvCxnSpPr>
        <p:spPr>
          <a:xfrm>
            <a:off x="6759575" y="2339975"/>
            <a:ext cx="19272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1" name="Graphic 30">
            <a:extLst>
              <a:ext uri="{FF2B5EF4-FFF2-40B4-BE49-F238E27FC236}">
                <a16:creationId xmlns:a16="http://schemas.microsoft.com/office/drawing/2014/main" id="{93931208-477C-C946-AFB2-2616AF554084}"/>
              </a:ext>
            </a:extLst>
          </p:cNvPr>
          <p:cNvPicPr preferRelativeResize="0">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667" y="1396192"/>
            <a:ext cx="1664208" cy="756458"/>
          </a:xfrm>
          <a:prstGeom prst="rect">
            <a:avLst/>
          </a:prstGeom>
        </p:spPr>
      </p:pic>
      <p:pic>
        <p:nvPicPr>
          <p:cNvPr id="33" name="Graphic 32">
            <a:extLst>
              <a:ext uri="{FF2B5EF4-FFF2-40B4-BE49-F238E27FC236}">
                <a16:creationId xmlns:a16="http://schemas.microsoft.com/office/drawing/2014/main" id="{580F8B72-EF46-674D-9D52-1EF9B8981847}"/>
              </a:ext>
            </a:extLst>
          </p:cNvPr>
          <p:cNvPicPr preferRelativeResize="0">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46199" y="1490363"/>
            <a:ext cx="1545336" cy="662287"/>
          </a:xfrm>
          <a:prstGeom prst="rect">
            <a:avLst/>
          </a:prstGeom>
        </p:spPr>
      </p:pic>
      <p:pic>
        <p:nvPicPr>
          <p:cNvPr id="35" name="Graphic 34">
            <a:extLst>
              <a:ext uri="{FF2B5EF4-FFF2-40B4-BE49-F238E27FC236}">
                <a16:creationId xmlns:a16="http://schemas.microsoft.com/office/drawing/2014/main" id="{EA40E038-886D-E048-A058-094773605BCD}"/>
              </a:ext>
            </a:extLst>
          </p:cNvPr>
          <p:cNvPicPr preferRelativeResize="0">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58166" y="1411986"/>
            <a:ext cx="1514248" cy="740664"/>
          </a:xfrm>
          <a:prstGeom prst="rect">
            <a:avLst/>
          </a:prstGeom>
        </p:spPr>
      </p:pic>
      <p:pic>
        <p:nvPicPr>
          <p:cNvPr id="37" name="Graphic 36">
            <a:extLst>
              <a:ext uri="{FF2B5EF4-FFF2-40B4-BE49-F238E27FC236}">
                <a16:creationId xmlns:a16="http://schemas.microsoft.com/office/drawing/2014/main" id="{5542B597-BD4C-914A-BFD8-7AD91E1A47FD}"/>
              </a:ext>
            </a:extLst>
          </p:cNvPr>
          <p:cNvPicPr preferRelativeResize="0">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36582" y="1447809"/>
            <a:ext cx="1426464" cy="704841"/>
          </a:xfrm>
          <a:prstGeom prst="rect">
            <a:avLst/>
          </a:prstGeom>
        </p:spPr>
      </p:pic>
    </p:spTree>
    <p:extLst>
      <p:ext uri="{BB962C8B-B14F-4D97-AF65-F5344CB8AC3E}">
        <p14:creationId xmlns:p14="http://schemas.microsoft.com/office/powerpoint/2010/main" val="1598490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
          <p:cNvSpPr txBox="1">
            <a:spLocks noGrp="1"/>
          </p:cNvSpPr>
          <p:nvPr>
            <p:ph type="title"/>
          </p:nvPr>
        </p:nvSpPr>
        <p:spPr>
          <a:xfrm>
            <a:off x="374650" y="483130"/>
            <a:ext cx="8140700" cy="897710"/>
          </a:xfrm>
          <a:prstGeom prst="rect">
            <a:avLst/>
          </a:prstGeom>
          <a:noFill/>
          <a:ln>
            <a:noFill/>
          </a:ln>
        </p:spPr>
        <p:txBody>
          <a:bodyPr spcFirstLastPara="1" vert="horz" wrap="square" lIns="68569" tIns="34275" rIns="68569" bIns="34275" rtlCol="0" anchor="ctr" anchorCtr="0">
            <a:normAutofit/>
          </a:bodyPr>
          <a:lstStyle/>
          <a:p>
            <a:pPr>
              <a:buSzPts val="3200"/>
            </a:pPr>
            <a:r>
              <a:rPr lang="en-US" sz="4000" b="1" cap="none">
                <a:latin typeface="Arial Black"/>
                <a:cs typeface="Arial"/>
              </a:rPr>
              <a:t>AMA = Sum </a:t>
            </a:r>
            <a:r>
              <a:rPr lang="en-US" sz="4000" cap="none">
                <a:latin typeface="Arial Black"/>
                <a:cs typeface="Arial"/>
              </a:rPr>
              <a:t>of</a:t>
            </a:r>
            <a:r>
              <a:rPr lang="en-US" sz="4000" b="1" cap="none">
                <a:latin typeface="Arial Black"/>
                <a:cs typeface="Arial"/>
              </a:rPr>
              <a:t> </a:t>
            </a:r>
            <a:r>
              <a:rPr lang="en-US" sz="4000" cap="none">
                <a:latin typeface="Arial Black"/>
                <a:cs typeface="Arial"/>
              </a:rPr>
              <a:t>5</a:t>
            </a:r>
            <a:r>
              <a:rPr lang="en-US" sz="4000" b="1" cap="none">
                <a:latin typeface="Arial Black"/>
                <a:cs typeface="Arial"/>
              </a:rPr>
              <a:t> </a:t>
            </a:r>
            <a:r>
              <a:rPr lang="en-US" sz="4000" cap="none">
                <a:latin typeface="Arial Black"/>
                <a:cs typeface="Arial"/>
              </a:rPr>
              <a:t>P</a:t>
            </a:r>
            <a:r>
              <a:rPr lang="en-US" sz="4000" b="1" cap="none">
                <a:latin typeface="Arial Black"/>
                <a:cs typeface="Arial"/>
              </a:rPr>
              <a:t>arts</a:t>
            </a:r>
            <a:endParaRPr sz="4000" cap="none">
              <a:latin typeface="Arial Black"/>
              <a:cs typeface="Arial"/>
            </a:endParaRPr>
          </a:p>
        </p:txBody>
      </p:sp>
      <p:grpSp>
        <p:nvGrpSpPr>
          <p:cNvPr id="435" name="Google Shape;435;p5"/>
          <p:cNvGrpSpPr/>
          <p:nvPr/>
        </p:nvGrpSpPr>
        <p:grpSpPr>
          <a:xfrm>
            <a:off x="361950" y="1629782"/>
            <a:ext cx="1074738" cy="835025"/>
            <a:chOff x="228" y="2067"/>
            <a:chExt cx="677" cy="526"/>
          </a:xfrm>
        </p:grpSpPr>
        <p:sp>
          <p:nvSpPr>
            <p:cNvPr id="436" name="Google Shape;436;p5"/>
            <p:cNvSpPr/>
            <p:nvPr/>
          </p:nvSpPr>
          <p:spPr>
            <a:xfrm>
              <a:off x="236" y="2067"/>
              <a:ext cx="669" cy="526"/>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37" name="Google Shape;437;p5"/>
            <p:cNvSpPr txBox="1"/>
            <p:nvPr/>
          </p:nvSpPr>
          <p:spPr>
            <a:xfrm>
              <a:off x="228" y="2119"/>
              <a:ext cx="671" cy="414"/>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House of Delegates</a:t>
              </a:r>
              <a:endParaRPr sz="1350"/>
            </a:p>
            <a:p>
              <a:pPr algn="ctr"/>
              <a:r>
                <a:rPr lang="en-US" sz="975" b="1">
                  <a:solidFill>
                    <a:srgbClr val="FFFFFF"/>
                  </a:solidFill>
                  <a:latin typeface="Arial"/>
                  <a:ea typeface="Arial"/>
                  <a:cs typeface="Arial"/>
                  <a:sym typeface="Arial"/>
                </a:rPr>
                <a:t>(policy)</a:t>
              </a:r>
              <a:endParaRPr sz="1350"/>
            </a:p>
          </p:txBody>
        </p:sp>
      </p:grpSp>
      <p:grpSp>
        <p:nvGrpSpPr>
          <p:cNvPr id="438" name="Google Shape;438;p5"/>
          <p:cNvGrpSpPr/>
          <p:nvPr/>
        </p:nvGrpSpPr>
        <p:grpSpPr>
          <a:xfrm>
            <a:off x="1873252" y="1618669"/>
            <a:ext cx="1052513" cy="841376"/>
            <a:chOff x="1180" y="2060"/>
            <a:chExt cx="663" cy="530"/>
          </a:xfrm>
        </p:grpSpPr>
        <p:sp>
          <p:nvSpPr>
            <p:cNvPr id="439" name="Google Shape;439;p5"/>
            <p:cNvSpPr/>
            <p:nvPr/>
          </p:nvSpPr>
          <p:spPr>
            <a:xfrm>
              <a:off x="1180" y="2060"/>
              <a:ext cx="657" cy="530"/>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40" name="Google Shape;440;p5"/>
            <p:cNvSpPr txBox="1"/>
            <p:nvPr/>
          </p:nvSpPr>
          <p:spPr>
            <a:xfrm>
              <a:off x="1186" y="2232"/>
              <a:ext cx="657" cy="182"/>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Members</a:t>
              </a:r>
              <a:endParaRPr sz="1350"/>
            </a:p>
          </p:txBody>
        </p:sp>
      </p:grpSp>
      <p:sp>
        <p:nvSpPr>
          <p:cNvPr id="441" name="Google Shape;441;p5"/>
          <p:cNvSpPr/>
          <p:nvPr/>
        </p:nvSpPr>
        <p:spPr>
          <a:xfrm>
            <a:off x="3373438" y="1629780"/>
            <a:ext cx="1016000" cy="847725"/>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42" name="Google Shape;442;p5"/>
          <p:cNvSpPr txBox="1"/>
          <p:nvPr/>
        </p:nvSpPr>
        <p:spPr>
          <a:xfrm>
            <a:off x="3311527" y="1689074"/>
            <a:ext cx="1077913" cy="727092"/>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Practice/</a:t>
            </a:r>
            <a:endParaRPr sz="1350"/>
          </a:p>
          <a:p>
            <a:pPr algn="ctr"/>
            <a:r>
              <a:rPr lang="en-US" sz="1425" b="1">
                <a:solidFill>
                  <a:srgbClr val="FFFFFF"/>
                </a:solidFill>
                <a:latin typeface="Arial"/>
                <a:ea typeface="Arial"/>
                <a:cs typeface="Arial"/>
                <a:sym typeface="Arial"/>
              </a:rPr>
              <a:t>Business</a:t>
            </a:r>
            <a:endParaRPr sz="1350"/>
          </a:p>
          <a:p>
            <a:pPr algn="ctr"/>
            <a:r>
              <a:rPr lang="en-US" sz="1425" b="1">
                <a:solidFill>
                  <a:srgbClr val="FFFFFF"/>
                </a:solidFill>
                <a:latin typeface="Arial"/>
                <a:ea typeface="Arial"/>
                <a:cs typeface="Arial"/>
                <a:sym typeface="Arial"/>
              </a:rPr>
              <a:t>Tools</a:t>
            </a:r>
            <a:endParaRPr sz="1350"/>
          </a:p>
        </p:txBody>
      </p:sp>
      <p:grpSp>
        <p:nvGrpSpPr>
          <p:cNvPr id="443" name="Google Shape;443;p5"/>
          <p:cNvGrpSpPr/>
          <p:nvPr/>
        </p:nvGrpSpPr>
        <p:grpSpPr>
          <a:xfrm>
            <a:off x="4692652" y="1623431"/>
            <a:ext cx="1225550" cy="855662"/>
            <a:chOff x="2956" y="2063"/>
            <a:chExt cx="772" cy="539"/>
          </a:xfrm>
        </p:grpSpPr>
        <p:sp>
          <p:nvSpPr>
            <p:cNvPr id="444" name="Google Shape;444;p5"/>
            <p:cNvSpPr/>
            <p:nvPr/>
          </p:nvSpPr>
          <p:spPr>
            <a:xfrm>
              <a:off x="3013" y="2063"/>
              <a:ext cx="662" cy="539"/>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45" name="Google Shape;445;p5"/>
            <p:cNvSpPr txBox="1"/>
            <p:nvPr/>
          </p:nvSpPr>
          <p:spPr>
            <a:xfrm>
              <a:off x="2956" y="2163"/>
              <a:ext cx="772" cy="320"/>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Research &amp; Education</a:t>
              </a:r>
              <a:endParaRPr sz="1350"/>
            </a:p>
          </p:txBody>
        </p:sp>
      </p:grpSp>
      <p:sp>
        <p:nvSpPr>
          <p:cNvPr id="446" name="Google Shape;446;p5"/>
          <p:cNvSpPr/>
          <p:nvPr/>
        </p:nvSpPr>
        <p:spPr>
          <a:xfrm>
            <a:off x="6262690" y="1623429"/>
            <a:ext cx="1036637" cy="849312"/>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47" name="Google Shape;447;p5"/>
          <p:cNvSpPr txBox="1"/>
          <p:nvPr/>
        </p:nvSpPr>
        <p:spPr>
          <a:xfrm>
            <a:off x="6235702" y="1899656"/>
            <a:ext cx="1089025" cy="288510"/>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Advocacy</a:t>
            </a:r>
            <a:endParaRPr sz="1350"/>
          </a:p>
        </p:txBody>
      </p:sp>
      <p:sp>
        <p:nvSpPr>
          <p:cNvPr id="449" name="Google Shape;449;p5"/>
          <p:cNvSpPr/>
          <p:nvPr/>
        </p:nvSpPr>
        <p:spPr>
          <a:xfrm>
            <a:off x="7723191" y="1610729"/>
            <a:ext cx="1081087" cy="855662"/>
          </a:xfrm>
          <a:prstGeom prst="rect">
            <a:avLst/>
          </a:prstGeom>
          <a:solidFill>
            <a:srgbClr val="46166B"/>
          </a:solidFill>
          <a:ln>
            <a:noFill/>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8A9E3652-A8AB-4CFB-ACC0-4974C7AF0B80}"/>
              </a:ext>
            </a:extLst>
          </p:cNvPr>
          <p:cNvGrpSpPr/>
          <p:nvPr/>
        </p:nvGrpSpPr>
        <p:grpSpPr>
          <a:xfrm>
            <a:off x="1547815" y="1960568"/>
            <a:ext cx="212725" cy="225425"/>
            <a:chOff x="1547815" y="1883512"/>
            <a:chExt cx="212725" cy="225425"/>
          </a:xfrm>
        </p:grpSpPr>
        <p:sp>
          <p:nvSpPr>
            <p:cNvPr id="452" name="Google Shape;452;p5"/>
            <p:cNvSpPr/>
            <p:nvPr/>
          </p:nvSpPr>
          <p:spPr>
            <a:xfrm>
              <a:off x="1547815" y="1969388"/>
              <a:ext cx="212725" cy="60113"/>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sp>
          <p:nvSpPr>
            <p:cNvPr id="453" name="Google Shape;453;p5"/>
            <p:cNvSpPr/>
            <p:nvPr/>
          </p:nvSpPr>
          <p:spPr>
            <a:xfrm>
              <a:off x="1627840" y="1883512"/>
              <a:ext cx="56727" cy="225425"/>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grpSp>
      <p:grpSp>
        <p:nvGrpSpPr>
          <p:cNvPr id="463" name="Google Shape;463;p5"/>
          <p:cNvGrpSpPr/>
          <p:nvPr/>
        </p:nvGrpSpPr>
        <p:grpSpPr>
          <a:xfrm>
            <a:off x="7408864" y="1998668"/>
            <a:ext cx="212725" cy="155575"/>
            <a:chOff x="4667" y="1933"/>
            <a:chExt cx="134" cy="98"/>
          </a:xfrm>
          <a:solidFill>
            <a:schemeClr val="accent6"/>
          </a:solidFill>
        </p:grpSpPr>
        <p:sp>
          <p:nvSpPr>
            <p:cNvPr id="464" name="Google Shape;464;p5"/>
            <p:cNvSpPr/>
            <p:nvPr/>
          </p:nvSpPr>
          <p:spPr>
            <a:xfrm>
              <a:off x="4667" y="1933"/>
              <a:ext cx="134" cy="38"/>
            </a:xfrm>
            <a:prstGeom prst="rect">
              <a:avLst/>
            </a:prstGeom>
            <a:grpFill/>
            <a:ln>
              <a:noFill/>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65" name="Google Shape;465;p5"/>
            <p:cNvSpPr/>
            <p:nvPr/>
          </p:nvSpPr>
          <p:spPr>
            <a:xfrm>
              <a:off x="4667" y="1993"/>
              <a:ext cx="134" cy="38"/>
            </a:xfrm>
            <a:prstGeom prst="rect">
              <a:avLst/>
            </a:prstGeom>
            <a:grpFill/>
            <a:ln>
              <a:noFill/>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grpSp>
      <p:sp>
        <p:nvSpPr>
          <p:cNvPr id="466" name="Google Shape;466;p5"/>
          <p:cNvSpPr txBox="1"/>
          <p:nvPr/>
        </p:nvSpPr>
        <p:spPr>
          <a:xfrm>
            <a:off x="4275260" y="2561716"/>
            <a:ext cx="2088505" cy="253885"/>
          </a:xfrm>
          <a:prstGeom prst="rect">
            <a:avLst/>
          </a:prstGeom>
          <a:noFill/>
          <a:ln>
            <a:noFill/>
          </a:ln>
        </p:spPr>
        <p:txBody>
          <a:bodyPr spcFirstLastPara="1" wrap="square" lIns="68569" tIns="34275" rIns="68569" bIns="34275" anchor="t" anchorCtr="0">
            <a:spAutoFit/>
          </a:bodyPr>
          <a:lstStyle/>
          <a:p>
            <a:r>
              <a:rPr lang="en-US" sz="1200" b="1">
                <a:solidFill>
                  <a:srgbClr val="FFFFFF"/>
                </a:solidFill>
                <a:latin typeface="Arial"/>
                <a:ea typeface="Arial"/>
                <a:cs typeface="Arial"/>
                <a:sym typeface="Arial"/>
              </a:rPr>
              <a:t>INNOVATION ECOSYSTEM</a:t>
            </a:r>
            <a:endParaRPr sz="1350"/>
          </a:p>
        </p:txBody>
      </p:sp>
      <p:sp>
        <p:nvSpPr>
          <p:cNvPr id="467" name="Google Shape;467;p5"/>
          <p:cNvSpPr txBox="1"/>
          <p:nvPr/>
        </p:nvSpPr>
        <p:spPr>
          <a:xfrm>
            <a:off x="115411" y="2718358"/>
            <a:ext cx="9028589" cy="830966"/>
          </a:xfrm>
          <a:prstGeom prst="rect">
            <a:avLst/>
          </a:prstGeom>
          <a:noFill/>
          <a:ln>
            <a:noFill/>
          </a:ln>
        </p:spPr>
        <p:txBody>
          <a:bodyPr spcFirstLastPara="1" wrap="square" lIns="68569" tIns="34275" rIns="68569" bIns="34275" anchor="t" anchorCtr="0">
            <a:spAutoFit/>
          </a:bodyPr>
          <a:lstStyle/>
          <a:p>
            <a:pPr algn="ctr"/>
            <a:endParaRPr sz="1350" i="1">
              <a:solidFill>
                <a:srgbClr val="46166B"/>
              </a:solidFill>
              <a:latin typeface="Arial"/>
              <a:ea typeface="Arial"/>
              <a:cs typeface="Arial"/>
              <a:sym typeface="Arial"/>
            </a:endParaRPr>
          </a:p>
          <a:p>
            <a:pPr algn="ctr"/>
            <a:r>
              <a:rPr lang="en-US" b="1">
                <a:solidFill>
                  <a:schemeClr val="accent6"/>
                </a:solidFill>
                <a:latin typeface="Arial"/>
                <a:ea typeface="Arial"/>
                <a:cs typeface="Arial"/>
                <a:sym typeface="Arial"/>
              </a:rPr>
              <a:t>Our mission: </a:t>
            </a:r>
            <a:r>
              <a:rPr lang="en-US">
                <a:solidFill>
                  <a:schemeClr val="accent6"/>
                </a:solidFill>
                <a:latin typeface="Arial"/>
                <a:ea typeface="Arial"/>
                <a:cs typeface="Arial"/>
                <a:sym typeface="Arial"/>
              </a:rPr>
              <a:t>The American Medical Association promotes the art and </a:t>
            </a:r>
            <a:br>
              <a:rPr lang="en-US">
                <a:solidFill>
                  <a:schemeClr val="accent6"/>
                </a:solidFill>
                <a:latin typeface="Arial"/>
                <a:ea typeface="Arial"/>
                <a:cs typeface="Arial"/>
                <a:sym typeface="Arial"/>
              </a:rPr>
            </a:br>
            <a:r>
              <a:rPr lang="en-US">
                <a:solidFill>
                  <a:schemeClr val="accent6"/>
                </a:solidFill>
                <a:latin typeface="Arial"/>
                <a:ea typeface="Arial"/>
                <a:cs typeface="Arial"/>
                <a:sym typeface="Arial"/>
              </a:rPr>
              <a:t>science of medicine and the betterment of public health.</a:t>
            </a:r>
            <a:endParaRPr>
              <a:solidFill>
                <a:schemeClr val="accent6"/>
              </a:solidFill>
            </a:endParaRPr>
          </a:p>
        </p:txBody>
      </p:sp>
      <p:grpSp>
        <p:nvGrpSpPr>
          <p:cNvPr id="37" name="Group 36">
            <a:extLst>
              <a:ext uri="{FF2B5EF4-FFF2-40B4-BE49-F238E27FC236}">
                <a16:creationId xmlns:a16="http://schemas.microsoft.com/office/drawing/2014/main" id="{CA0DE28B-4B25-4C7A-8099-2EFFB4BF5FF8}"/>
              </a:ext>
            </a:extLst>
          </p:cNvPr>
          <p:cNvGrpSpPr/>
          <p:nvPr/>
        </p:nvGrpSpPr>
        <p:grpSpPr>
          <a:xfrm>
            <a:off x="3038476" y="1962741"/>
            <a:ext cx="212725" cy="225425"/>
            <a:chOff x="1547815" y="1883512"/>
            <a:chExt cx="212725" cy="225425"/>
          </a:xfrm>
        </p:grpSpPr>
        <p:sp>
          <p:nvSpPr>
            <p:cNvPr id="38" name="Google Shape;452;p5">
              <a:extLst>
                <a:ext uri="{FF2B5EF4-FFF2-40B4-BE49-F238E27FC236}">
                  <a16:creationId xmlns:a16="http://schemas.microsoft.com/office/drawing/2014/main" id="{9DF441E0-8E6C-45A9-9133-E206ADAB0B54}"/>
                </a:ext>
              </a:extLst>
            </p:cNvPr>
            <p:cNvSpPr/>
            <p:nvPr/>
          </p:nvSpPr>
          <p:spPr>
            <a:xfrm>
              <a:off x="1547815" y="1969388"/>
              <a:ext cx="212725" cy="60113"/>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sp>
          <p:nvSpPr>
            <p:cNvPr id="39" name="Google Shape;453;p5">
              <a:extLst>
                <a:ext uri="{FF2B5EF4-FFF2-40B4-BE49-F238E27FC236}">
                  <a16:creationId xmlns:a16="http://schemas.microsoft.com/office/drawing/2014/main" id="{C3BCA6F6-D661-4DD2-9F00-F58F93FFFCC1}"/>
                </a:ext>
              </a:extLst>
            </p:cNvPr>
            <p:cNvSpPr/>
            <p:nvPr/>
          </p:nvSpPr>
          <p:spPr>
            <a:xfrm>
              <a:off x="1627840" y="1883512"/>
              <a:ext cx="56727" cy="225425"/>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grpSp>
      <p:grpSp>
        <p:nvGrpSpPr>
          <p:cNvPr id="40" name="Group 39">
            <a:extLst>
              <a:ext uri="{FF2B5EF4-FFF2-40B4-BE49-F238E27FC236}">
                <a16:creationId xmlns:a16="http://schemas.microsoft.com/office/drawing/2014/main" id="{A4B2EE0F-0831-460D-BD1B-3ECC99ED9F85}"/>
              </a:ext>
            </a:extLst>
          </p:cNvPr>
          <p:cNvGrpSpPr/>
          <p:nvPr/>
        </p:nvGrpSpPr>
        <p:grpSpPr>
          <a:xfrm>
            <a:off x="4473575" y="1916117"/>
            <a:ext cx="212725" cy="225425"/>
            <a:chOff x="1547815" y="1883512"/>
            <a:chExt cx="212725" cy="225425"/>
          </a:xfrm>
        </p:grpSpPr>
        <p:sp>
          <p:nvSpPr>
            <p:cNvPr id="41" name="Google Shape;452;p5">
              <a:extLst>
                <a:ext uri="{FF2B5EF4-FFF2-40B4-BE49-F238E27FC236}">
                  <a16:creationId xmlns:a16="http://schemas.microsoft.com/office/drawing/2014/main" id="{21ACF568-49D9-4847-AABA-FD5E5AC07EE7}"/>
                </a:ext>
              </a:extLst>
            </p:cNvPr>
            <p:cNvSpPr/>
            <p:nvPr/>
          </p:nvSpPr>
          <p:spPr>
            <a:xfrm>
              <a:off x="1547815" y="1969388"/>
              <a:ext cx="212725" cy="60113"/>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sp>
          <p:nvSpPr>
            <p:cNvPr id="42" name="Google Shape;453;p5">
              <a:extLst>
                <a:ext uri="{FF2B5EF4-FFF2-40B4-BE49-F238E27FC236}">
                  <a16:creationId xmlns:a16="http://schemas.microsoft.com/office/drawing/2014/main" id="{EA0D897F-AE57-4DDF-B56E-9AD92420E8B7}"/>
                </a:ext>
              </a:extLst>
            </p:cNvPr>
            <p:cNvSpPr/>
            <p:nvPr/>
          </p:nvSpPr>
          <p:spPr>
            <a:xfrm>
              <a:off x="1627840" y="1883512"/>
              <a:ext cx="56727" cy="225425"/>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grpSp>
      <p:grpSp>
        <p:nvGrpSpPr>
          <p:cNvPr id="43" name="Group 42">
            <a:extLst>
              <a:ext uri="{FF2B5EF4-FFF2-40B4-BE49-F238E27FC236}">
                <a16:creationId xmlns:a16="http://schemas.microsoft.com/office/drawing/2014/main" id="{2B262373-AEB5-42E6-AF82-F2EB19ED0664}"/>
              </a:ext>
            </a:extLst>
          </p:cNvPr>
          <p:cNvGrpSpPr/>
          <p:nvPr/>
        </p:nvGrpSpPr>
        <p:grpSpPr>
          <a:xfrm>
            <a:off x="5933200" y="1899656"/>
            <a:ext cx="212725" cy="225425"/>
            <a:chOff x="1547815" y="1883512"/>
            <a:chExt cx="212725" cy="225425"/>
          </a:xfrm>
        </p:grpSpPr>
        <p:sp>
          <p:nvSpPr>
            <p:cNvPr id="44" name="Google Shape;452;p5">
              <a:extLst>
                <a:ext uri="{FF2B5EF4-FFF2-40B4-BE49-F238E27FC236}">
                  <a16:creationId xmlns:a16="http://schemas.microsoft.com/office/drawing/2014/main" id="{A9D851C7-A87A-4921-80BF-8F12204908D9}"/>
                </a:ext>
              </a:extLst>
            </p:cNvPr>
            <p:cNvSpPr/>
            <p:nvPr/>
          </p:nvSpPr>
          <p:spPr>
            <a:xfrm>
              <a:off x="1547815" y="1969388"/>
              <a:ext cx="212725" cy="60113"/>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sp>
          <p:nvSpPr>
            <p:cNvPr id="45" name="Google Shape;453;p5">
              <a:extLst>
                <a:ext uri="{FF2B5EF4-FFF2-40B4-BE49-F238E27FC236}">
                  <a16:creationId xmlns:a16="http://schemas.microsoft.com/office/drawing/2014/main" id="{8F55F30D-A9EC-449A-BEC8-893AAE3C4196}"/>
                </a:ext>
              </a:extLst>
            </p:cNvPr>
            <p:cNvSpPr/>
            <p:nvPr/>
          </p:nvSpPr>
          <p:spPr>
            <a:xfrm>
              <a:off x="1627840" y="1883512"/>
              <a:ext cx="56727" cy="225425"/>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grpSp>
      <p:pic>
        <p:nvPicPr>
          <p:cNvPr id="46" name="Graphic 45">
            <a:extLst>
              <a:ext uri="{FF2B5EF4-FFF2-40B4-BE49-F238E27FC236}">
                <a16:creationId xmlns:a16="http://schemas.microsoft.com/office/drawing/2014/main" id="{87198A6C-0EF6-43EA-9E2F-29DED865438E}"/>
              </a:ext>
            </a:extLst>
          </p:cNvPr>
          <p:cNvPicPr preferRelativeResize="0">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2310" y="1844776"/>
            <a:ext cx="950977" cy="382352"/>
          </a:xfrm>
          <a:prstGeom prst="rect">
            <a:avLst/>
          </a:prstGeom>
        </p:spPr>
      </p:pic>
    </p:spTree>
    <p:extLst>
      <p:ext uri="{BB962C8B-B14F-4D97-AF65-F5344CB8AC3E}">
        <p14:creationId xmlns:p14="http://schemas.microsoft.com/office/powerpoint/2010/main" val="165766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3"/>
                                        </p:tgtEl>
                                        <p:attrNameLst>
                                          <p:attrName>style.visibility</p:attrName>
                                        </p:attrNameLst>
                                      </p:cBhvr>
                                      <p:to>
                                        <p:strVal val="visible"/>
                                      </p:to>
                                    </p:set>
                                    <p:animEffect transition="in" filter="fade">
                                      <p:cBhvr>
                                        <p:cTn id="7" dur="5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CBE6BC-C5FE-45C8-A763-373FBD3BB387}"/>
              </a:ext>
            </a:extLst>
          </p:cNvPr>
          <p:cNvSpPr>
            <a:spLocks noGrp="1"/>
          </p:cNvSpPr>
          <p:nvPr>
            <p:ph type="sldNum" sz="quarter" idx="4"/>
          </p:nvPr>
        </p:nvSpPr>
        <p:spPr/>
        <p:txBody>
          <a:bodyPr/>
          <a:lstStyle/>
          <a:p>
            <a:fld id="{DA05D499-8038-C642-91E0-FF7B8677CF19}" type="slidenum">
              <a:rPr lang="en-US" smtClean="0"/>
              <a:pPr/>
              <a:t>12</a:t>
            </a:fld>
            <a:endParaRPr lang="en-US"/>
          </a:p>
        </p:txBody>
      </p:sp>
      <p:sp>
        <p:nvSpPr>
          <p:cNvPr id="4" name="Title 3">
            <a:extLst>
              <a:ext uri="{FF2B5EF4-FFF2-40B4-BE49-F238E27FC236}">
                <a16:creationId xmlns:a16="http://schemas.microsoft.com/office/drawing/2014/main" id="{1B146A7C-1BC0-470C-B755-EA90A9E7CB24}"/>
              </a:ext>
            </a:extLst>
          </p:cNvPr>
          <p:cNvSpPr>
            <a:spLocks noGrp="1"/>
          </p:cNvSpPr>
          <p:nvPr>
            <p:ph type="title"/>
          </p:nvPr>
        </p:nvSpPr>
        <p:spPr>
          <a:xfrm>
            <a:off x="317427" y="1350080"/>
            <a:ext cx="4438989" cy="1584408"/>
          </a:xfrm>
        </p:spPr>
        <p:txBody>
          <a:bodyPr/>
          <a:lstStyle/>
          <a:p>
            <a:r>
              <a:rPr lang="en-US" sz="3200" cap="none">
                <a:latin typeface="Arial Black"/>
                <a:cs typeface="Arial"/>
              </a:rPr>
              <a:t>The AMA is your</a:t>
            </a:r>
            <a:br>
              <a:rPr lang="en-US" sz="3200" cap="none">
                <a:latin typeface="Arial Black"/>
              </a:rPr>
            </a:br>
            <a:r>
              <a:rPr lang="en-US" sz="3200" cap="none">
                <a:latin typeface="Arial Black"/>
                <a:cs typeface="Arial"/>
              </a:rPr>
              <a:t>Healthcare Advocacy Partner</a:t>
            </a:r>
          </a:p>
        </p:txBody>
      </p:sp>
    </p:spTree>
    <p:extLst>
      <p:ext uri="{BB962C8B-B14F-4D97-AF65-F5344CB8AC3E}">
        <p14:creationId xmlns:p14="http://schemas.microsoft.com/office/powerpoint/2010/main" val="535268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43AA5-6903-4003-868A-FBEC9940CC1E}"/>
              </a:ext>
            </a:extLst>
          </p:cNvPr>
          <p:cNvSpPr>
            <a:spLocks noGrp="1"/>
          </p:cNvSpPr>
          <p:nvPr>
            <p:ph type="sldNum" sz="quarter" idx="10"/>
          </p:nvPr>
        </p:nvSpPr>
        <p:spPr/>
        <p:txBody>
          <a:bodyPr/>
          <a:lstStyle/>
          <a:p>
            <a:fld id="{DA05D499-8038-C642-91E0-FF7B8677CF19}" type="slidenum">
              <a:rPr lang="en-US" smtClean="0"/>
              <a:pPr/>
              <a:t>13</a:t>
            </a:fld>
            <a:endParaRPr lang="en-US"/>
          </a:p>
        </p:txBody>
      </p:sp>
      <p:sp>
        <p:nvSpPr>
          <p:cNvPr id="3" name="Title 2">
            <a:extLst>
              <a:ext uri="{FF2B5EF4-FFF2-40B4-BE49-F238E27FC236}">
                <a16:creationId xmlns:a16="http://schemas.microsoft.com/office/drawing/2014/main" id="{24D3C919-756B-4F5D-A571-B79D9D618419}"/>
              </a:ext>
            </a:extLst>
          </p:cNvPr>
          <p:cNvSpPr>
            <a:spLocks noGrp="1"/>
          </p:cNvSpPr>
          <p:nvPr>
            <p:ph type="title"/>
          </p:nvPr>
        </p:nvSpPr>
        <p:spPr>
          <a:xfrm>
            <a:off x="461338" y="248599"/>
            <a:ext cx="8552033" cy="369332"/>
          </a:xfrm>
        </p:spPr>
        <p:txBody>
          <a:bodyPr/>
          <a:lstStyle/>
          <a:p>
            <a:r>
              <a:rPr lang="en-US" sz="2400" cap="none">
                <a:solidFill>
                  <a:srgbClr val="009DDC"/>
                </a:solidFill>
                <a:latin typeface="Arial Black"/>
                <a:cs typeface="Arial"/>
              </a:rPr>
              <a:t>The AMA is your Healthcare Advocacy Partner</a:t>
            </a:r>
          </a:p>
        </p:txBody>
      </p:sp>
      <p:sp>
        <p:nvSpPr>
          <p:cNvPr id="4" name="Content Placeholder 3">
            <a:extLst>
              <a:ext uri="{FF2B5EF4-FFF2-40B4-BE49-F238E27FC236}">
                <a16:creationId xmlns:a16="http://schemas.microsoft.com/office/drawing/2014/main" id="{0FF36075-117C-4B2E-AB6F-63B26D40325A}"/>
              </a:ext>
            </a:extLst>
          </p:cNvPr>
          <p:cNvSpPr>
            <a:spLocks noGrp="1"/>
          </p:cNvSpPr>
          <p:nvPr>
            <p:ph idx="1"/>
          </p:nvPr>
        </p:nvSpPr>
        <p:spPr>
          <a:xfrm>
            <a:off x="204330" y="870289"/>
            <a:ext cx="5836258" cy="3402921"/>
          </a:xfrm>
        </p:spPr>
        <p:txBody>
          <a:bodyPr vert="horz" lIns="68580" tIns="34290" rIns="68580" bIns="34290" rtlCol="0" anchor="t">
            <a:normAutofit/>
          </a:bodyPr>
          <a:lstStyle/>
          <a:p>
            <a:pPr marL="0" indent="0">
              <a:buNone/>
            </a:pPr>
            <a:endParaRPr lang="en-US" sz="1800">
              <a:latin typeface="Arial"/>
              <a:cs typeface="Arial"/>
            </a:endParaRPr>
          </a:p>
          <a:p>
            <a:pPr marL="685324" lvl="2" indent="-228124"/>
            <a:endParaRPr lang="en-US" sz="1800"/>
          </a:p>
          <a:p>
            <a:pPr marL="228124" indent="-228124"/>
            <a:endParaRPr lang="en-US"/>
          </a:p>
        </p:txBody>
      </p:sp>
      <p:sp>
        <p:nvSpPr>
          <p:cNvPr id="8" name="Content Placeholder 2">
            <a:extLst>
              <a:ext uri="{FF2B5EF4-FFF2-40B4-BE49-F238E27FC236}">
                <a16:creationId xmlns:a16="http://schemas.microsoft.com/office/drawing/2014/main" id="{AE86BD74-3CA3-4C85-9124-798DDA0583DF}"/>
              </a:ext>
            </a:extLst>
          </p:cNvPr>
          <p:cNvSpPr txBox="1">
            <a:spLocks/>
          </p:cNvSpPr>
          <p:nvPr/>
        </p:nvSpPr>
        <p:spPr>
          <a:xfrm>
            <a:off x="343882" y="778080"/>
            <a:ext cx="10510223" cy="4618276"/>
          </a:xfrm>
          <a:prstGeom prst="rect">
            <a:avLst/>
          </a:prstGeom>
        </p:spPr>
        <p:txBody>
          <a:bodyPr vert="horz" lIns="121920" tIns="60960" rIns="121920" bIns="60960" rtlCol="0" anchor="t">
            <a:noAutofit/>
          </a:bodyPr>
          <a:lstStyle>
            <a:lvl1pPr marL="137160" indent="-137160" algn="l" defTabSz="914400" rtl="0" eaLnBrk="1" fontAlgn="t" latinLnBrk="0" hangingPunct="1">
              <a:lnSpc>
                <a:spcPct val="100000"/>
              </a:lnSpc>
              <a:spcBef>
                <a:spcPts val="0"/>
              </a:spcBef>
              <a:spcAft>
                <a:spcPts val="600"/>
              </a:spcAft>
              <a:buFont typeface="Arial"/>
              <a:buChar char="•"/>
              <a:defRPr sz="1600" b="0" i="0" kern="1200" spc="-10" baseline="0">
                <a:solidFill>
                  <a:srgbClr val="595959"/>
                </a:solidFill>
                <a:latin typeface="Arial" charset="0"/>
                <a:ea typeface="Arial" charset="0"/>
                <a:cs typeface="Arial" charset="0"/>
              </a:defRPr>
            </a:lvl1pPr>
            <a:lvl2pPr marL="283464" indent="-137160" algn="l" defTabSz="914400" rtl="0" eaLnBrk="1" fontAlgn="t" latinLnBrk="0" hangingPunct="1">
              <a:lnSpc>
                <a:spcPct val="100000"/>
              </a:lnSpc>
              <a:spcBef>
                <a:spcPts val="0"/>
              </a:spcBef>
              <a:spcAft>
                <a:spcPts val="600"/>
              </a:spcAft>
              <a:buFont typeface="Arial"/>
              <a:buChar char="•"/>
              <a:defRPr sz="1400" b="0" i="0" kern="1200" spc="-10" baseline="0">
                <a:solidFill>
                  <a:srgbClr val="595959"/>
                </a:solidFill>
                <a:latin typeface="Arial" charset="0"/>
                <a:ea typeface="Arial" charset="0"/>
                <a:cs typeface="Arial" charset="0"/>
              </a:defRPr>
            </a:lvl2pPr>
            <a:lvl3pPr marL="411480" indent="-109728" algn="l" defTabSz="914400" rtl="0" eaLnBrk="1" fontAlgn="t" latinLnBrk="0" hangingPunct="1">
              <a:lnSpc>
                <a:spcPct val="100000"/>
              </a:lnSpc>
              <a:spcBef>
                <a:spcPts val="0"/>
              </a:spcBef>
              <a:spcAft>
                <a:spcPts val="600"/>
              </a:spcAft>
              <a:buFont typeface="Arial"/>
              <a:buChar char="•"/>
              <a:defRPr sz="1200" b="0" i="0" kern="1200" spc="-10" baseline="0">
                <a:solidFill>
                  <a:srgbClr val="595959"/>
                </a:solidFill>
                <a:latin typeface="Arial" charset="0"/>
                <a:ea typeface="Arial" charset="0"/>
                <a:cs typeface="Arial" charset="0"/>
              </a:defRPr>
            </a:lvl3pPr>
            <a:lvl4pPr marL="521208" indent="-109728" algn="l" defTabSz="914400" rtl="0" eaLnBrk="1" fontAlgn="t" latinLnBrk="0" hangingPunct="1">
              <a:lnSpc>
                <a:spcPct val="100000"/>
              </a:lnSpc>
              <a:spcBef>
                <a:spcPts val="0"/>
              </a:spcBef>
              <a:spcAft>
                <a:spcPts val="600"/>
              </a:spcAft>
              <a:buFont typeface="Arial"/>
              <a:buChar char="•"/>
              <a:defRPr sz="1000" b="0" i="0" kern="1200" spc="-10" baseline="0">
                <a:solidFill>
                  <a:srgbClr val="595959"/>
                </a:solidFill>
                <a:latin typeface="Arial" charset="0"/>
                <a:ea typeface="Arial" charset="0"/>
                <a:cs typeface="Arial" charset="0"/>
              </a:defRPr>
            </a:lvl4pPr>
            <a:lvl5pPr marL="612648" indent="-91440" algn="l" defTabSz="914400" rtl="0" eaLnBrk="1" fontAlgn="t" latinLnBrk="0" hangingPunct="1">
              <a:lnSpc>
                <a:spcPct val="100000"/>
              </a:lnSpc>
              <a:spcBef>
                <a:spcPts val="0"/>
              </a:spcBef>
              <a:spcAft>
                <a:spcPts val="600"/>
              </a:spcAft>
              <a:buFont typeface="Arial"/>
              <a:buChar char="•"/>
              <a:defRPr sz="800" b="0" i="0" kern="1200" spc="-10" baseline="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48590" indent="-285750">
              <a:spcBef>
                <a:spcPts val="600"/>
              </a:spcBef>
              <a:spcAft>
                <a:spcPts val="0"/>
              </a:spcAft>
              <a:buFont typeface="Wingdings" panose="05000000000000000000" pitchFamily="2" charset="2"/>
              <a:buChar char="§"/>
            </a:pPr>
            <a:r>
              <a:rPr lang="en-US" sz="1800">
                <a:solidFill>
                  <a:srgbClr val="452663"/>
                </a:solidFill>
                <a:latin typeface="Arial"/>
                <a:cs typeface="Arial"/>
              </a:rPr>
              <a:t>Identifying </a:t>
            </a:r>
            <a:r>
              <a:rPr lang="en-US" sz="1800" b="1">
                <a:solidFill>
                  <a:srgbClr val="452663"/>
                </a:solidFill>
                <a:latin typeface="Arial"/>
                <a:cs typeface="Arial"/>
              </a:rPr>
              <a:t>Police Brutality </a:t>
            </a:r>
            <a:r>
              <a:rPr lang="en-US" sz="1800">
                <a:solidFill>
                  <a:srgbClr val="452663"/>
                </a:solidFill>
                <a:latin typeface="Arial"/>
                <a:cs typeface="Arial"/>
              </a:rPr>
              <a:t>as a </a:t>
            </a:r>
            <a:r>
              <a:rPr lang="en-US" sz="1800" b="1">
                <a:solidFill>
                  <a:srgbClr val="452663"/>
                </a:solidFill>
                <a:latin typeface="Arial"/>
                <a:cs typeface="Arial"/>
              </a:rPr>
              <a:t>national health issue</a:t>
            </a:r>
            <a:r>
              <a:rPr lang="en-US" sz="1800">
                <a:solidFill>
                  <a:srgbClr val="452663"/>
                </a:solidFill>
                <a:latin typeface="Arial"/>
                <a:cs typeface="Arial"/>
              </a:rPr>
              <a:t>.</a:t>
            </a:r>
            <a:endParaRPr lang="en-US" sz="1800">
              <a:solidFill>
                <a:srgbClr val="452663"/>
              </a:solidFill>
              <a:cs typeface="Arial"/>
            </a:endParaRPr>
          </a:p>
          <a:p>
            <a:pPr marL="148590" indent="-285750">
              <a:spcBef>
                <a:spcPts val="600"/>
              </a:spcBef>
              <a:spcAft>
                <a:spcPts val="0"/>
              </a:spcAft>
              <a:buFont typeface="Wingdings" panose="05000000000000000000" pitchFamily="2" charset="2"/>
              <a:buChar char="§"/>
            </a:pPr>
            <a:r>
              <a:rPr lang="en-US" sz="1800">
                <a:solidFill>
                  <a:srgbClr val="452663"/>
                </a:solidFill>
                <a:latin typeface="Arial"/>
                <a:cs typeface="Arial"/>
              </a:rPr>
              <a:t>Defending </a:t>
            </a:r>
            <a:r>
              <a:rPr lang="en-US" sz="1800" b="1">
                <a:solidFill>
                  <a:srgbClr val="452663"/>
                </a:solidFill>
                <a:latin typeface="Arial"/>
                <a:cs typeface="Arial"/>
              </a:rPr>
              <a:t>Title X</a:t>
            </a:r>
          </a:p>
          <a:p>
            <a:pPr marL="148590" indent="-285750">
              <a:spcBef>
                <a:spcPts val="600"/>
              </a:spcBef>
              <a:spcAft>
                <a:spcPts val="0"/>
              </a:spcAft>
              <a:buFont typeface="Wingdings" panose="05000000000000000000" pitchFamily="2" charset="2"/>
              <a:buChar char="§"/>
            </a:pPr>
            <a:r>
              <a:rPr lang="en-US" sz="1800">
                <a:solidFill>
                  <a:srgbClr val="452663"/>
                </a:solidFill>
                <a:latin typeface="Arial"/>
                <a:cs typeface="Arial"/>
              </a:rPr>
              <a:t>Advocating for </a:t>
            </a:r>
            <a:r>
              <a:rPr lang="en-US" sz="1800" b="1">
                <a:solidFill>
                  <a:srgbClr val="452663"/>
                </a:solidFill>
                <a:latin typeface="Arial"/>
                <a:cs typeface="Arial"/>
              </a:rPr>
              <a:t>DACA</a:t>
            </a:r>
            <a:endParaRPr lang="en-US" sz="1800" b="1">
              <a:solidFill>
                <a:srgbClr val="452663"/>
              </a:solidFill>
              <a:cs typeface="Arial"/>
            </a:endParaRPr>
          </a:p>
          <a:p>
            <a:pPr marL="148590" indent="-285750">
              <a:spcBef>
                <a:spcPts val="600"/>
              </a:spcBef>
              <a:spcAft>
                <a:spcPts val="0"/>
              </a:spcAft>
              <a:buFont typeface="Wingdings" panose="05000000000000000000" pitchFamily="2" charset="2"/>
              <a:buChar char="§"/>
            </a:pPr>
            <a:r>
              <a:rPr lang="en-US" sz="1800" b="1">
                <a:solidFill>
                  <a:srgbClr val="452663"/>
                </a:solidFill>
                <a:latin typeface="Arial"/>
                <a:cs typeface="Arial"/>
              </a:rPr>
              <a:t>Protecting Patient’s </a:t>
            </a:r>
            <a:r>
              <a:rPr lang="en-US" sz="1800">
                <a:solidFill>
                  <a:srgbClr val="452663"/>
                </a:solidFill>
                <a:latin typeface="Arial"/>
                <a:cs typeface="Arial"/>
              </a:rPr>
              <a:t>Access to Care</a:t>
            </a:r>
            <a:endParaRPr lang="en-US" sz="1800">
              <a:solidFill>
                <a:srgbClr val="452663"/>
              </a:solidFill>
            </a:endParaRPr>
          </a:p>
          <a:p>
            <a:pPr marL="148590" indent="-285750">
              <a:spcBef>
                <a:spcPts val="600"/>
              </a:spcBef>
              <a:spcAft>
                <a:spcPts val="0"/>
              </a:spcAft>
              <a:buFont typeface="Wingdings" panose="05000000000000000000" pitchFamily="2" charset="2"/>
              <a:buChar char="§"/>
            </a:pPr>
            <a:r>
              <a:rPr lang="en-US" sz="1800">
                <a:solidFill>
                  <a:srgbClr val="452663"/>
                </a:solidFill>
                <a:latin typeface="Arial"/>
                <a:cs typeface="Arial"/>
              </a:rPr>
              <a:t>Increasing </a:t>
            </a:r>
            <a:r>
              <a:rPr lang="en-US" sz="1800" b="1">
                <a:solidFill>
                  <a:srgbClr val="452663"/>
                </a:solidFill>
                <a:latin typeface="Arial"/>
                <a:cs typeface="Arial"/>
              </a:rPr>
              <a:t>Racial</a:t>
            </a:r>
            <a:r>
              <a:rPr lang="en-US" sz="1800">
                <a:solidFill>
                  <a:srgbClr val="452663"/>
                </a:solidFill>
                <a:latin typeface="Arial"/>
                <a:cs typeface="Arial"/>
              </a:rPr>
              <a:t> and </a:t>
            </a:r>
            <a:r>
              <a:rPr lang="en-US" sz="1800" b="1">
                <a:solidFill>
                  <a:srgbClr val="452663"/>
                </a:solidFill>
                <a:latin typeface="Arial"/>
                <a:cs typeface="Arial"/>
              </a:rPr>
              <a:t>Ethnic Diversity</a:t>
            </a:r>
            <a:r>
              <a:rPr lang="en-US" sz="1800">
                <a:solidFill>
                  <a:srgbClr val="452663"/>
                </a:solidFill>
                <a:latin typeface="Arial"/>
                <a:cs typeface="Arial"/>
              </a:rPr>
              <a:t> in Medicine</a:t>
            </a:r>
            <a:endParaRPr lang="en-US" sz="1800">
              <a:solidFill>
                <a:srgbClr val="452663"/>
              </a:solidFill>
            </a:endParaRPr>
          </a:p>
          <a:p>
            <a:pPr marL="148590" indent="-285750">
              <a:spcBef>
                <a:spcPts val="600"/>
              </a:spcBef>
              <a:spcAft>
                <a:spcPts val="0"/>
              </a:spcAft>
              <a:buFont typeface="Wingdings" panose="05000000000000000000" pitchFamily="2" charset="2"/>
              <a:buChar char="§"/>
            </a:pPr>
            <a:r>
              <a:rPr lang="en-US" sz="1800" b="1">
                <a:solidFill>
                  <a:srgbClr val="452663"/>
                </a:solidFill>
                <a:latin typeface="Arial"/>
                <a:cs typeface="Arial"/>
              </a:rPr>
              <a:t>LGBTQ+ </a:t>
            </a:r>
            <a:r>
              <a:rPr lang="en-US" sz="1800">
                <a:solidFill>
                  <a:srgbClr val="452663"/>
                </a:solidFill>
                <a:latin typeface="Arial"/>
                <a:cs typeface="Arial"/>
              </a:rPr>
              <a:t>Health Advocacy</a:t>
            </a:r>
            <a:endParaRPr lang="en-US" sz="1800">
              <a:solidFill>
                <a:srgbClr val="452663"/>
              </a:solidFill>
            </a:endParaRPr>
          </a:p>
          <a:p>
            <a:pPr marL="148590" indent="-285750">
              <a:spcBef>
                <a:spcPts val="600"/>
              </a:spcBef>
              <a:spcAft>
                <a:spcPts val="0"/>
              </a:spcAft>
              <a:buFont typeface="Wingdings" panose="05000000000000000000" pitchFamily="2" charset="2"/>
              <a:buChar char="§"/>
            </a:pPr>
            <a:r>
              <a:rPr lang="en-US" sz="1800">
                <a:solidFill>
                  <a:srgbClr val="452663"/>
                </a:solidFill>
                <a:latin typeface="Arial"/>
                <a:cs typeface="Arial"/>
              </a:rPr>
              <a:t>Addressing Issues of </a:t>
            </a:r>
            <a:r>
              <a:rPr lang="en-US" sz="1800" b="1">
                <a:solidFill>
                  <a:srgbClr val="452663"/>
                </a:solidFill>
                <a:latin typeface="Arial"/>
                <a:cs typeface="Arial"/>
              </a:rPr>
              <a:t>Smoking/Vaping</a:t>
            </a:r>
            <a:endParaRPr lang="en-US" sz="1800" b="1">
              <a:solidFill>
                <a:srgbClr val="452663"/>
              </a:solidFill>
            </a:endParaRPr>
          </a:p>
          <a:p>
            <a:pPr marL="148590" indent="-285750">
              <a:spcBef>
                <a:spcPts val="600"/>
              </a:spcBef>
              <a:spcAft>
                <a:spcPts val="0"/>
              </a:spcAft>
              <a:buFont typeface="Wingdings" panose="05000000000000000000" pitchFamily="2" charset="2"/>
              <a:buChar char="§"/>
            </a:pPr>
            <a:r>
              <a:rPr lang="en-US" sz="1800">
                <a:solidFill>
                  <a:srgbClr val="452663"/>
                </a:solidFill>
                <a:latin typeface="Arial"/>
                <a:cs typeface="Arial"/>
              </a:rPr>
              <a:t>Addressing </a:t>
            </a:r>
            <a:r>
              <a:rPr lang="en-US" sz="1800" b="1">
                <a:solidFill>
                  <a:srgbClr val="452663"/>
                </a:solidFill>
                <a:latin typeface="Arial"/>
                <a:cs typeface="Arial"/>
              </a:rPr>
              <a:t>Immigration and Health Care</a:t>
            </a:r>
            <a:r>
              <a:rPr lang="en-US" sz="1800">
                <a:solidFill>
                  <a:srgbClr val="452663"/>
                </a:solidFill>
                <a:latin typeface="Arial"/>
                <a:cs typeface="Arial"/>
              </a:rPr>
              <a:t> Issues</a:t>
            </a:r>
            <a:endParaRPr lang="en-US" sz="1800">
              <a:solidFill>
                <a:srgbClr val="452663"/>
              </a:solidFill>
            </a:endParaRPr>
          </a:p>
          <a:p>
            <a:pPr marL="148590" indent="-285750">
              <a:spcBef>
                <a:spcPts val="600"/>
              </a:spcBef>
              <a:spcAft>
                <a:spcPts val="0"/>
              </a:spcAft>
              <a:buFont typeface="Wingdings" panose="05000000000000000000" pitchFamily="2" charset="2"/>
              <a:buChar char="§"/>
            </a:pPr>
            <a:r>
              <a:rPr lang="en-US" sz="1800" b="1">
                <a:solidFill>
                  <a:srgbClr val="452663"/>
                </a:solidFill>
                <a:latin typeface="Arial"/>
                <a:cs typeface="Arial"/>
              </a:rPr>
              <a:t>Creating Policy </a:t>
            </a:r>
            <a:r>
              <a:rPr lang="en-US" sz="1800">
                <a:solidFill>
                  <a:srgbClr val="452663"/>
                </a:solidFill>
                <a:latin typeface="Arial"/>
                <a:cs typeface="Arial"/>
              </a:rPr>
              <a:t>Around Gun Ownership &amp; </a:t>
            </a:r>
            <a:r>
              <a:rPr lang="en-US" sz="1800" b="1">
                <a:solidFill>
                  <a:srgbClr val="452663"/>
                </a:solidFill>
                <a:latin typeface="Arial"/>
                <a:cs typeface="Arial"/>
              </a:rPr>
              <a:t>Gun Violence</a:t>
            </a:r>
            <a:endParaRPr lang="en-US" sz="1800" b="1">
              <a:solidFill>
                <a:srgbClr val="452663"/>
              </a:solidFill>
            </a:endParaRPr>
          </a:p>
          <a:p>
            <a:pPr marL="148590" indent="-285750">
              <a:spcBef>
                <a:spcPts val="600"/>
              </a:spcBef>
              <a:spcAft>
                <a:spcPts val="0"/>
              </a:spcAft>
              <a:buFont typeface="Wingdings" panose="05000000000000000000" pitchFamily="2" charset="2"/>
              <a:buChar char="§"/>
            </a:pPr>
            <a:r>
              <a:rPr lang="en-US" sz="1800">
                <a:solidFill>
                  <a:srgbClr val="452663"/>
                </a:solidFill>
                <a:latin typeface="Arial"/>
                <a:cs typeface="Arial"/>
              </a:rPr>
              <a:t>Working Initiatives for </a:t>
            </a:r>
            <a:r>
              <a:rPr lang="en-US" sz="1800" b="1">
                <a:solidFill>
                  <a:srgbClr val="452663"/>
                </a:solidFill>
                <a:latin typeface="Arial"/>
                <a:cs typeface="Arial"/>
              </a:rPr>
              <a:t>Rx pricing practices </a:t>
            </a:r>
            <a:r>
              <a:rPr lang="en-US" sz="1800">
                <a:solidFill>
                  <a:srgbClr val="452663"/>
                </a:solidFill>
                <a:latin typeface="Arial"/>
                <a:cs typeface="Arial"/>
              </a:rPr>
              <a:t>and oversight </a:t>
            </a:r>
            <a:endParaRPr lang="en-US" sz="1800">
              <a:solidFill>
                <a:srgbClr val="452663"/>
              </a:solidFill>
            </a:endParaRPr>
          </a:p>
          <a:p>
            <a:pPr marL="0">
              <a:spcAft>
                <a:spcPts val="0"/>
              </a:spcAft>
            </a:pPr>
            <a:endParaRPr lang="en-US"/>
          </a:p>
          <a:p>
            <a:pPr marL="0">
              <a:spcAft>
                <a:spcPts val="0"/>
              </a:spcAft>
            </a:pPr>
            <a:endParaRPr lang="en-US"/>
          </a:p>
        </p:txBody>
      </p:sp>
      <p:pic>
        <p:nvPicPr>
          <p:cNvPr id="11" name="Graphic 10">
            <a:extLst>
              <a:ext uri="{FF2B5EF4-FFF2-40B4-BE49-F238E27FC236}">
                <a16:creationId xmlns:a16="http://schemas.microsoft.com/office/drawing/2014/main" id="{F383B699-9C4F-4C4A-AC76-FB9F3FA29740}"/>
              </a:ext>
            </a:extLst>
          </p:cNvPr>
          <p:cNvPicPr preferRelativeResize="0">
            <a:picLocks noChangeAspect="1"/>
          </p:cNvPicPr>
          <p:nvPr/>
        </p:nvPicPr>
        <p:blipFill rotWithShape="1">
          <a:blip r:embed="rId3">
            <a:extLst>
              <a:ext uri="{96DAC541-7B7A-43D3-8B79-37D633B846F1}">
                <asvg:svgBlip xmlns:asvg="http://schemas.microsoft.com/office/drawing/2016/SVG/main" r:embed="rId4"/>
              </a:ext>
            </a:extLst>
          </a:blip>
          <a:srcRect r="48429" b="-4931"/>
          <a:stretch/>
        </p:blipFill>
        <p:spPr>
          <a:xfrm>
            <a:off x="7133148" y="1062883"/>
            <a:ext cx="1423214" cy="1316272"/>
          </a:xfrm>
          <a:prstGeom prst="rect">
            <a:avLst/>
          </a:prstGeom>
        </p:spPr>
      </p:pic>
      <p:pic>
        <p:nvPicPr>
          <p:cNvPr id="13" name="Graphic 12">
            <a:extLst>
              <a:ext uri="{FF2B5EF4-FFF2-40B4-BE49-F238E27FC236}">
                <a16:creationId xmlns:a16="http://schemas.microsoft.com/office/drawing/2014/main" id="{D59E26AC-6464-4746-BA85-AFC01C8E73B3}"/>
              </a:ext>
            </a:extLst>
          </p:cNvPr>
          <p:cNvPicPr preferRelativeResize="0">
            <a:picLocks noChangeAspect="1"/>
          </p:cNvPicPr>
          <p:nvPr/>
        </p:nvPicPr>
        <p:blipFill rotWithShape="1">
          <a:blip r:embed="rId3">
            <a:extLst>
              <a:ext uri="{96DAC541-7B7A-43D3-8B79-37D633B846F1}">
                <asvg:svgBlip xmlns:asvg="http://schemas.microsoft.com/office/drawing/2016/SVG/main" r:embed="rId4"/>
              </a:ext>
            </a:extLst>
          </a:blip>
          <a:srcRect l="52459" r="-4030" b="-4931"/>
          <a:stretch/>
        </p:blipFill>
        <p:spPr>
          <a:xfrm>
            <a:off x="7004922" y="2571749"/>
            <a:ext cx="1423214" cy="1316272"/>
          </a:xfrm>
          <a:prstGeom prst="rect">
            <a:avLst/>
          </a:prstGeom>
        </p:spPr>
      </p:pic>
    </p:spTree>
    <p:extLst>
      <p:ext uri="{BB962C8B-B14F-4D97-AF65-F5344CB8AC3E}">
        <p14:creationId xmlns:p14="http://schemas.microsoft.com/office/powerpoint/2010/main" val="1009062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93D27-0E26-41C5-9832-6F584DB84DFB}"/>
              </a:ext>
            </a:extLst>
          </p:cNvPr>
          <p:cNvSpPr>
            <a:spLocks noGrp="1"/>
          </p:cNvSpPr>
          <p:nvPr>
            <p:ph type="sldNum" sz="quarter" idx="4"/>
          </p:nvPr>
        </p:nvSpPr>
        <p:spPr/>
        <p:txBody>
          <a:bodyPr/>
          <a:lstStyle/>
          <a:p>
            <a:fld id="{DA05D499-8038-C642-91E0-FF7B8677CF19}" type="slidenum">
              <a:rPr lang="en-US" smtClean="0"/>
              <a:pPr/>
              <a:t>14</a:t>
            </a:fld>
            <a:endParaRPr lang="en-US"/>
          </a:p>
        </p:txBody>
      </p:sp>
      <p:sp>
        <p:nvSpPr>
          <p:cNvPr id="5" name="Title 4">
            <a:extLst>
              <a:ext uri="{FF2B5EF4-FFF2-40B4-BE49-F238E27FC236}">
                <a16:creationId xmlns:a16="http://schemas.microsoft.com/office/drawing/2014/main" id="{29BAC6AC-A8A6-455A-A489-CD8AE74F5BF8}"/>
              </a:ext>
            </a:extLst>
          </p:cNvPr>
          <p:cNvSpPr>
            <a:spLocks noGrp="1"/>
          </p:cNvSpPr>
          <p:nvPr>
            <p:ph type="title"/>
          </p:nvPr>
        </p:nvSpPr>
        <p:spPr>
          <a:xfrm>
            <a:off x="448056" y="889038"/>
            <a:ext cx="5044400" cy="1615186"/>
          </a:xfrm>
        </p:spPr>
        <p:txBody>
          <a:bodyPr/>
          <a:lstStyle/>
          <a:p>
            <a:r>
              <a:rPr lang="en-US" sz="4400" cap="none">
                <a:latin typeface="Arial Black" panose="020B0A04020102020204" pitchFamily="34" charset="0"/>
              </a:rPr>
              <a:t>AMA Student </a:t>
            </a:r>
            <a:br>
              <a:rPr lang="en-US" sz="4400" cap="none">
                <a:latin typeface="Arial Black" panose="020B0A04020102020204" pitchFamily="34" charset="0"/>
              </a:rPr>
            </a:br>
            <a:r>
              <a:rPr lang="en-US" sz="4400" cap="none">
                <a:latin typeface="Arial Black" panose="020B0A04020102020204" pitchFamily="34" charset="0"/>
              </a:rPr>
              <a:t>Member Benefits</a:t>
            </a:r>
          </a:p>
        </p:txBody>
      </p:sp>
    </p:spTree>
    <p:extLst>
      <p:ext uri="{BB962C8B-B14F-4D97-AF65-F5344CB8AC3E}">
        <p14:creationId xmlns:p14="http://schemas.microsoft.com/office/powerpoint/2010/main" val="3194657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7562E3-8F00-4395-9274-2BCD8B1D8BD3}"/>
              </a:ext>
            </a:extLst>
          </p:cNvPr>
          <p:cNvSpPr>
            <a:spLocks noGrp="1"/>
          </p:cNvSpPr>
          <p:nvPr>
            <p:ph type="sldNum" sz="quarter" idx="10"/>
          </p:nvPr>
        </p:nvSpPr>
        <p:spPr/>
        <p:txBody>
          <a:bodyPr/>
          <a:lstStyle/>
          <a:p>
            <a:fld id="{DA05D499-8038-C642-91E0-FF7B8677CF19}" type="slidenum">
              <a:rPr lang="en-US" smtClean="0"/>
              <a:pPr/>
              <a:t>15</a:t>
            </a:fld>
            <a:endParaRPr lang="en-US"/>
          </a:p>
        </p:txBody>
      </p:sp>
      <p:sp>
        <p:nvSpPr>
          <p:cNvPr id="3" name="Title 2">
            <a:extLst>
              <a:ext uri="{FF2B5EF4-FFF2-40B4-BE49-F238E27FC236}">
                <a16:creationId xmlns:a16="http://schemas.microsoft.com/office/drawing/2014/main" id="{230C8FBC-B127-40A8-96AC-B421313DEEDB}"/>
              </a:ext>
            </a:extLst>
          </p:cNvPr>
          <p:cNvSpPr>
            <a:spLocks noGrp="1"/>
          </p:cNvSpPr>
          <p:nvPr>
            <p:ph type="title"/>
          </p:nvPr>
        </p:nvSpPr>
        <p:spPr>
          <a:xfrm>
            <a:off x="443189" y="412948"/>
            <a:ext cx="8229600" cy="461665"/>
          </a:xfrm>
        </p:spPr>
        <p:txBody>
          <a:bodyPr/>
          <a:lstStyle/>
          <a:p>
            <a:r>
              <a:rPr lang="en-US" cap="none">
                <a:solidFill>
                  <a:srgbClr val="009DDC"/>
                </a:solidFill>
                <a:latin typeface="Arial Black"/>
                <a:cs typeface="Arial"/>
              </a:rPr>
              <a:t>Why Join as a Medical Student?</a:t>
            </a:r>
          </a:p>
        </p:txBody>
      </p:sp>
      <p:sp>
        <p:nvSpPr>
          <p:cNvPr id="4" name="Rectangle 3">
            <a:extLst>
              <a:ext uri="{FF2B5EF4-FFF2-40B4-BE49-F238E27FC236}">
                <a16:creationId xmlns:a16="http://schemas.microsoft.com/office/drawing/2014/main" id="{632BADDC-64B5-49EC-870F-AE4FCC85C826}"/>
              </a:ext>
            </a:extLst>
          </p:cNvPr>
          <p:cNvSpPr/>
          <p:nvPr/>
        </p:nvSpPr>
        <p:spPr>
          <a:xfrm>
            <a:off x="759180" y="1144148"/>
            <a:ext cx="3798809" cy="1480405"/>
          </a:xfrm>
          <a:prstGeom prst="rect">
            <a:avLst/>
          </a:prstGeom>
        </p:spPr>
        <p:txBody>
          <a:bodyPr wrap="square" lIns="121920" tIns="60960" rIns="121920" bIns="60960" anchor="t">
            <a:spAutoFit/>
          </a:bodyPr>
          <a:lstStyle/>
          <a:p>
            <a:pPr>
              <a:lnSpc>
                <a:spcPct val="90000"/>
              </a:lnSpc>
            </a:pPr>
            <a:r>
              <a:rPr lang="en-US" b="1">
                <a:solidFill>
                  <a:schemeClr val="accent6"/>
                </a:solidFill>
                <a:latin typeface="Arial"/>
                <a:cs typeface="Arial"/>
              </a:rPr>
              <a:t>Networking &amp; Leadership</a:t>
            </a:r>
          </a:p>
          <a:p>
            <a:pPr marL="285750" indent="-285750">
              <a:lnSpc>
                <a:spcPct val="90000"/>
              </a:lnSpc>
              <a:buFont typeface="Wingdings" panose="05000000000000000000" pitchFamily="2" charset="2"/>
              <a:buChar char="§"/>
            </a:pPr>
            <a:r>
              <a:rPr lang="en-US" sz="1600">
                <a:solidFill>
                  <a:srgbClr val="461469"/>
                </a:solidFill>
                <a:latin typeface="Arial"/>
                <a:cs typeface="Arial"/>
              </a:rPr>
              <a:t>Mentorship with medical professionals</a:t>
            </a:r>
            <a:endParaRPr lang="en-US" sz="1600">
              <a:solidFill>
                <a:srgbClr val="461469"/>
              </a:solidFill>
              <a:cs typeface="Calibri"/>
            </a:endParaRPr>
          </a:p>
          <a:p>
            <a:pPr marL="285750" indent="-285750">
              <a:lnSpc>
                <a:spcPct val="90000"/>
              </a:lnSpc>
              <a:buFont typeface="Wingdings" panose="05000000000000000000" pitchFamily="2" charset="2"/>
              <a:buChar char="§"/>
            </a:pPr>
            <a:r>
              <a:rPr lang="en-US" sz="1600">
                <a:solidFill>
                  <a:srgbClr val="461469"/>
                </a:solidFill>
                <a:latin typeface="Arial"/>
                <a:cs typeface="Arial"/>
              </a:rPr>
              <a:t>Community-building with medical students </a:t>
            </a:r>
          </a:p>
          <a:p>
            <a:pPr marL="285750" indent="-285750">
              <a:lnSpc>
                <a:spcPct val="90000"/>
              </a:lnSpc>
              <a:buFont typeface="Wingdings" panose="05000000000000000000" pitchFamily="2" charset="2"/>
              <a:buChar char="§"/>
            </a:pPr>
            <a:r>
              <a:rPr lang="en-US" sz="1600">
                <a:solidFill>
                  <a:srgbClr val="461469"/>
                </a:solidFill>
                <a:latin typeface="Arial"/>
                <a:cs typeface="Arial"/>
              </a:rPr>
              <a:t>Attend conferences</a:t>
            </a:r>
            <a:endParaRPr lang="en-US" sz="1600">
              <a:solidFill>
                <a:srgbClr val="461469"/>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0D95ECD-A2DD-4F3D-BA21-4E91306DB2C6}"/>
              </a:ext>
            </a:extLst>
          </p:cNvPr>
          <p:cNvSpPr/>
          <p:nvPr/>
        </p:nvSpPr>
        <p:spPr>
          <a:xfrm>
            <a:off x="5163488" y="1105724"/>
            <a:ext cx="3673151" cy="1757404"/>
          </a:xfrm>
          <a:prstGeom prst="rect">
            <a:avLst/>
          </a:prstGeom>
        </p:spPr>
        <p:txBody>
          <a:bodyPr wrap="square" lIns="121920" tIns="60960" rIns="121920" bIns="60960" anchor="t">
            <a:spAutoFit/>
          </a:bodyPr>
          <a:lstStyle/>
          <a:p>
            <a:pPr>
              <a:lnSpc>
                <a:spcPct val="90000"/>
              </a:lnSpc>
            </a:pPr>
            <a:r>
              <a:rPr lang="en-US" sz="1900" b="1">
                <a:solidFill>
                  <a:schemeClr val="accent6"/>
                </a:solidFill>
                <a:latin typeface="Arial"/>
                <a:cs typeface="Arial"/>
              </a:rPr>
              <a:t>Educational Benefits</a:t>
            </a:r>
            <a:endParaRPr lang="en-US" sz="1900">
              <a:solidFill>
                <a:schemeClr val="accent6"/>
              </a:solidFill>
              <a:latin typeface="Arial"/>
              <a:cs typeface="Arial"/>
            </a:endParaRPr>
          </a:p>
          <a:p>
            <a:pPr marL="285750" indent="-285750">
              <a:lnSpc>
                <a:spcPct val="90000"/>
              </a:lnSpc>
              <a:buFont typeface="Wingdings" panose="05000000000000000000" pitchFamily="2" charset="2"/>
              <a:buChar char="§"/>
            </a:pPr>
            <a:r>
              <a:rPr lang="en-US" sz="1600">
                <a:solidFill>
                  <a:srgbClr val="461469"/>
                </a:solidFill>
                <a:latin typeface="Arial"/>
                <a:cs typeface="Arial"/>
              </a:rPr>
              <a:t>FREIDA and residency help</a:t>
            </a:r>
            <a:endParaRPr lang="en-US" sz="1600">
              <a:solidFill>
                <a:srgbClr val="461469"/>
              </a:solidFill>
              <a:latin typeface="Calibri"/>
              <a:cs typeface="Calibri"/>
            </a:endParaRPr>
          </a:p>
          <a:p>
            <a:pPr marL="285750" indent="-285750">
              <a:lnSpc>
                <a:spcPct val="90000"/>
              </a:lnSpc>
              <a:buFont typeface="Wingdings" panose="05000000000000000000" pitchFamily="2" charset="2"/>
              <a:buChar char="§"/>
            </a:pPr>
            <a:r>
              <a:rPr lang="en-US" sz="1600">
                <a:solidFill>
                  <a:srgbClr val="461469"/>
                </a:solidFill>
                <a:latin typeface="Arial"/>
                <a:cs typeface="Arial"/>
              </a:rPr>
              <a:t>Workshops</a:t>
            </a:r>
            <a:endParaRPr lang="en-US" sz="1600">
              <a:solidFill>
                <a:srgbClr val="461469"/>
              </a:solidFill>
              <a:cs typeface="Calibri"/>
            </a:endParaRPr>
          </a:p>
          <a:p>
            <a:pPr marL="285750" indent="-285750">
              <a:lnSpc>
                <a:spcPct val="90000"/>
              </a:lnSpc>
              <a:buFont typeface="Wingdings" panose="05000000000000000000" pitchFamily="2" charset="2"/>
              <a:buChar char="§"/>
            </a:pPr>
            <a:r>
              <a:rPr lang="en-US" sz="1600">
                <a:solidFill>
                  <a:srgbClr val="461469"/>
                </a:solidFill>
                <a:latin typeface="Arial"/>
                <a:cs typeface="Arial"/>
              </a:rPr>
              <a:t>Webinars</a:t>
            </a:r>
          </a:p>
          <a:p>
            <a:pPr marL="285750" indent="-285750">
              <a:lnSpc>
                <a:spcPct val="90000"/>
              </a:lnSpc>
              <a:buFont typeface="Wingdings" panose="05000000000000000000" pitchFamily="2" charset="2"/>
              <a:buChar char="§"/>
            </a:pPr>
            <a:r>
              <a:rPr lang="en-US" sz="1600">
                <a:solidFill>
                  <a:srgbClr val="461469"/>
                </a:solidFill>
                <a:latin typeface="Arial"/>
                <a:cs typeface="Arial"/>
              </a:rPr>
              <a:t>Journal access</a:t>
            </a:r>
          </a:p>
          <a:p>
            <a:pPr marL="285750" indent="-285750">
              <a:lnSpc>
                <a:spcPct val="90000"/>
              </a:lnSpc>
              <a:buFont typeface="Wingdings" panose="05000000000000000000" pitchFamily="2" charset="2"/>
              <a:buChar char="§"/>
            </a:pPr>
            <a:r>
              <a:rPr lang="en-US" sz="1600">
                <a:solidFill>
                  <a:srgbClr val="461469"/>
                </a:solidFill>
                <a:latin typeface="Arial"/>
                <a:cs typeface="Arial"/>
              </a:rPr>
              <a:t>Research opportunities</a:t>
            </a:r>
          </a:p>
          <a:p>
            <a:pPr>
              <a:lnSpc>
                <a:spcPct val="90000"/>
              </a:lnSpc>
            </a:pPr>
            <a:endParaRPr lang="en-US" sz="1900">
              <a:latin typeface="Arial"/>
              <a:cs typeface="Arial"/>
            </a:endParaRPr>
          </a:p>
        </p:txBody>
      </p:sp>
      <p:grpSp>
        <p:nvGrpSpPr>
          <p:cNvPr id="9" name="Group 8">
            <a:extLst>
              <a:ext uri="{FF2B5EF4-FFF2-40B4-BE49-F238E27FC236}">
                <a16:creationId xmlns:a16="http://schemas.microsoft.com/office/drawing/2014/main" id="{A95395D8-CD20-495F-99B2-B8C2C27D6182}"/>
              </a:ext>
            </a:extLst>
          </p:cNvPr>
          <p:cNvGrpSpPr/>
          <p:nvPr/>
        </p:nvGrpSpPr>
        <p:grpSpPr>
          <a:xfrm>
            <a:off x="307361" y="1163857"/>
            <a:ext cx="461383" cy="461383"/>
            <a:chOff x="1198709" y="2700664"/>
            <a:chExt cx="947952" cy="947952"/>
          </a:xfrm>
        </p:grpSpPr>
        <p:sp>
          <p:nvSpPr>
            <p:cNvPr id="8" name="Flowchart: Connector 7">
              <a:extLst>
                <a:ext uri="{FF2B5EF4-FFF2-40B4-BE49-F238E27FC236}">
                  <a16:creationId xmlns:a16="http://schemas.microsoft.com/office/drawing/2014/main" id="{4D9A8FB0-A170-4F56-B73D-588318142D00}"/>
                </a:ext>
              </a:extLst>
            </p:cNvPr>
            <p:cNvSpPr/>
            <p:nvPr/>
          </p:nvSpPr>
          <p:spPr>
            <a:xfrm>
              <a:off x="1198709" y="2700664"/>
              <a:ext cx="947952" cy="94795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ycle with people with solid fill">
              <a:extLst>
                <a:ext uri="{FF2B5EF4-FFF2-40B4-BE49-F238E27FC236}">
                  <a16:creationId xmlns:a16="http://schemas.microsoft.com/office/drawing/2014/main" id="{7BEB5649-2CD2-421E-8AAB-9C07E84D99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466" y="2750978"/>
              <a:ext cx="794437" cy="794437"/>
            </a:xfrm>
            <a:prstGeom prst="rect">
              <a:avLst/>
            </a:prstGeom>
          </p:spPr>
        </p:pic>
      </p:grpSp>
      <p:grpSp>
        <p:nvGrpSpPr>
          <p:cNvPr id="16" name="Group 15">
            <a:extLst>
              <a:ext uri="{FF2B5EF4-FFF2-40B4-BE49-F238E27FC236}">
                <a16:creationId xmlns:a16="http://schemas.microsoft.com/office/drawing/2014/main" id="{48EB7639-3B6A-43DD-A771-1573CE4DA21E}"/>
              </a:ext>
            </a:extLst>
          </p:cNvPr>
          <p:cNvGrpSpPr/>
          <p:nvPr/>
        </p:nvGrpSpPr>
        <p:grpSpPr>
          <a:xfrm>
            <a:off x="4702105" y="1150986"/>
            <a:ext cx="461383" cy="461383"/>
            <a:chOff x="4702105" y="1150986"/>
            <a:chExt cx="461383" cy="461383"/>
          </a:xfrm>
        </p:grpSpPr>
        <p:sp>
          <p:nvSpPr>
            <p:cNvPr id="11" name="Flowchart: Connector 10">
              <a:extLst>
                <a:ext uri="{FF2B5EF4-FFF2-40B4-BE49-F238E27FC236}">
                  <a16:creationId xmlns:a16="http://schemas.microsoft.com/office/drawing/2014/main" id="{C2463640-8635-48BC-BD99-A74B85AAEF0E}"/>
                </a:ext>
              </a:extLst>
            </p:cNvPr>
            <p:cNvSpPr/>
            <p:nvPr/>
          </p:nvSpPr>
          <p:spPr>
            <a:xfrm>
              <a:off x="4702105" y="1150986"/>
              <a:ext cx="461383" cy="461383"/>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13" descr="Graduation cap outline">
              <a:extLst>
                <a:ext uri="{FF2B5EF4-FFF2-40B4-BE49-F238E27FC236}">
                  <a16:creationId xmlns:a16="http://schemas.microsoft.com/office/drawing/2014/main" id="{2E143125-A046-4EB6-813D-D1283F3589DD}"/>
                </a:ext>
              </a:extLst>
            </p:cNvPr>
            <p:cNvSpPr/>
            <p:nvPr/>
          </p:nvSpPr>
          <p:spPr>
            <a:xfrm>
              <a:off x="4756560" y="1270393"/>
              <a:ext cx="352521" cy="189979"/>
            </a:xfrm>
            <a:custGeom>
              <a:avLst/>
              <a:gdLst>
                <a:gd name="connsiteX0" fmla="*/ 352522 w 352521"/>
                <a:gd name="connsiteY0" fmla="*/ 63057 h 189979"/>
                <a:gd name="connsiteX1" fmla="*/ 176261 w 352521"/>
                <a:gd name="connsiteY1" fmla="*/ 0 h 189979"/>
                <a:gd name="connsiteX2" fmla="*/ 0 w 352521"/>
                <a:gd name="connsiteY2" fmla="*/ 63057 h 189979"/>
                <a:gd name="connsiteX3" fmla="*/ 34762 w 352521"/>
                <a:gd name="connsiteY3" fmla="*/ 75260 h 189979"/>
                <a:gd name="connsiteX4" fmla="*/ 34762 w 352521"/>
                <a:gd name="connsiteY4" fmla="*/ 145517 h 189979"/>
                <a:gd name="connsiteX5" fmla="*/ 38804 w 352521"/>
                <a:gd name="connsiteY5" fmla="*/ 149559 h 189979"/>
                <a:gd name="connsiteX6" fmla="*/ 42847 w 352521"/>
                <a:gd name="connsiteY6" fmla="*/ 145517 h 189979"/>
                <a:gd name="connsiteX7" fmla="*/ 42847 w 352521"/>
                <a:gd name="connsiteY7" fmla="*/ 78094 h 189979"/>
                <a:gd name="connsiteX8" fmla="*/ 71295 w 352521"/>
                <a:gd name="connsiteY8" fmla="*/ 88078 h 189979"/>
                <a:gd name="connsiteX9" fmla="*/ 71295 w 352521"/>
                <a:gd name="connsiteY9" fmla="*/ 146285 h 189979"/>
                <a:gd name="connsiteX10" fmla="*/ 176261 w 352521"/>
                <a:gd name="connsiteY10" fmla="*/ 189980 h 189979"/>
                <a:gd name="connsiteX11" fmla="*/ 281231 w 352521"/>
                <a:gd name="connsiteY11" fmla="*/ 146293 h 189979"/>
                <a:gd name="connsiteX12" fmla="*/ 281231 w 352521"/>
                <a:gd name="connsiteY12" fmla="*/ 88078 h 189979"/>
                <a:gd name="connsiteX13" fmla="*/ 176261 w 352521"/>
                <a:gd name="connsiteY13" fmla="*/ 8590 h 189979"/>
                <a:gd name="connsiteX14" fmla="*/ 328221 w 352521"/>
                <a:gd name="connsiteY14" fmla="*/ 62952 h 189979"/>
                <a:gd name="connsiteX15" fmla="*/ 328221 w 352521"/>
                <a:gd name="connsiteY15" fmla="*/ 63025 h 189979"/>
                <a:gd name="connsiteX16" fmla="*/ 176261 w 352521"/>
                <a:gd name="connsiteY16" fmla="*/ 116340 h 189979"/>
                <a:gd name="connsiteX17" fmla="*/ 24317 w 352521"/>
                <a:gd name="connsiteY17" fmla="*/ 63025 h 189979"/>
                <a:gd name="connsiteX18" fmla="*/ 24317 w 352521"/>
                <a:gd name="connsiteY18" fmla="*/ 62952 h 189979"/>
                <a:gd name="connsiteX19" fmla="*/ 273147 w 352521"/>
                <a:gd name="connsiteY19" fmla="*/ 146293 h 189979"/>
                <a:gd name="connsiteX20" fmla="*/ 176261 w 352521"/>
                <a:gd name="connsiteY20" fmla="*/ 181896 h 189979"/>
                <a:gd name="connsiteX21" fmla="*/ 79379 w 352521"/>
                <a:gd name="connsiteY21" fmla="*/ 146293 h 189979"/>
                <a:gd name="connsiteX22" fmla="*/ 79379 w 352521"/>
                <a:gd name="connsiteY22" fmla="*/ 90915 h 189979"/>
                <a:gd name="connsiteX23" fmla="*/ 176261 w 352521"/>
                <a:gd name="connsiteY23" fmla="*/ 124902 h 189979"/>
                <a:gd name="connsiteX24" fmla="*/ 273147 w 352521"/>
                <a:gd name="connsiteY24" fmla="*/ 90907 h 18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2521" h="189979">
                  <a:moveTo>
                    <a:pt x="352522" y="63057"/>
                  </a:moveTo>
                  <a:lnTo>
                    <a:pt x="176261" y="0"/>
                  </a:lnTo>
                  <a:lnTo>
                    <a:pt x="0" y="63057"/>
                  </a:lnTo>
                  <a:lnTo>
                    <a:pt x="34762" y="75260"/>
                  </a:lnTo>
                  <a:lnTo>
                    <a:pt x="34762" y="145517"/>
                  </a:lnTo>
                  <a:cubicBezTo>
                    <a:pt x="34762" y="147749"/>
                    <a:pt x="36572" y="149559"/>
                    <a:pt x="38804" y="149559"/>
                  </a:cubicBezTo>
                  <a:cubicBezTo>
                    <a:pt x="41037" y="149559"/>
                    <a:pt x="42847" y="147749"/>
                    <a:pt x="42847" y="145517"/>
                  </a:cubicBezTo>
                  <a:lnTo>
                    <a:pt x="42847" y="78094"/>
                  </a:lnTo>
                  <a:lnTo>
                    <a:pt x="71295" y="88078"/>
                  </a:lnTo>
                  <a:lnTo>
                    <a:pt x="71295" y="146285"/>
                  </a:lnTo>
                  <a:cubicBezTo>
                    <a:pt x="71295" y="169971"/>
                    <a:pt x="119364" y="189980"/>
                    <a:pt x="176261" y="189980"/>
                  </a:cubicBezTo>
                  <a:cubicBezTo>
                    <a:pt x="233158" y="189980"/>
                    <a:pt x="281231" y="169971"/>
                    <a:pt x="281231" y="146293"/>
                  </a:cubicBezTo>
                  <a:lnTo>
                    <a:pt x="281231" y="88078"/>
                  </a:lnTo>
                  <a:close/>
                  <a:moveTo>
                    <a:pt x="176261" y="8590"/>
                  </a:moveTo>
                  <a:lnTo>
                    <a:pt x="328221" y="62952"/>
                  </a:lnTo>
                  <a:cubicBezTo>
                    <a:pt x="328281" y="62972"/>
                    <a:pt x="328281" y="63005"/>
                    <a:pt x="328221" y="63025"/>
                  </a:cubicBezTo>
                  <a:lnTo>
                    <a:pt x="176261" y="116340"/>
                  </a:lnTo>
                  <a:lnTo>
                    <a:pt x="24317" y="63025"/>
                  </a:lnTo>
                  <a:cubicBezTo>
                    <a:pt x="24257" y="63005"/>
                    <a:pt x="24257" y="62972"/>
                    <a:pt x="24317" y="62952"/>
                  </a:cubicBezTo>
                  <a:close/>
                  <a:moveTo>
                    <a:pt x="273147" y="146293"/>
                  </a:moveTo>
                  <a:cubicBezTo>
                    <a:pt x="273147" y="162756"/>
                    <a:pt x="230826" y="181896"/>
                    <a:pt x="176261" y="181896"/>
                  </a:cubicBezTo>
                  <a:cubicBezTo>
                    <a:pt x="121696" y="181896"/>
                    <a:pt x="79379" y="162756"/>
                    <a:pt x="79379" y="146293"/>
                  </a:cubicBezTo>
                  <a:lnTo>
                    <a:pt x="79379" y="90915"/>
                  </a:lnTo>
                  <a:lnTo>
                    <a:pt x="176261" y="124902"/>
                  </a:lnTo>
                  <a:lnTo>
                    <a:pt x="273147" y="90907"/>
                  </a:lnTo>
                  <a:close/>
                </a:path>
              </a:pathLst>
            </a:custGeom>
            <a:solidFill>
              <a:schemeClr val="bg1"/>
            </a:solidFill>
            <a:ln w="3969" cap="flat">
              <a:noFill/>
              <a:prstDash val="solid"/>
              <a:miter/>
            </a:ln>
          </p:spPr>
          <p:txBody>
            <a:bodyPr rtlCol="0" anchor="ctr"/>
            <a:lstStyle/>
            <a:p>
              <a:endParaRPr lang="en-US"/>
            </a:p>
          </p:txBody>
        </p:sp>
      </p:grpSp>
      <p:grpSp>
        <p:nvGrpSpPr>
          <p:cNvPr id="24" name="Group 23">
            <a:extLst>
              <a:ext uri="{FF2B5EF4-FFF2-40B4-BE49-F238E27FC236}">
                <a16:creationId xmlns:a16="http://schemas.microsoft.com/office/drawing/2014/main" id="{797F8F46-0A1E-40A1-8AD9-0294C58B1473}"/>
              </a:ext>
            </a:extLst>
          </p:cNvPr>
          <p:cNvGrpSpPr/>
          <p:nvPr/>
        </p:nvGrpSpPr>
        <p:grpSpPr>
          <a:xfrm>
            <a:off x="307361" y="2779597"/>
            <a:ext cx="3457815" cy="1354217"/>
            <a:chOff x="307361" y="2746556"/>
            <a:chExt cx="3457815" cy="1354217"/>
          </a:xfrm>
        </p:grpSpPr>
        <p:sp>
          <p:nvSpPr>
            <p:cNvPr id="18" name="TextBox 17">
              <a:extLst>
                <a:ext uri="{FF2B5EF4-FFF2-40B4-BE49-F238E27FC236}">
                  <a16:creationId xmlns:a16="http://schemas.microsoft.com/office/drawing/2014/main" id="{0512E600-34C7-48F1-8F79-7DEC050065A5}"/>
                </a:ext>
              </a:extLst>
            </p:cNvPr>
            <p:cNvSpPr txBox="1"/>
            <p:nvPr/>
          </p:nvSpPr>
          <p:spPr>
            <a:xfrm>
              <a:off x="768928" y="2746556"/>
              <a:ext cx="2996248" cy="1354217"/>
            </a:xfrm>
            <a:prstGeom prst="rect">
              <a:avLst/>
            </a:prstGeom>
            <a:noFill/>
          </p:spPr>
          <p:txBody>
            <a:bodyPr wrap="square" lIns="91440" tIns="45720" rIns="91440" bIns="45720" anchor="t">
              <a:spAutoFit/>
            </a:bodyPr>
            <a:lstStyle/>
            <a:p>
              <a:r>
                <a:rPr lang="en-US" sz="1800" b="1">
                  <a:solidFill>
                    <a:schemeClr val="accent6"/>
                  </a:solidFill>
                  <a:latin typeface="Arial"/>
                  <a:cs typeface="Arial"/>
                </a:rPr>
                <a:t>Resume Builders</a:t>
              </a:r>
            </a:p>
            <a:p>
              <a:pPr marL="285750" indent="-285750">
                <a:buFont typeface="Wingdings" panose="05000000000000000000" pitchFamily="2" charset="2"/>
                <a:buChar char="§"/>
              </a:pPr>
              <a:r>
                <a:rPr lang="en-US" sz="1600">
                  <a:solidFill>
                    <a:srgbClr val="461469"/>
                  </a:solidFill>
                  <a:latin typeface="Arial"/>
                  <a:cs typeface="Arial"/>
                </a:rPr>
                <a:t>Leadership opportunities</a:t>
              </a:r>
              <a:endParaRPr lang="en-US" sz="1600">
                <a:solidFill>
                  <a:srgbClr val="461469"/>
                </a:solidFill>
                <a:latin typeface="Calibri"/>
                <a:cs typeface="Calibri"/>
              </a:endParaRPr>
            </a:p>
            <a:p>
              <a:pPr marL="285750" indent="-285750">
                <a:buFont typeface="Wingdings" panose="05000000000000000000" pitchFamily="2" charset="2"/>
                <a:buChar char="§"/>
              </a:pPr>
              <a:r>
                <a:rPr lang="en-US" sz="1600">
                  <a:solidFill>
                    <a:srgbClr val="461469"/>
                  </a:solidFill>
                  <a:latin typeface="Arial"/>
                  <a:cs typeface="Arial"/>
                </a:rPr>
                <a:t>Scholarships</a:t>
              </a:r>
              <a:endParaRPr lang="en-US" sz="1600">
                <a:solidFill>
                  <a:srgbClr val="461469"/>
                </a:solidFill>
                <a:latin typeface="Calibri"/>
                <a:cs typeface="Calibri"/>
              </a:endParaRPr>
            </a:p>
            <a:p>
              <a:pPr marL="285750" indent="-285750">
                <a:buFont typeface="Wingdings" panose="05000000000000000000" pitchFamily="2" charset="2"/>
                <a:buChar char="§"/>
              </a:pPr>
              <a:r>
                <a:rPr lang="en-US" sz="1600">
                  <a:solidFill>
                    <a:srgbClr val="461469"/>
                  </a:solidFill>
                  <a:latin typeface="Arial"/>
                  <a:cs typeface="Arial"/>
                </a:rPr>
                <a:t>Internships</a:t>
              </a:r>
            </a:p>
            <a:p>
              <a:pPr marL="285750" lvl="0" indent="-285750">
                <a:buFont typeface="Wingdings" panose="05000000000000000000" pitchFamily="2" charset="2"/>
                <a:buChar char="§"/>
              </a:pPr>
              <a:r>
                <a:rPr lang="en-US" sz="1600">
                  <a:solidFill>
                    <a:srgbClr val="461469"/>
                  </a:solidFill>
                  <a:latin typeface="Arial"/>
                  <a:cs typeface="Arial"/>
                </a:rPr>
                <a:t>Fellowships</a:t>
              </a:r>
            </a:p>
          </p:txBody>
        </p:sp>
        <p:sp>
          <p:nvSpPr>
            <p:cNvPr id="20" name="Flowchart: Connector 19">
              <a:extLst>
                <a:ext uri="{FF2B5EF4-FFF2-40B4-BE49-F238E27FC236}">
                  <a16:creationId xmlns:a16="http://schemas.microsoft.com/office/drawing/2014/main" id="{1B5B661D-1DA2-4990-850F-BD98C6C9C516}"/>
                </a:ext>
              </a:extLst>
            </p:cNvPr>
            <p:cNvSpPr/>
            <p:nvPr/>
          </p:nvSpPr>
          <p:spPr>
            <a:xfrm>
              <a:off x="307361" y="2754244"/>
              <a:ext cx="461383" cy="461383"/>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ocument outline">
              <a:extLst>
                <a:ext uri="{FF2B5EF4-FFF2-40B4-BE49-F238E27FC236}">
                  <a16:creationId xmlns:a16="http://schemas.microsoft.com/office/drawing/2014/main" id="{D0842991-2C5F-4A76-891D-B06C728A98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1450" y="2838299"/>
              <a:ext cx="280554" cy="280554"/>
            </a:xfrm>
            <a:prstGeom prst="rect">
              <a:avLst/>
            </a:prstGeom>
          </p:spPr>
        </p:pic>
      </p:grpSp>
      <p:sp>
        <p:nvSpPr>
          <p:cNvPr id="26" name="TextBox 25">
            <a:extLst>
              <a:ext uri="{FF2B5EF4-FFF2-40B4-BE49-F238E27FC236}">
                <a16:creationId xmlns:a16="http://schemas.microsoft.com/office/drawing/2014/main" id="{EAE4B292-4B84-47F6-B2DA-192ECB217703}"/>
              </a:ext>
            </a:extLst>
          </p:cNvPr>
          <p:cNvSpPr txBox="1"/>
          <p:nvPr/>
        </p:nvSpPr>
        <p:spPr>
          <a:xfrm>
            <a:off x="5257577" y="2848847"/>
            <a:ext cx="3727374" cy="1228028"/>
          </a:xfrm>
          <a:prstGeom prst="rect">
            <a:avLst/>
          </a:prstGeom>
          <a:noFill/>
        </p:spPr>
        <p:txBody>
          <a:bodyPr wrap="square" lIns="91440" tIns="45720" rIns="91440" bIns="45720" anchor="t">
            <a:spAutoFit/>
          </a:bodyPr>
          <a:lstStyle/>
          <a:p>
            <a:pPr>
              <a:lnSpc>
                <a:spcPct val="90000"/>
              </a:lnSpc>
            </a:pPr>
            <a:r>
              <a:rPr lang="en-US" sz="1800" b="1">
                <a:solidFill>
                  <a:schemeClr val="accent6"/>
                </a:solidFill>
                <a:latin typeface="Arial"/>
                <a:cs typeface="Arial"/>
              </a:rPr>
              <a:t>Lifestyle and Travel Discounts</a:t>
            </a:r>
            <a:endParaRPr lang="en-US" sz="1800">
              <a:solidFill>
                <a:schemeClr val="accent6"/>
              </a:solidFill>
              <a:latin typeface="Arial"/>
              <a:cs typeface="Arial"/>
            </a:endParaRPr>
          </a:p>
          <a:p>
            <a:pPr marL="285750" indent="-285750">
              <a:lnSpc>
                <a:spcPct val="90000"/>
              </a:lnSpc>
              <a:buFont typeface="Wingdings" panose="05000000000000000000" pitchFamily="2" charset="2"/>
              <a:buChar char="§"/>
            </a:pPr>
            <a:r>
              <a:rPr lang="en-US" sz="1600">
                <a:solidFill>
                  <a:srgbClr val="461469"/>
                </a:solidFill>
                <a:latin typeface="Arial"/>
                <a:cs typeface="Arial"/>
              </a:rPr>
              <a:t>Loan planning</a:t>
            </a:r>
          </a:p>
          <a:p>
            <a:pPr marL="285750" indent="-285750">
              <a:lnSpc>
                <a:spcPct val="90000"/>
              </a:lnSpc>
              <a:buFont typeface="Wingdings" panose="05000000000000000000" pitchFamily="2" charset="2"/>
              <a:buChar char="§"/>
            </a:pPr>
            <a:r>
              <a:rPr lang="en-US" sz="1600">
                <a:solidFill>
                  <a:srgbClr val="461469"/>
                </a:solidFill>
                <a:latin typeface="Arial"/>
                <a:cs typeface="Arial"/>
              </a:rPr>
              <a:t>Study prep materials</a:t>
            </a:r>
          </a:p>
          <a:p>
            <a:pPr marL="285750" indent="-285750">
              <a:lnSpc>
                <a:spcPct val="90000"/>
              </a:lnSpc>
              <a:buFont typeface="Wingdings" panose="05000000000000000000" pitchFamily="2" charset="2"/>
              <a:buChar char="§"/>
            </a:pPr>
            <a:r>
              <a:rPr lang="en-US" sz="1600">
                <a:solidFill>
                  <a:srgbClr val="461469"/>
                </a:solidFill>
                <a:latin typeface="Arial"/>
                <a:cs typeface="Arial"/>
              </a:rPr>
              <a:t>30% off Kaplan discounts</a:t>
            </a:r>
          </a:p>
          <a:p>
            <a:pPr marL="285750" indent="-285750">
              <a:lnSpc>
                <a:spcPct val="90000"/>
              </a:lnSpc>
              <a:buFont typeface="Wingdings" panose="05000000000000000000" pitchFamily="2" charset="2"/>
              <a:buChar char="§"/>
            </a:pPr>
            <a:r>
              <a:rPr lang="en-US" sz="1600">
                <a:solidFill>
                  <a:srgbClr val="461469"/>
                </a:solidFill>
                <a:latin typeface="Arial"/>
                <a:cs typeface="Arial"/>
              </a:rPr>
              <a:t>Headspace &amp; </a:t>
            </a:r>
            <a:r>
              <a:rPr lang="en-US" sz="1600" err="1">
                <a:solidFill>
                  <a:srgbClr val="461469"/>
                </a:solidFill>
                <a:latin typeface="Arial"/>
                <a:cs typeface="Arial"/>
              </a:rPr>
              <a:t>Gympass</a:t>
            </a:r>
            <a:endParaRPr lang="en-US" sz="1600">
              <a:solidFill>
                <a:srgbClr val="461469"/>
              </a:solidFill>
              <a:latin typeface="Arial"/>
              <a:cs typeface="Arial"/>
            </a:endParaRPr>
          </a:p>
        </p:txBody>
      </p:sp>
      <p:sp>
        <p:nvSpPr>
          <p:cNvPr id="27" name="Flowchart: Connector 26">
            <a:extLst>
              <a:ext uri="{FF2B5EF4-FFF2-40B4-BE49-F238E27FC236}">
                <a16:creationId xmlns:a16="http://schemas.microsoft.com/office/drawing/2014/main" id="{4D755E06-DAC9-418C-8D23-FAC684DC0C30}"/>
              </a:ext>
            </a:extLst>
          </p:cNvPr>
          <p:cNvSpPr/>
          <p:nvPr/>
        </p:nvSpPr>
        <p:spPr>
          <a:xfrm>
            <a:off x="4702105" y="2800156"/>
            <a:ext cx="461383" cy="461383"/>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Dollar outline">
            <a:extLst>
              <a:ext uri="{FF2B5EF4-FFF2-40B4-BE49-F238E27FC236}">
                <a16:creationId xmlns:a16="http://schemas.microsoft.com/office/drawing/2014/main" id="{9D7C0BCF-F69B-4FFF-9002-BE532ED46F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74641" y="2869410"/>
            <a:ext cx="327096" cy="327096"/>
          </a:xfrm>
          <a:prstGeom prst="rect">
            <a:avLst/>
          </a:prstGeom>
        </p:spPr>
      </p:pic>
    </p:spTree>
    <p:extLst>
      <p:ext uri="{BB962C8B-B14F-4D97-AF65-F5344CB8AC3E}">
        <p14:creationId xmlns:p14="http://schemas.microsoft.com/office/powerpoint/2010/main" val="3184930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AC9D90-8B25-4D8F-A7FA-E7401A5AA9AA}"/>
              </a:ext>
            </a:extLst>
          </p:cNvPr>
          <p:cNvSpPr>
            <a:spLocks noGrp="1"/>
          </p:cNvSpPr>
          <p:nvPr>
            <p:ph type="sldNum" sz="quarter" idx="4"/>
          </p:nvPr>
        </p:nvSpPr>
        <p:spPr/>
        <p:txBody>
          <a:bodyPr/>
          <a:lstStyle/>
          <a:p>
            <a:fld id="{DA05D499-8038-C642-91E0-FF7B8677CF19}" type="slidenum">
              <a:rPr lang="en-US" smtClean="0"/>
              <a:pPr/>
              <a:t>16</a:t>
            </a:fld>
            <a:endParaRPr lang="en-US"/>
          </a:p>
        </p:txBody>
      </p:sp>
      <p:sp>
        <p:nvSpPr>
          <p:cNvPr id="5" name="Title 4">
            <a:extLst>
              <a:ext uri="{FF2B5EF4-FFF2-40B4-BE49-F238E27FC236}">
                <a16:creationId xmlns:a16="http://schemas.microsoft.com/office/drawing/2014/main" id="{5EA040CC-67BA-4EF0-B7F5-A2D2EE2DF2F0}"/>
              </a:ext>
            </a:extLst>
          </p:cNvPr>
          <p:cNvSpPr>
            <a:spLocks noGrp="1"/>
          </p:cNvSpPr>
          <p:nvPr>
            <p:ph type="title"/>
          </p:nvPr>
        </p:nvSpPr>
        <p:spPr>
          <a:xfrm>
            <a:off x="461338" y="1619021"/>
            <a:ext cx="4038219" cy="1074012"/>
          </a:xfrm>
        </p:spPr>
        <p:txBody>
          <a:bodyPr/>
          <a:lstStyle/>
          <a:p>
            <a:r>
              <a:rPr lang="en-US" cap="none">
                <a:latin typeface="Arial Black"/>
                <a:cs typeface="Arial"/>
              </a:rPr>
              <a:t>How Can I Get</a:t>
            </a:r>
            <a:br>
              <a:rPr lang="en-US" cap="none">
                <a:latin typeface="Arial Black"/>
              </a:rPr>
            </a:br>
            <a:r>
              <a:rPr lang="en-US" cap="none">
                <a:latin typeface="Arial Black"/>
                <a:cs typeface="Arial"/>
              </a:rPr>
              <a:t>Involved?</a:t>
            </a:r>
          </a:p>
        </p:txBody>
      </p:sp>
    </p:spTree>
    <p:extLst>
      <p:ext uri="{BB962C8B-B14F-4D97-AF65-F5344CB8AC3E}">
        <p14:creationId xmlns:p14="http://schemas.microsoft.com/office/powerpoint/2010/main" val="3918498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43AA5-6903-4003-868A-FBEC9940CC1E}"/>
              </a:ext>
            </a:extLst>
          </p:cNvPr>
          <p:cNvSpPr>
            <a:spLocks noGrp="1"/>
          </p:cNvSpPr>
          <p:nvPr>
            <p:ph type="sldNum" sz="quarter" idx="10"/>
          </p:nvPr>
        </p:nvSpPr>
        <p:spPr/>
        <p:txBody>
          <a:bodyPr/>
          <a:lstStyle/>
          <a:p>
            <a:fld id="{DA05D499-8038-C642-91E0-FF7B8677CF19}" type="slidenum">
              <a:rPr lang="en-US" smtClean="0"/>
              <a:pPr/>
              <a:t>17</a:t>
            </a:fld>
            <a:endParaRPr lang="en-US"/>
          </a:p>
        </p:txBody>
      </p:sp>
      <p:sp>
        <p:nvSpPr>
          <p:cNvPr id="3" name="Title 2">
            <a:extLst>
              <a:ext uri="{FF2B5EF4-FFF2-40B4-BE49-F238E27FC236}">
                <a16:creationId xmlns:a16="http://schemas.microsoft.com/office/drawing/2014/main" id="{24D3C919-756B-4F5D-A571-B79D9D618419}"/>
              </a:ext>
            </a:extLst>
          </p:cNvPr>
          <p:cNvSpPr>
            <a:spLocks noGrp="1"/>
          </p:cNvSpPr>
          <p:nvPr>
            <p:ph type="title"/>
          </p:nvPr>
        </p:nvSpPr>
        <p:spPr>
          <a:xfrm>
            <a:off x="553703" y="338930"/>
            <a:ext cx="8552033" cy="430887"/>
          </a:xfrm>
        </p:spPr>
        <p:txBody>
          <a:bodyPr/>
          <a:lstStyle/>
          <a:p>
            <a:r>
              <a:rPr lang="en-US" sz="2800" cap="none">
                <a:solidFill>
                  <a:srgbClr val="009DDC"/>
                </a:solidFill>
                <a:latin typeface="Arial Black"/>
                <a:cs typeface="Arial"/>
              </a:rPr>
              <a:t>Medical Student Involvement at the AMA</a:t>
            </a:r>
          </a:p>
        </p:txBody>
      </p:sp>
      <p:sp>
        <p:nvSpPr>
          <p:cNvPr id="11" name="Content Placeholder 2">
            <a:extLst>
              <a:ext uri="{FF2B5EF4-FFF2-40B4-BE49-F238E27FC236}">
                <a16:creationId xmlns:a16="http://schemas.microsoft.com/office/drawing/2014/main" id="{8553705A-9256-4AA5-9AAA-CEB039C565F4}"/>
              </a:ext>
            </a:extLst>
          </p:cNvPr>
          <p:cNvSpPr>
            <a:spLocks noGrp="1"/>
          </p:cNvSpPr>
          <p:nvPr>
            <p:ph idx="1"/>
          </p:nvPr>
        </p:nvSpPr>
        <p:spPr>
          <a:xfrm>
            <a:off x="461338" y="1028048"/>
            <a:ext cx="7558823" cy="2933721"/>
          </a:xfrm>
        </p:spPr>
        <p:txBody>
          <a:bodyPr vert="horz" lIns="121920" tIns="60960" rIns="121920" bIns="60960" rtlCol="0" anchor="t">
            <a:normAutofit fontScale="92500" lnSpcReduction="20000"/>
          </a:bodyPr>
          <a:lstStyle/>
          <a:p>
            <a:pPr marL="0" indent="0">
              <a:buNone/>
            </a:pPr>
            <a:r>
              <a:rPr lang="en-US" sz="2000" b="1">
                <a:solidFill>
                  <a:schemeClr val="accent6"/>
                </a:solidFill>
                <a:latin typeface="Arial"/>
                <a:cs typeface="Arial"/>
              </a:rPr>
              <a:t>Become a Member</a:t>
            </a:r>
            <a:endParaRPr lang="en-US" sz="2000">
              <a:solidFill>
                <a:schemeClr val="accent6"/>
              </a:solidFill>
              <a:latin typeface="Arial"/>
              <a:cs typeface="Arial"/>
            </a:endParaRPr>
          </a:p>
          <a:p>
            <a:pPr>
              <a:buFont typeface="Wingdings" panose="05000000000000000000" pitchFamily="2" charset="2"/>
              <a:buChar char="§"/>
            </a:pPr>
            <a:r>
              <a:rPr lang="en-US" sz="2000">
                <a:solidFill>
                  <a:srgbClr val="461469"/>
                </a:solidFill>
                <a:latin typeface="Arial"/>
                <a:cs typeface="Arial"/>
              </a:rPr>
              <a:t> Get involved at our </a:t>
            </a:r>
            <a:r>
              <a:rPr lang="en-US" sz="2000">
                <a:solidFill>
                  <a:srgbClr val="461469"/>
                </a:solidFill>
                <a:highlight>
                  <a:srgbClr val="FFFF00"/>
                </a:highlight>
                <a:latin typeface="Arial"/>
                <a:cs typeface="Arial"/>
              </a:rPr>
              <a:t>&lt;Med School&gt; </a:t>
            </a:r>
            <a:r>
              <a:rPr lang="en-US" sz="2000">
                <a:solidFill>
                  <a:srgbClr val="461469"/>
                </a:solidFill>
                <a:latin typeface="Arial"/>
                <a:cs typeface="Arial"/>
              </a:rPr>
              <a:t>Chapter</a:t>
            </a:r>
          </a:p>
          <a:p>
            <a:pPr>
              <a:buFont typeface="Wingdings" panose="05000000000000000000" pitchFamily="2" charset="2"/>
              <a:buChar char="§"/>
            </a:pPr>
            <a:r>
              <a:rPr lang="en-US" sz="2000">
                <a:solidFill>
                  <a:srgbClr val="461469"/>
                </a:solidFill>
                <a:latin typeface="Arial"/>
                <a:cs typeface="Arial"/>
              </a:rPr>
              <a:t> Get involved at your state medical society</a:t>
            </a:r>
          </a:p>
          <a:p>
            <a:pPr>
              <a:buFont typeface="Wingdings" panose="05000000000000000000" pitchFamily="2" charset="2"/>
              <a:buChar char="§"/>
            </a:pPr>
            <a:r>
              <a:rPr lang="en-US" sz="2000">
                <a:solidFill>
                  <a:srgbClr val="461469"/>
                </a:solidFill>
                <a:latin typeface="Arial"/>
                <a:cs typeface="Arial"/>
              </a:rPr>
              <a:t> Get involved at the regional level</a:t>
            </a:r>
          </a:p>
          <a:p>
            <a:pPr marL="0" indent="0">
              <a:buNone/>
            </a:pPr>
            <a:endParaRPr lang="en-US" sz="2000">
              <a:solidFill>
                <a:srgbClr val="461469"/>
              </a:solidFill>
              <a:latin typeface="Arial"/>
              <a:cs typeface="Arial"/>
            </a:endParaRPr>
          </a:p>
          <a:p>
            <a:pPr marL="0" indent="0">
              <a:buNone/>
            </a:pPr>
            <a:r>
              <a:rPr lang="en-US" sz="2000" b="1">
                <a:solidFill>
                  <a:schemeClr val="accent6"/>
                </a:solidFill>
                <a:latin typeface="Arial"/>
                <a:cs typeface="Arial"/>
              </a:rPr>
              <a:t>Take on an AMA leadership position</a:t>
            </a:r>
          </a:p>
          <a:p>
            <a:pPr>
              <a:buFont typeface="Wingdings" panose="05000000000000000000" pitchFamily="2" charset="2"/>
              <a:buChar char="§"/>
            </a:pPr>
            <a:r>
              <a:rPr lang="en-US" sz="2100">
                <a:solidFill>
                  <a:srgbClr val="461469"/>
                </a:solidFill>
                <a:latin typeface="Arial"/>
                <a:cs typeface="Arial"/>
              </a:rPr>
              <a:t> Medical Student Outreach Program</a:t>
            </a:r>
            <a:endParaRPr lang="en-US" sz="2100">
              <a:solidFill>
                <a:srgbClr val="461469"/>
              </a:solidFill>
            </a:endParaRPr>
          </a:p>
          <a:p>
            <a:pPr>
              <a:buFont typeface="Wingdings" panose="05000000000000000000" pitchFamily="2" charset="2"/>
              <a:buChar char="§"/>
            </a:pPr>
            <a:r>
              <a:rPr lang="en-US" sz="2100">
                <a:solidFill>
                  <a:srgbClr val="461469"/>
                </a:solidFill>
                <a:latin typeface="Arial"/>
                <a:cs typeface="Arial"/>
              </a:rPr>
              <a:t> Medical Student Section</a:t>
            </a:r>
          </a:p>
          <a:p>
            <a:pPr>
              <a:buFont typeface="Wingdings" panose="05000000000000000000" pitchFamily="2" charset="2"/>
              <a:buChar char="§"/>
            </a:pPr>
            <a:r>
              <a:rPr lang="en-US" sz="2100">
                <a:solidFill>
                  <a:srgbClr val="461469"/>
                </a:solidFill>
                <a:latin typeface="Arial"/>
                <a:cs typeface="Arial"/>
              </a:rPr>
              <a:t> AMA Ambassadors</a:t>
            </a:r>
          </a:p>
          <a:p>
            <a:pPr lvl="1"/>
            <a:endParaRPr lang="en-US">
              <a:latin typeface="Arial"/>
              <a:cs typeface="Arial"/>
            </a:endParaRPr>
          </a:p>
          <a:p>
            <a:endParaRPr lang="en-US">
              <a:cs typeface="Arial"/>
            </a:endParaRPr>
          </a:p>
        </p:txBody>
      </p:sp>
      <p:pic>
        <p:nvPicPr>
          <p:cNvPr id="13" name="Graphic 12">
            <a:extLst>
              <a:ext uri="{FF2B5EF4-FFF2-40B4-BE49-F238E27FC236}">
                <a16:creationId xmlns:a16="http://schemas.microsoft.com/office/drawing/2014/main" id="{6001CA0C-0CBC-4B22-9B8D-68F1CE866B89}"/>
              </a:ext>
            </a:extLst>
          </p:cNvPr>
          <p:cNvPicPr preferRelativeResize="0">
            <a:picLocks noChangeAspect="1"/>
          </p:cNvPicPr>
          <p:nvPr/>
        </p:nvPicPr>
        <p:blipFill>
          <a:blip r:embed="rId3">
            <a:extLst>
              <a:ext uri="{96DAC541-7B7A-43D3-8B79-37D633B846F1}">
                <asvg:svgBlip xmlns:asvg="http://schemas.microsoft.com/office/drawing/2016/SVG/main" r:embed="rId4"/>
              </a:ext>
            </a:extLst>
          </a:blip>
          <a:srcRect/>
          <a:stretch/>
        </p:blipFill>
        <p:spPr>
          <a:xfrm>
            <a:off x="6187029" y="1283616"/>
            <a:ext cx="2042570" cy="2422584"/>
          </a:xfrm>
          <a:prstGeom prst="rect">
            <a:avLst/>
          </a:prstGeom>
        </p:spPr>
      </p:pic>
    </p:spTree>
    <p:extLst>
      <p:ext uri="{BB962C8B-B14F-4D97-AF65-F5344CB8AC3E}">
        <p14:creationId xmlns:p14="http://schemas.microsoft.com/office/powerpoint/2010/main" val="1283198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101A-40FB-45AA-BEAB-FF70AEDF5E68}"/>
              </a:ext>
            </a:extLst>
          </p:cNvPr>
          <p:cNvSpPr>
            <a:spLocks noGrp="1"/>
          </p:cNvSpPr>
          <p:nvPr>
            <p:ph type="title"/>
          </p:nvPr>
        </p:nvSpPr>
        <p:spPr>
          <a:xfrm>
            <a:off x="483885" y="165203"/>
            <a:ext cx="7886700" cy="897710"/>
          </a:xfrm>
        </p:spPr>
        <p:txBody>
          <a:bodyPr spcFirstLastPara="1" vert="horz" wrap="square" lIns="91425" tIns="45700" rIns="91425" bIns="45700" rtlCol="0" anchor="ctr" anchorCtr="0">
            <a:noAutofit/>
          </a:bodyPr>
          <a:lstStyle/>
          <a:p>
            <a:r>
              <a:rPr lang="en-US" sz="2800" cap="none">
                <a:solidFill>
                  <a:srgbClr val="009DDC"/>
                </a:solidFill>
                <a:latin typeface="Arial Black"/>
                <a:cs typeface="Arial"/>
              </a:rPr>
              <a:t>Join your Local Chapter</a:t>
            </a:r>
            <a:br>
              <a:rPr lang="en-US" sz="2800" cap="none">
                <a:latin typeface="Arial Black" panose="020B0A04020102020204" pitchFamily="34" charset="0"/>
              </a:rPr>
            </a:br>
            <a:r>
              <a:rPr lang="en-US" sz="2800" cap="none">
                <a:solidFill>
                  <a:srgbClr val="009DDC"/>
                </a:solidFill>
                <a:highlight>
                  <a:srgbClr val="FFFF00"/>
                </a:highlight>
                <a:latin typeface="Arial Black"/>
                <a:cs typeface="Arial"/>
              </a:rPr>
              <a:t>&lt;Medical School&gt; </a:t>
            </a:r>
            <a:r>
              <a:rPr lang="en-US" sz="2800" cap="none">
                <a:solidFill>
                  <a:srgbClr val="009DDC"/>
                </a:solidFill>
                <a:latin typeface="Arial Black"/>
                <a:cs typeface="Arial"/>
              </a:rPr>
              <a:t>Information &amp; Events</a:t>
            </a:r>
          </a:p>
        </p:txBody>
      </p:sp>
      <p:sp>
        <p:nvSpPr>
          <p:cNvPr id="4" name="Slide Number Placeholder 3">
            <a:extLst>
              <a:ext uri="{FF2B5EF4-FFF2-40B4-BE49-F238E27FC236}">
                <a16:creationId xmlns:a16="http://schemas.microsoft.com/office/drawing/2014/main" id="{1E73A4E7-7FD0-4F47-ACB1-1D7E6493FB80}"/>
              </a:ext>
            </a:extLst>
          </p:cNvPr>
          <p:cNvSpPr>
            <a:spLocks noGrp="1"/>
          </p:cNvSpPr>
          <p:nvPr>
            <p:ph type="sldNum" idx="12"/>
          </p:nvPr>
        </p:nvSpPr>
        <p:spPr/>
        <p:txBody>
          <a:bodyPr/>
          <a:lstStyle/>
          <a:p>
            <a:fld id="{DA05D499-8038-C642-91E0-FF7B8677CF19}" type="slidenum">
              <a:rPr lang="en-US" smtClean="0"/>
              <a:pPr/>
              <a:t>18</a:t>
            </a:fld>
            <a:endParaRPr lang="en-US"/>
          </a:p>
        </p:txBody>
      </p:sp>
      <p:sp>
        <p:nvSpPr>
          <p:cNvPr id="3" name="Content Placeholder 2">
            <a:extLst>
              <a:ext uri="{FF2B5EF4-FFF2-40B4-BE49-F238E27FC236}">
                <a16:creationId xmlns:a16="http://schemas.microsoft.com/office/drawing/2014/main" id="{AABF8316-00C3-48C3-A8EA-8E690EACB33A}"/>
              </a:ext>
            </a:extLst>
          </p:cNvPr>
          <p:cNvSpPr>
            <a:spLocks noGrp="1"/>
          </p:cNvSpPr>
          <p:nvPr>
            <p:ph idx="4294967295"/>
          </p:nvPr>
        </p:nvSpPr>
        <p:spPr>
          <a:xfrm>
            <a:off x="590230" y="1198020"/>
            <a:ext cx="4865434" cy="3462338"/>
          </a:xfrm>
        </p:spPr>
        <p:txBody>
          <a:bodyPr vert="horz" lIns="91440" tIns="45720" rIns="91440" bIns="45720" rtlCol="0" anchor="t">
            <a:normAutofit/>
          </a:bodyPr>
          <a:lstStyle/>
          <a:p>
            <a:pPr>
              <a:buFont typeface="Wingdings" panose="05000000000000000000" pitchFamily="2" charset="2"/>
              <a:buChar char="§"/>
            </a:pPr>
            <a:r>
              <a:rPr lang="en-US" sz="2000">
                <a:solidFill>
                  <a:srgbClr val="461469"/>
                </a:solidFill>
                <a:latin typeface="Arial"/>
                <a:cs typeface="Arial"/>
              </a:rPr>
              <a:t> What has the chapter been doing? </a:t>
            </a:r>
          </a:p>
          <a:p>
            <a:pPr>
              <a:buFont typeface="Wingdings" panose="05000000000000000000" pitchFamily="2" charset="2"/>
              <a:buChar char="§"/>
            </a:pPr>
            <a:r>
              <a:rPr lang="en-US" sz="2000">
                <a:solidFill>
                  <a:srgbClr val="461469"/>
                </a:solidFill>
                <a:latin typeface="Arial"/>
                <a:cs typeface="Arial"/>
              </a:rPr>
              <a:t> Highlights from last year?</a:t>
            </a:r>
          </a:p>
          <a:p>
            <a:pPr>
              <a:buFont typeface="Wingdings" panose="05000000000000000000" pitchFamily="2" charset="2"/>
              <a:buChar char="§"/>
            </a:pPr>
            <a:r>
              <a:rPr lang="en-US" sz="2000">
                <a:solidFill>
                  <a:srgbClr val="461469"/>
                </a:solidFill>
                <a:latin typeface="Arial"/>
                <a:cs typeface="Arial"/>
              </a:rPr>
              <a:t> Pictures</a:t>
            </a:r>
          </a:p>
          <a:p>
            <a:pPr>
              <a:buFont typeface="Wingdings" panose="05000000000000000000" pitchFamily="2" charset="2"/>
              <a:buChar char="§"/>
            </a:pPr>
            <a:r>
              <a:rPr lang="en-US" sz="2000">
                <a:solidFill>
                  <a:srgbClr val="461469"/>
                </a:solidFill>
                <a:latin typeface="Arial"/>
                <a:cs typeface="Arial"/>
              </a:rPr>
              <a:t> Medical school to add more information about their chapter</a:t>
            </a:r>
            <a:endParaRPr lang="en-US" sz="2000">
              <a:solidFill>
                <a:srgbClr val="461469"/>
              </a:solidFill>
            </a:endParaRPr>
          </a:p>
        </p:txBody>
      </p:sp>
      <p:sp>
        <p:nvSpPr>
          <p:cNvPr id="7" name="TextBox 6">
            <a:extLst>
              <a:ext uri="{FF2B5EF4-FFF2-40B4-BE49-F238E27FC236}">
                <a16:creationId xmlns:a16="http://schemas.microsoft.com/office/drawing/2014/main" id="{CC112764-C7CA-40F6-8109-9311B00596DE}"/>
              </a:ext>
            </a:extLst>
          </p:cNvPr>
          <p:cNvSpPr txBox="1"/>
          <p:nvPr/>
        </p:nvSpPr>
        <p:spPr>
          <a:xfrm>
            <a:off x="5714302" y="1360112"/>
            <a:ext cx="3032801" cy="1650452"/>
          </a:xfrm>
          <a:prstGeom prst="rect">
            <a:avLst/>
          </a:prstGeom>
          <a:solidFill>
            <a:srgbClr val="FFFF00"/>
          </a:solidFill>
          <a:ln w="38100">
            <a:solidFill>
              <a:schemeClr val="accent6"/>
            </a:solidFill>
            <a:prstDash val="dash"/>
          </a:ln>
        </p:spPr>
        <p:txBody>
          <a:bodyPr wrap="square" rtlCol="0" anchor="t">
            <a:spAutoFit/>
          </a:bodyPr>
          <a:lstStyle/>
          <a:p>
            <a:pPr algn="ctr"/>
            <a:r>
              <a:rPr lang="en-US" sz="2025">
                <a:solidFill>
                  <a:schemeClr val="accent6"/>
                </a:solidFill>
                <a:latin typeface="Arial" panose="020B0604020202020204" pitchFamily="34" charset="0"/>
                <a:cs typeface="Arial" panose="020B0604020202020204" pitchFamily="34" charset="0"/>
              </a:rPr>
              <a:t>OL Update: AMA Chapter will update page with what their chapters are doing and any photos they want to add</a:t>
            </a:r>
          </a:p>
        </p:txBody>
      </p:sp>
    </p:spTree>
    <p:extLst>
      <p:ext uri="{BB962C8B-B14F-4D97-AF65-F5344CB8AC3E}">
        <p14:creationId xmlns:p14="http://schemas.microsoft.com/office/powerpoint/2010/main" val="510505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D37097-BB1A-4AA1-99CC-6FE2A1FCFB7E}"/>
              </a:ext>
            </a:extLst>
          </p:cNvPr>
          <p:cNvSpPr>
            <a:spLocks noGrp="1"/>
          </p:cNvSpPr>
          <p:nvPr>
            <p:ph sz="half" idx="1"/>
          </p:nvPr>
        </p:nvSpPr>
        <p:spPr>
          <a:xfrm>
            <a:off x="553703" y="921676"/>
            <a:ext cx="4488916" cy="1231106"/>
          </a:xfrm>
        </p:spPr>
        <p:txBody>
          <a:bodyPr vert="horz" lIns="91440" tIns="45720" rIns="91440" bIns="45720" rtlCol="0" anchor="t">
            <a:noAutofit/>
          </a:bodyPr>
          <a:lstStyle/>
          <a:p>
            <a:pPr>
              <a:buFont typeface="Wingdings" panose="05000000000000000000" pitchFamily="2" charset="2"/>
              <a:buChar char="§"/>
            </a:pPr>
            <a:r>
              <a:rPr lang="en-US" sz="1800">
                <a:solidFill>
                  <a:srgbClr val="461469"/>
                </a:solidFill>
                <a:latin typeface="Arial"/>
                <a:cs typeface="Arial"/>
              </a:rPr>
              <a:t>It's important to be involved both nationally and locally</a:t>
            </a:r>
          </a:p>
          <a:p>
            <a:pPr>
              <a:buFont typeface="Wingdings" panose="05000000000000000000" pitchFamily="2" charset="2"/>
              <a:buChar char="§"/>
            </a:pPr>
            <a:r>
              <a:rPr lang="en-US" sz="1800">
                <a:solidFill>
                  <a:srgbClr val="461469"/>
                </a:solidFill>
                <a:latin typeface="Arial"/>
                <a:cs typeface="Arial"/>
              </a:rPr>
              <a:t>The AMA encourages you to become a member at </a:t>
            </a:r>
            <a:r>
              <a:rPr lang="en-US" sz="1800">
                <a:solidFill>
                  <a:srgbClr val="461469"/>
                </a:solidFill>
                <a:highlight>
                  <a:srgbClr val="FFFF00"/>
                </a:highlight>
                <a:latin typeface="Arial"/>
                <a:cs typeface="Arial"/>
              </a:rPr>
              <a:t>&lt;Insert your State Society&gt;</a:t>
            </a:r>
          </a:p>
          <a:p>
            <a:pPr>
              <a:buFont typeface="Wingdings" panose="05000000000000000000" pitchFamily="2" charset="2"/>
              <a:buChar char="§"/>
            </a:pPr>
            <a:r>
              <a:rPr lang="en-US" sz="1800">
                <a:solidFill>
                  <a:srgbClr val="461469"/>
                </a:solidFill>
                <a:highlight>
                  <a:srgbClr val="FFFF00"/>
                </a:highlight>
                <a:latin typeface="Arial"/>
                <a:cs typeface="Arial"/>
              </a:rPr>
              <a:t>&lt;If you have partnered with State Society put any information you want to articulate here&gt;</a:t>
            </a:r>
          </a:p>
        </p:txBody>
      </p:sp>
      <p:sp>
        <p:nvSpPr>
          <p:cNvPr id="4" name="Slide Number Placeholder 3">
            <a:extLst>
              <a:ext uri="{FF2B5EF4-FFF2-40B4-BE49-F238E27FC236}">
                <a16:creationId xmlns:a16="http://schemas.microsoft.com/office/drawing/2014/main" id="{9F8D4FC8-C325-4825-9598-616926C3697D}"/>
              </a:ext>
            </a:extLst>
          </p:cNvPr>
          <p:cNvSpPr>
            <a:spLocks noGrp="1"/>
          </p:cNvSpPr>
          <p:nvPr>
            <p:ph type="sldNum" sz="quarter" idx="10"/>
          </p:nvPr>
        </p:nvSpPr>
        <p:spPr/>
        <p:txBody>
          <a:bodyPr/>
          <a:lstStyle/>
          <a:p>
            <a:fld id="{DA05D499-8038-C642-91E0-FF7B8677CF19}" type="slidenum">
              <a:rPr lang="en-US" smtClean="0"/>
              <a:pPr/>
              <a:t>19</a:t>
            </a:fld>
            <a:endParaRPr lang="en-US"/>
          </a:p>
        </p:txBody>
      </p:sp>
      <p:sp>
        <p:nvSpPr>
          <p:cNvPr id="5" name="Title 4">
            <a:extLst>
              <a:ext uri="{FF2B5EF4-FFF2-40B4-BE49-F238E27FC236}">
                <a16:creationId xmlns:a16="http://schemas.microsoft.com/office/drawing/2014/main" id="{CFCB44B0-5B45-471D-AF69-EA12E5B82033}"/>
              </a:ext>
            </a:extLst>
          </p:cNvPr>
          <p:cNvSpPr>
            <a:spLocks noGrp="1"/>
          </p:cNvSpPr>
          <p:nvPr>
            <p:ph type="title"/>
          </p:nvPr>
        </p:nvSpPr>
        <p:spPr/>
        <p:txBody>
          <a:bodyPr/>
          <a:lstStyle/>
          <a:p>
            <a:r>
              <a:rPr lang="en-US" cap="none">
                <a:solidFill>
                  <a:schemeClr val="accent3"/>
                </a:solidFill>
                <a:latin typeface="Arial Black"/>
                <a:cs typeface="Arial"/>
              </a:rPr>
              <a:t>Get Involved with your State Society!</a:t>
            </a:r>
            <a:endParaRPr lang="en-US" cap="none">
              <a:solidFill>
                <a:schemeClr val="accent3"/>
              </a:solidFill>
              <a:latin typeface="Arial Black"/>
            </a:endParaRPr>
          </a:p>
        </p:txBody>
      </p:sp>
      <p:sp>
        <p:nvSpPr>
          <p:cNvPr id="6" name="Rectangle 5">
            <a:extLst>
              <a:ext uri="{FF2B5EF4-FFF2-40B4-BE49-F238E27FC236}">
                <a16:creationId xmlns:a16="http://schemas.microsoft.com/office/drawing/2014/main" id="{B3986002-E707-4F90-9E8D-5A3B76D2C0AE}"/>
              </a:ext>
            </a:extLst>
          </p:cNvPr>
          <p:cNvSpPr/>
          <p:nvPr/>
        </p:nvSpPr>
        <p:spPr>
          <a:xfrm>
            <a:off x="5437862" y="959543"/>
            <a:ext cx="3123676" cy="2716581"/>
          </a:xfrm>
          <a:prstGeom prst="rect">
            <a:avLst/>
          </a:prstGeom>
          <a:solidFill>
            <a:srgbClr val="F3EB36"/>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ED55E467-D53E-484A-98BC-766C3D16DB82}"/>
              </a:ext>
            </a:extLst>
          </p:cNvPr>
          <p:cNvSpPr txBox="1"/>
          <p:nvPr/>
        </p:nvSpPr>
        <p:spPr>
          <a:xfrm>
            <a:off x="6003880" y="1898866"/>
            <a:ext cx="199163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50">
                <a:solidFill>
                  <a:srgbClr val="FF0000"/>
                </a:solidFill>
                <a:latin typeface="Arial" panose="020B0604020202020204" pitchFamily="34" charset="0"/>
                <a:cs typeface="Arial" panose="020B0604020202020204" pitchFamily="34" charset="0"/>
              </a:rPr>
              <a:t>Insert State Society Logo Here</a:t>
            </a:r>
          </a:p>
        </p:txBody>
      </p:sp>
    </p:spTree>
    <p:extLst>
      <p:ext uri="{BB962C8B-B14F-4D97-AF65-F5344CB8AC3E}">
        <p14:creationId xmlns:p14="http://schemas.microsoft.com/office/powerpoint/2010/main" val="3356886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4F220D-9578-4913-9837-DC85F4B4E820}"/>
              </a:ext>
            </a:extLst>
          </p:cNvPr>
          <p:cNvSpPr>
            <a:spLocks noGrp="1"/>
          </p:cNvSpPr>
          <p:nvPr>
            <p:ph type="sldNum" sz="quarter" idx="10"/>
          </p:nvPr>
        </p:nvSpPr>
        <p:spPr/>
        <p:txBody>
          <a:bodyPr/>
          <a:lstStyle/>
          <a:p>
            <a:fld id="{DA05D499-8038-C642-91E0-FF7B8677CF19}" type="slidenum">
              <a:rPr lang="en-US" smtClean="0"/>
              <a:pPr/>
              <a:t>2</a:t>
            </a:fld>
            <a:endParaRPr lang="en-US"/>
          </a:p>
        </p:txBody>
      </p:sp>
      <p:sp>
        <p:nvSpPr>
          <p:cNvPr id="8" name="TextBox 7">
            <a:extLst>
              <a:ext uri="{FF2B5EF4-FFF2-40B4-BE49-F238E27FC236}">
                <a16:creationId xmlns:a16="http://schemas.microsoft.com/office/drawing/2014/main" id="{346679A6-8576-43EA-B85A-2BE08561DD15}"/>
              </a:ext>
            </a:extLst>
          </p:cNvPr>
          <p:cNvSpPr txBox="1"/>
          <p:nvPr/>
        </p:nvSpPr>
        <p:spPr>
          <a:xfrm>
            <a:off x="230973" y="906909"/>
            <a:ext cx="4572000" cy="1200329"/>
          </a:xfrm>
          <a:prstGeom prst="rect">
            <a:avLst/>
          </a:prstGeom>
          <a:noFill/>
        </p:spPr>
        <p:txBody>
          <a:bodyPr wrap="square" lIns="91440" tIns="45720" rIns="91440" bIns="45720" anchor="t">
            <a:spAutoFit/>
          </a:bodyPr>
          <a:lstStyle/>
          <a:p>
            <a:r>
              <a:rPr lang="en-US" sz="3600" b="1">
                <a:solidFill>
                  <a:srgbClr val="009DDC"/>
                </a:solidFill>
                <a:latin typeface="Arial Black"/>
                <a:cs typeface="Arial"/>
              </a:rPr>
              <a:t>Why Become A Student Member</a:t>
            </a:r>
          </a:p>
        </p:txBody>
      </p:sp>
      <p:pic>
        <p:nvPicPr>
          <p:cNvPr id="12" name="Picture 11">
            <a:extLst>
              <a:ext uri="{FF2B5EF4-FFF2-40B4-BE49-F238E27FC236}">
                <a16:creationId xmlns:a16="http://schemas.microsoft.com/office/drawing/2014/main" id="{FDAE3847-BDFB-45D7-A43E-04FBADF645AF}"/>
              </a:ext>
            </a:extLst>
          </p:cNvPr>
          <p:cNvPicPr>
            <a:picLocks noChangeAspect="1"/>
          </p:cNvPicPr>
          <p:nvPr/>
        </p:nvPicPr>
        <p:blipFill>
          <a:blip r:embed="rId3"/>
          <a:stretch>
            <a:fillRect/>
          </a:stretch>
        </p:blipFill>
        <p:spPr>
          <a:xfrm>
            <a:off x="353918" y="2107238"/>
            <a:ext cx="3773377" cy="258666"/>
          </a:xfrm>
          <a:prstGeom prst="rect">
            <a:avLst/>
          </a:prstGeom>
        </p:spPr>
      </p:pic>
    </p:spTree>
    <p:extLst>
      <p:ext uri="{BB962C8B-B14F-4D97-AF65-F5344CB8AC3E}">
        <p14:creationId xmlns:p14="http://schemas.microsoft.com/office/powerpoint/2010/main" val="3775657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91;p44">
            <a:extLst>
              <a:ext uri="{FF2B5EF4-FFF2-40B4-BE49-F238E27FC236}">
                <a16:creationId xmlns:a16="http://schemas.microsoft.com/office/drawing/2014/main" id="{E682D2BB-F297-456F-9A8A-9DA1A60AEDF9}"/>
              </a:ext>
            </a:extLst>
          </p:cNvPr>
          <p:cNvPicPr preferRelativeResize="0"/>
          <p:nvPr/>
        </p:nvPicPr>
        <p:blipFill rotWithShape="1">
          <a:blip r:embed="rId3">
            <a:alphaModFix/>
          </a:blip>
          <a:srcRect b="4403"/>
          <a:stretch/>
        </p:blipFill>
        <p:spPr>
          <a:xfrm>
            <a:off x="159249" y="781366"/>
            <a:ext cx="5427043" cy="3363589"/>
          </a:xfrm>
          <a:prstGeom prst="rect">
            <a:avLst/>
          </a:prstGeom>
          <a:noFill/>
          <a:ln>
            <a:noFill/>
          </a:ln>
        </p:spPr>
      </p:pic>
      <p:sp>
        <p:nvSpPr>
          <p:cNvPr id="2" name="Slide Number Placeholder 1">
            <a:extLst>
              <a:ext uri="{FF2B5EF4-FFF2-40B4-BE49-F238E27FC236}">
                <a16:creationId xmlns:a16="http://schemas.microsoft.com/office/drawing/2014/main" id="{E63FFEE0-D5F2-4D34-982F-8053BA34EC50}"/>
              </a:ext>
            </a:extLst>
          </p:cNvPr>
          <p:cNvSpPr>
            <a:spLocks noGrp="1"/>
          </p:cNvSpPr>
          <p:nvPr>
            <p:ph type="sldNum" sz="quarter" idx="10"/>
          </p:nvPr>
        </p:nvSpPr>
        <p:spPr/>
        <p:txBody>
          <a:bodyPr/>
          <a:lstStyle/>
          <a:p>
            <a:fld id="{DA05D499-8038-C642-91E0-FF7B8677CF19}" type="slidenum">
              <a:rPr lang="en-US" smtClean="0"/>
              <a:pPr/>
              <a:t>20</a:t>
            </a:fld>
            <a:endParaRPr lang="en-US"/>
          </a:p>
        </p:txBody>
      </p:sp>
      <p:sp>
        <p:nvSpPr>
          <p:cNvPr id="3" name="Title 2">
            <a:extLst>
              <a:ext uri="{FF2B5EF4-FFF2-40B4-BE49-F238E27FC236}">
                <a16:creationId xmlns:a16="http://schemas.microsoft.com/office/drawing/2014/main" id="{29EF6243-0E66-4C25-B3D3-FA8C557A5222}"/>
              </a:ext>
            </a:extLst>
          </p:cNvPr>
          <p:cNvSpPr>
            <a:spLocks noGrp="1"/>
          </p:cNvSpPr>
          <p:nvPr>
            <p:ph type="title"/>
          </p:nvPr>
        </p:nvSpPr>
        <p:spPr/>
        <p:txBody>
          <a:bodyPr/>
          <a:lstStyle/>
          <a:p>
            <a:r>
              <a:rPr lang="en-US" cap="none">
                <a:solidFill>
                  <a:srgbClr val="009DDC"/>
                </a:solidFill>
                <a:latin typeface="Arial Black" panose="020B0A04020102020204" pitchFamily="34" charset="0"/>
              </a:rPr>
              <a:t>Regional Involvement </a:t>
            </a:r>
          </a:p>
        </p:txBody>
      </p:sp>
      <p:pic>
        <p:nvPicPr>
          <p:cNvPr id="7" name="Picture 6">
            <a:extLst>
              <a:ext uri="{FF2B5EF4-FFF2-40B4-BE49-F238E27FC236}">
                <a16:creationId xmlns:a16="http://schemas.microsoft.com/office/drawing/2014/main" id="{AA6A718C-74D6-4EBF-85F9-D2CC68222CE7}"/>
              </a:ext>
            </a:extLst>
          </p:cNvPr>
          <p:cNvPicPr>
            <a:picLocks noChangeAspect="1"/>
          </p:cNvPicPr>
          <p:nvPr/>
        </p:nvPicPr>
        <p:blipFill>
          <a:blip r:embed="rId4"/>
          <a:stretch>
            <a:fillRect/>
          </a:stretch>
        </p:blipFill>
        <p:spPr>
          <a:xfrm>
            <a:off x="5422413" y="1856280"/>
            <a:ext cx="3721587" cy="2348053"/>
          </a:xfrm>
          <a:prstGeom prst="rect">
            <a:avLst/>
          </a:prstGeom>
        </p:spPr>
      </p:pic>
    </p:spTree>
    <p:extLst>
      <p:ext uri="{BB962C8B-B14F-4D97-AF65-F5344CB8AC3E}">
        <p14:creationId xmlns:p14="http://schemas.microsoft.com/office/powerpoint/2010/main" val="14663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50745F-8BCE-0BC6-8075-F81113457A01}"/>
              </a:ext>
            </a:extLst>
          </p:cNvPr>
          <p:cNvSpPr>
            <a:spLocks noGrp="1"/>
          </p:cNvSpPr>
          <p:nvPr>
            <p:ph type="sldNum" sz="quarter" idx="10"/>
          </p:nvPr>
        </p:nvSpPr>
        <p:spPr/>
        <p:txBody>
          <a:bodyPr/>
          <a:lstStyle/>
          <a:p>
            <a:pPr>
              <a:defRPr/>
            </a:pPr>
            <a:fld id="{DA05D499-8038-C642-91E0-FF7B8677CF19}" type="slidenum">
              <a:rPr lang="en-US"/>
              <a:pPr>
                <a:defRPr/>
              </a:pPr>
              <a:t>21</a:t>
            </a:fld>
            <a:endParaRPr lang="en-US"/>
          </a:p>
        </p:txBody>
      </p:sp>
      <p:sp>
        <p:nvSpPr>
          <p:cNvPr id="3" name="Title 2">
            <a:extLst>
              <a:ext uri="{FF2B5EF4-FFF2-40B4-BE49-F238E27FC236}">
                <a16:creationId xmlns:a16="http://schemas.microsoft.com/office/drawing/2014/main" id="{D19C7254-13F5-75E1-BDB5-DDFEA224E859}"/>
              </a:ext>
            </a:extLst>
          </p:cNvPr>
          <p:cNvSpPr>
            <a:spLocks noGrp="1"/>
          </p:cNvSpPr>
          <p:nvPr>
            <p:ph type="title"/>
          </p:nvPr>
        </p:nvSpPr>
        <p:spPr>
          <a:xfrm>
            <a:off x="628650" y="73400"/>
            <a:ext cx="7886700" cy="947137"/>
          </a:xfrm>
        </p:spPr>
        <p:txBody>
          <a:bodyPr>
            <a:normAutofit/>
          </a:bodyPr>
          <a:lstStyle/>
          <a:p>
            <a:pPr algn="ctr"/>
            <a:r>
              <a:rPr lang="en-US" sz="2700" dirty="0">
                <a:latin typeface="Arial Black" panose="020B0A04020102020204" pitchFamily="34" charset="0"/>
              </a:rPr>
              <a:t>Join today and receive a welcome gift!</a:t>
            </a:r>
          </a:p>
        </p:txBody>
      </p:sp>
      <p:pic>
        <p:nvPicPr>
          <p:cNvPr id="1026" name="Picture 2">
            <a:extLst>
              <a:ext uri="{FF2B5EF4-FFF2-40B4-BE49-F238E27FC236}">
                <a16:creationId xmlns:a16="http://schemas.microsoft.com/office/drawing/2014/main" id="{DC166CA3-C9B7-1843-373D-FFCE8CB3B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63" y="985819"/>
            <a:ext cx="1857084" cy="23747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09AAAD44-D370-490A-4423-351D497A9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596" y="985818"/>
            <a:ext cx="1855853" cy="23747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73B632D-2191-7135-57C2-8BDD5DBCB3DA}"/>
              </a:ext>
            </a:extLst>
          </p:cNvPr>
          <p:cNvSpPr/>
          <p:nvPr/>
        </p:nvSpPr>
        <p:spPr>
          <a:xfrm>
            <a:off x="978563" y="4011461"/>
            <a:ext cx="1857084" cy="579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Arial" panose="020B0604020202020204" pitchFamily="34" charset="0"/>
                <a:cs typeface="Arial" panose="020B0604020202020204" pitchFamily="34" charset="0"/>
              </a:rPr>
              <a:t>4-Year Membership</a:t>
            </a:r>
          </a:p>
          <a:p>
            <a:pPr algn="ctr"/>
            <a:r>
              <a:rPr lang="en-US" sz="1350" b="1" dirty="0">
                <a:latin typeface="Arial" panose="020B0604020202020204" pitchFamily="34" charset="0"/>
                <a:cs typeface="Arial" panose="020B0604020202020204" pitchFamily="34" charset="0"/>
              </a:rPr>
              <a:t>+ Gift for only $68!</a:t>
            </a:r>
          </a:p>
        </p:txBody>
      </p:sp>
      <p:sp>
        <p:nvSpPr>
          <p:cNvPr id="12" name="Title 2">
            <a:extLst>
              <a:ext uri="{FF2B5EF4-FFF2-40B4-BE49-F238E27FC236}">
                <a16:creationId xmlns:a16="http://schemas.microsoft.com/office/drawing/2014/main" id="{09556E3A-A650-E8B0-208A-DA71915CC311}"/>
              </a:ext>
            </a:extLst>
          </p:cNvPr>
          <p:cNvSpPr txBox="1">
            <a:spLocks/>
          </p:cNvSpPr>
          <p:nvPr/>
        </p:nvSpPr>
        <p:spPr>
          <a:xfrm>
            <a:off x="1347107" y="3625885"/>
            <a:ext cx="7886700" cy="1190616"/>
          </a:xfrm>
          <a:prstGeom prst="rect">
            <a:avLst/>
          </a:prstGeom>
        </p:spPr>
        <p:txBody>
          <a:bodyPr vert="horz" lIns="68580" tIns="34290" rIns="68580" bIns="34290" rtlCol="0" anchor="ctr">
            <a:normAutofit/>
          </a:bodyPr>
          <a:lstStyle>
            <a:lvl1pPr algn="l" defTabSz="1219170" rtl="0" eaLnBrk="1" latinLnBrk="0" hangingPunct="1">
              <a:lnSpc>
                <a:spcPct val="100000"/>
              </a:lnSpc>
              <a:spcBef>
                <a:spcPct val="0"/>
              </a:spcBef>
              <a:buNone/>
              <a:defRPr sz="3467" b="1"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700" dirty="0">
                <a:latin typeface="Arial Black" panose="020B0A04020102020204" pitchFamily="34" charset="0"/>
              </a:rPr>
              <a:t>ama-assn.org/msop-join</a:t>
            </a:r>
          </a:p>
        </p:txBody>
      </p:sp>
      <p:sp>
        <p:nvSpPr>
          <p:cNvPr id="13" name="TextBox 12">
            <a:extLst>
              <a:ext uri="{FF2B5EF4-FFF2-40B4-BE49-F238E27FC236}">
                <a16:creationId xmlns:a16="http://schemas.microsoft.com/office/drawing/2014/main" id="{10D49860-0AAA-12FA-8465-DD35ADBD4BCF}"/>
              </a:ext>
            </a:extLst>
          </p:cNvPr>
          <p:cNvSpPr txBox="1"/>
          <p:nvPr/>
        </p:nvSpPr>
        <p:spPr>
          <a:xfrm>
            <a:off x="914400" y="3439838"/>
            <a:ext cx="2768453" cy="369332"/>
          </a:xfrm>
          <a:prstGeom prst="rect">
            <a:avLst/>
          </a:prstGeom>
          <a:noFill/>
        </p:spPr>
        <p:txBody>
          <a:bodyPr wrap="square" rtlCol="0">
            <a:spAutoFit/>
          </a:bodyPr>
          <a:lstStyle/>
          <a:p>
            <a:pPr>
              <a:defRPr/>
            </a:pPr>
            <a:r>
              <a:rPr lang="en-US" sz="900" b="1" dirty="0">
                <a:solidFill>
                  <a:srgbClr val="595959"/>
                </a:solidFill>
                <a:latin typeface="Arial" panose="020B0604020202020204" pitchFamily="34" charset="0"/>
                <a:cs typeface="Arial" panose="020B0604020202020204" pitchFamily="34" charset="0"/>
              </a:rPr>
              <a:t>First Aid for the USMLE Step 1 (2022)</a:t>
            </a:r>
          </a:p>
          <a:p>
            <a:pPr>
              <a:defRPr/>
            </a:pPr>
            <a:r>
              <a:rPr lang="en-US" sz="900" b="1" dirty="0">
                <a:latin typeface="Arial" panose="020B0604020202020204" pitchFamily="34" charset="0"/>
                <a:cs typeface="Arial" panose="020B0604020202020204" pitchFamily="34" charset="0"/>
              </a:rPr>
              <a:t>First Aid for the USMLE Step 1 (pre-order 2023) </a:t>
            </a:r>
          </a:p>
        </p:txBody>
      </p:sp>
      <p:pic>
        <p:nvPicPr>
          <p:cNvPr id="14" name="Picture 8" descr="Download Board and Beyond USMLE STEP 1 2021 Videos And PDF Free - CtsQena">
            <a:extLst>
              <a:ext uri="{FF2B5EF4-FFF2-40B4-BE49-F238E27FC236}">
                <a16:creationId xmlns:a16="http://schemas.microsoft.com/office/drawing/2014/main" id="{1CD3D476-A0B7-B5D2-AD42-961604818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454" y="752452"/>
            <a:ext cx="3002822" cy="168908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499282C-698E-4193-252B-B319D6E1B957}"/>
              </a:ext>
            </a:extLst>
          </p:cNvPr>
          <p:cNvSpPr txBox="1"/>
          <p:nvPr/>
        </p:nvSpPr>
        <p:spPr>
          <a:xfrm>
            <a:off x="5819704" y="2072696"/>
            <a:ext cx="2905535" cy="230832"/>
          </a:xfrm>
          <a:prstGeom prst="rect">
            <a:avLst/>
          </a:prstGeom>
          <a:noFill/>
        </p:spPr>
        <p:txBody>
          <a:bodyPr wrap="square">
            <a:spAutoFit/>
          </a:bodyPr>
          <a:lstStyle/>
          <a:p>
            <a:pPr algn="ctr">
              <a:defRPr/>
            </a:pPr>
            <a:r>
              <a:rPr lang="en-US" sz="900" b="1" dirty="0">
                <a:solidFill>
                  <a:srgbClr val="595959"/>
                </a:solidFill>
                <a:latin typeface="Arial" panose="020B0604020202020204" pitchFamily="34" charset="0"/>
                <a:cs typeface="Arial" panose="020B0604020202020204" pitchFamily="34" charset="0"/>
              </a:rPr>
              <a:t>Boards &amp; Beyond (3-Month Digital Subscription)</a:t>
            </a:r>
            <a:endParaRPr lang="en-US" sz="900" b="1" dirty="0">
              <a:solidFill>
                <a:srgbClr val="595959"/>
              </a:solidFill>
              <a:latin typeface="Calibri"/>
            </a:endParaRPr>
          </a:p>
        </p:txBody>
      </p:sp>
      <p:grpSp>
        <p:nvGrpSpPr>
          <p:cNvPr id="18" name="Group 17">
            <a:extLst>
              <a:ext uri="{FF2B5EF4-FFF2-40B4-BE49-F238E27FC236}">
                <a16:creationId xmlns:a16="http://schemas.microsoft.com/office/drawing/2014/main" id="{863A5FF2-3D62-2D8B-FF58-52CAE5E406EA}"/>
              </a:ext>
            </a:extLst>
          </p:cNvPr>
          <p:cNvGrpSpPr/>
          <p:nvPr/>
        </p:nvGrpSpPr>
        <p:grpSpPr>
          <a:xfrm>
            <a:off x="5589090" y="2521900"/>
            <a:ext cx="3389330" cy="838706"/>
            <a:chOff x="7672893" y="3544821"/>
            <a:chExt cx="3892411" cy="963196"/>
          </a:xfrm>
        </p:grpSpPr>
        <p:sp>
          <p:nvSpPr>
            <p:cNvPr id="16" name="Rectangle 15">
              <a:extLst>
                <a:ext uri="{FF2B5EF4-FFF2-40B4-BE49-F238E27FC236}">
                  <a16:creationId xmlns:a16="http://schemas.microsoft.com/office/drawing/2014/main" id="{7271970A-84D6-CF83-4FF2-BB09E3306205}"/>
                </a:ext>
              </a:extLst>
            </p:cNvPr>
            <p:cNvSpPr/>
            <p:nvPr/>
          </p:nvSpPr>
          <p:spPr>
            <a:xfrm>
              <a:off x="7672893" y="3557612"/>
              <a:ext cx="1699707" cy="950405"/>
            </a:xfrm>
            <a:prstGeom prst="rect">
              <a:avLst/>
            </a:prstGeom>
            <a:solidFill>
              <a:srgbClr val="792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4E09E0E-CCC5-443F-5D10-E54ED44D12E3}"/>
                </a:ext>
              </a:extLst>
            </p:cNvPr>
            <p:cNvSpPr/>
            <p:nvPr/>
          </p:nvSpPr>
          <p:spPr>
            <a:xfrm>
              <a:off x="9730293" y="3544821"/>
              <a:ext cx="1699707" cy="950405"/>
            </a:xfrm>
            <a:prstGeom prst="rect">
              <a:avLst/>
            </a:prstGeom>
            <a:solidFill>
              <a:srgbClr val="792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Arial" panose="020B0604020202020204" pitchFamily="34" charset="0"/>
                <a:cs typeface="Arial" panose="020B0604020202020204" pitchFamily="34" charset="0"/>
              </a:endParaRPr>
            </a:p>
          </p:txBody>
        </p:sp>
        <p:pic>
          <p:nvPicPr>
            <p:cNvPr id="1028" name="Picture 4" descr="Kaplan International Colleges - Website asset gallery">
              <a:extLst>
                <a:ext uri="{FF2B5EF4-FFF2-40B4-BE49-F238E27FC236}">
                  <a16:creationId xmlns:a16="http://schemas.microsoft.com/office/drawing/2014/main" id="{A3C09AE3-5B4F-97A7-6FE8-5496B4833BC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3004"/>
            <a:stretch/>
          </p:blipFill>
          <p:spPr bwMode="auto">
            <a:xfrm>
              <a:off x="8465978" y="4152509"/>
              <a:ext cx="723646" cy="2831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Kaplan International Colleges - Website asset gallery">
              <a:extLst>
                <a:ext uri="{FF2B5EF4-FFF2-40B4-BE49-F238E27FC236}">
                  <a16:creationId xmlns:a16="http://schemas.microsoft.com/office/drawing/2014/main" id="{2C397B43-6F8C-1EB0-BC56-9AD06CCA44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3004"/>
            <a:stretch/>
          </p:blipFill>
          <p:spPr bwMode="auto">
            <a:xfrm>
              <a:off x="10580146" y="4146779"/>
              <a:ext cx="723646" cy="2831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4BDFC5D-440B-3985-5903-3A415E36CD1B}"/>
                </a:ext>
              </a:extLst>
            </p:cNvPr>
            <p:cNvSpPr txBox="1"/>
            <p:nvPr/>
          </p:nvSpPr>
          <p:spPr>
            <a:xfrm>
              <a:off x="7722988" y="3633371"/>
              <a:ext cx="1828460" cy="397643"/>
            </a:xfrm>
            <a:prstGeom prst="rect">
              <a:avLst/>
            </a:prstGeom>
            <a:noFill/>
          </p:spPr>
          <p:txBody>
            <a:bodyPr wrap="square" rtlCol="0">
              <a:spAutoFit/>
            </a:bodyPr>
            <a:lstStyle/>
            <a:p>
              <a:r>
                <a:rPr lang="en-US" sz="825" dirty="0">
                  <a:solidFill>
                    <a:schemeClr val="bg1"/>
                  </a:solidFill>
                  <a:latin typeface="Arial Black" panose="020B0A04020102020204" pitchFamily="34" charset="0"/>
                </a:rPr>
                <a:t>USMLE</a:t>
              </a:r>
              <a:r>
                <a:rPr lang="en-US" sz="825" baseline="46000" dirty="0">
                  <a:solidFill>
                    <a:schemeClr val="bg1"/>
                  </a:solidFill>
                  <a:latin typeface="Arial Black" panose="020B0A04020102020204" pitchFamily="34" charset="0"/>
                </a:rPr>
                <a:t>® </a:t>
              </a:r>
              <a:r>
                <a:rPr lang="en-US" sz="825" dirty="0">
                  <a:solidFill>
                    <a:schemeClr val="bg1"/>
                  </a:solidFill>
                  <a:latin typeface="Arial Black" panose="020B0A04020102020204" pitchFamily="34" charset="0"/>
                </a:rPr>
                <a:t>STEP 1</a:t>
              </a:r>
            </a:p>
            <a:p>
              <a:r>
                <a:rPr lang="en-US" sz="825" dirty="0">
                  <a:solidFill>
                    <a:schemeClr val="bg1"/>
                  </a:solidFill>
                  <a:latin typeface="Arial Black" panose="020B0A04020102020204" pitchFamily="34" charset="0"/>
                </a:rPr>
                <a:t>QBANK</a:t>
              </a:r>
              <a:endParaRPr lang="en-US" sz="825" baseline="46000" dirty="0">
                <a:solidFill>
                  <a:schemeClr val="bg1"/>
                </a:solidFill>
                <a:latin typeface="Arial Black" panose="020B0A04020102020204" pitchFamily="34" charset="0"/>
              </a:endParaRPr>
            </a:p>
          </p:txBody>
        </p:sp>
        <p:sp>
          <p:nvSpPr>
            <p:cNvPr id="22" name="TextBox 21">
              <a:extLst>
                <a:ext uri="{FF2B5EF4-FFF2-40B4-BE49-F238E27FC236}">
                  <a16:creationId xmlns:a16="http://schemas.microsoft.com/office/drawing/2014/main" id="{6FC85B8F-DC2E-C5F8-4742-7B90870564E8}"/>
                </a:ext>
              </a:extLst>
            </p:cNvPr>
            <p:cNvSpPr txBox="1"/>
            <p:nvPr/>
          </p:nvSpPr>
          <p:spPr>
            <a:xfrm>
              <a:off x="9736844" y="3600071"/>
              <a:ext cx="1828460" cy="397643"/>
            </a:xfrm>
            <a:prstGeom prst="rect">
              <a:avLst/>
            </a:prstGeom>
            <a:noFill/>
          </p:spPr>
          <p:txBody>
            <a:bodyPr wrap="square" rtlCol="0">
              <a:spAutoFit/>
            </a:bodyPr>
            <a:lstStyle/>
            <a:p>
              <a:r>
                <a:rPr lang="en-US" sz="825" dirty="0">
                  <a:solidFill>
                    <a:schemeClr val="bg1"/>
                  </a:solidFill>
                  <a:latin typeface="Arial Black" panose="020B0A04020102020204" pitchFamily="34" charset="0"/>
                </a:rPr>
                <a:t>COMLEX</a:t>
              </a:r>
              <a:r>
                <a:rPr lang="en-US" sz="825" baseline="46000" dirty="0">
                  <a:solidFill>
                    <a:schemeClr val="bg1"/>
                  </a:solidFill>
                  <a:latin typeface="Arial Black" panose="020B0A04020102020204" pitchFamily="34" charset="0"/>
                </a:rPr>
                <a:t>® </a:t>
              </a:r>
              <a:r>
                <a:rPr lang="en-US" sz="825" dirty="0">
                  <a:solidFill>
                    <a:schemeClr val="bg1"/>
                  </a:solidFill>
                  <a:latin typeface="Arial Black" panose="020B0A04020102020204" pitchFamily="34" charset="0"/>
                </a:rPr>
                <a:t>LEVEL 1</a:t>
              </a:r>
            </a:p>
            <a:p>
              <a:r>
                <a:rPr lang="en-US" sz="825" dirty="0">
                  <a:solidFill>
                    <a:schemeClr val="bg1"/>
                  </a:solidFill>
                  <a:latin typeface="Arial Black" panose="020B0A04020102020204" pitchFamily="34" charset="0"/>
                </a:rPr>
                <a:t>QBANK</a:t>
              </a:r>
              <a:endParaRPr lang="en-US" sz="825" baseline="46000" dirty="0">
                <a:solidFill>
                  <a:schemeClr val="bg1"/>
                </a:solidFill>
                <a:latin typeface="Arial Black" panose="020B0A04020102020204" pitchFamily="34" charset="0"/>
              </a:endParaRPr>
            </a:p>
          </p:txBody>
        </p:sp>
      </p:grpSp>
      <p:sp>
        <p:nvSpPr>
          <p:cNvPr id="24" name="TextBox 23">
            <a:extLst>
              <a:ext uri="{FF2B5EF4-FFF2-40B4-BE49-F238E27FC236}">
                <a16:creationId xmlns:a16="http://schemas.microsoft.com/office/drawing/2014/main" id="{4D5FF514-547F-D66E-408A-0714EDA9C9EA}"/>
              </a:ext>
            </a:extLst>
          </p:cNvPr>
          <p:cNvSpPr txBox="1"/>
          <p:nvPr/>
        </p:nvSpPr>
        <p:spPr>
          <a:xfrm>
            <a:off x="5509090" y="3442994"/>
            <a:ext cx="3595411" cy="369332"/>
          </a:xfrm>
          <a:prstGeom prst="rect">
            <a:avLst/>
          </a:prstGeom>
          <a:noFill/>
        </p:spPr>
        <p:txBody>
          <a:bodyPr wrap="square" rtlCol="0">
            <a:spAutoFit/>
          </a:bodyPr>
          <a:lstStyle/>
          <a:p>
            <a:pPr>
              <a:defRPr/>
            </a:pPr>
            <a:r>
              <a:rPr lang="en-US" sz="900" b="1" dirty="0">
                <a:solidFill>
                  <a:srgbClr val="595959"/>
                </a:solidFill>
                <a:latin typeface="Arial" panose="020B0604020202020204" pitchFamily="34" charset="0"/>
                <a:cs typeface="Arial" panose="020B0604020202020204" pitchFamily="34" charset="0"/>
              </a:rPr>
              <a:t>Kaplan USMLE Step 1 Qbank (3-month Digital Subscription)</a:t>
            </a:r>
          </a:p>
          <a:p>
            <a:pPr>
              <a:defRPr/>
            </a:pPr>
            <a:r>
              <a:rPr lang="en-US" sz="900" b="1" dirty="0">
                <a:solidFill>
                  <a:srgbClr val="595959"/>
                </a:solidFill>
                <a:latin typeface="Arial" panose="020B0604020202020204" pitchFamily="34" charset="0"/>
                <a:cs typeface="Arial" panose="020B0604020202020204" pitchFamily="34" charset="0"/>
              </a:rPr>
              <a:t>Kaplan COMLEX Level 1 Qbank (3-month Digital Subscription)</a:t>
            </a:r>
            <a:endParaRPr lang="en-US" sz="900"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56C1D8F-3475-0645-6070-8CFBB2AFC1FE}"/>
              </a:ext>
            </a:extLst>
          </p:cNvPr>
          <p:cNvSpPr txBox="1"/>
          <p:nvPr/>
        </p:nvSpPr>
        <p:spPr>
          <a:xfrm>
            <a:off x="3047409" y="4389897"/>
            <a:ext cx="5437225" cy="323165"/>
          </a:xfrm>
          <a:prstGeom prst="rect">
            <a:avLst/>
          </a:prstGeom>
          <a:noFill/>
        </p:spPr>
        <p:txBody>
          <a:bodyPr wrap="square" rtlCol="0">
            <a:spAutoFit/>
          </a:bodyPr>
          <a:lstStyle/>
          <a:p>
            <a:r>
              <a:rPr lang="en-US" sz="750" dirty="0">
                <a:solidFill>
                  <a:schemeClr val="bg1">
                    <a:lumMod val="75000"/>
                  </a:schemeClr>
                </a:solidFill>
                <a:latin typeface="Arial" panose="020B0604020202020204" pitchFamily="34" charset="0"/>
                <a:cs typeface="Arial" panose="020B0604020202020204" pitchFamily="34" charset="0"/>
              </a:rPr>
              <a:t>Limit one (1) “Welcome” gift per eligible member. Subject to change. While supplies last.</a:t>
            </a:r>
          </a:p>
          <a:p>
            <a:r>
              <a:rPr lang="en-US" sz="750" dirty="0">
                <a:solidFill>
                  <a:schemeClr val="bg1">
                    <a:lumMod val="75000"/>
                  </a:schemeClr>
                </a:solidFill>
                <a:latin typeface="Arial" panose="020B0604020202020204" pitchFamily="34" charset="0"/>
                <a:cs typeface="Arial" panose="020B0604020202020204" pitchFamily="34" charset="0"/>
              </a:rPr>
              <a:t>“Welcome” gifts are eligible with four-year memberships and select schools with three-year programs.</a:t>
            </a:r>
          </a:p>
        </p:txBody>
      </p:sp>
    </p:spTree>
    <p:extLst>
      <p:ext uri="{BB962C8B-B14F-4D97-AF65-F5344CB8AC3E}">
        <p14:creationId xmlns:p14="http://schemas.microsoft.com/office/powerpoint/2010/main" val="4240203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CB5F1F-70F9-754D-9951-DA765B707001}"/>
              </a:ext>
            </a:extLst>
          </p:cNvPr>
          <p:cNvSpPr>
            <a:spLocks noGrp="1"/>
          </p:cNvSpPr>
          <p:nvPr>
            <p:ph type="sldNum" sz="quarter" idx="10"/>
          </p:nvPr>
        </p:nvSpPr>
        <p:spPr/>
        <p:txBody>
          <a:bodyPr/>
          <a:lstStyle/>
          <a:p>
            <a:fld id="{DA05D499-8038-C642-91E0-FF7B8677CF19}" type="slidenum">
              <a:rPr lang="en-US" dirty="0" smtClean="0"/>
              <a:pPr/>
              <a:t>22</a:t>
            </a:fld>
            <a:endParaRPr lang="en-US"/>
          </a:p>
        </p:txBody>
      </p:sp>
      <p:pic>
        <p:nvPicPr>
          <p:cNvPr id="3" name="Picture 3" descr="Qr code&#10;&#10;Description automatically generated">
            <a:extLst>
              <a:ext uri="{FF2B5EF4-FFF2-40B4-BE49-F238E27FC236}">
                <a16:creationId xmlns:a16="http://schemas.microsoft.com/office/drawing/2014/main" id="{D328A942-80C0-4740-9CDF-61C180199E52}"/>
              </a:ext>
            </a:extLst>
          </p:cNvPr>
          <p:cNvPicPr>
            <a:picLocks noChangeAspect="1"/>
          </p:cNvPicPr>
          <p:nvPr/>
        </p:nvPicPr>
        <p:blipFill>
          <a:blip r:embed="rId3"/>
          <a:stretch>
            <a:fillRect/>
          </a:stretch>
        </p:blipFill>
        <p:spPr>
          <a:xfrm>
            <a:off x="6836297" y="3191598"/>
            <a:ext cx="1143000" cy="1162050"/>
          </a:xfrm>
          <a:prstGeom prst="rect">
            <a:avLst/>
          </a:prstGeom>
        </p:spPr>
      </p:pic>
    </p:spTree>
    <p:extLst>
      <p:ext uri="{BB962C8B-B14F-4D97-AF65-F5344CB8AC3E}">
        <p14:creationId xmlns:p14="http://schemas.microsoft.com/office/powerpoint/2010/main" val="254432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4C92D9-AD43-7448-822A-E24D8395660B}"/>
              </a:ext>
            </a:extLst>
          </p:cNvPr>
          <p:cNvSpPr>
            <a:spLocks noGrp="1"/>
          </p:cNvSpPr>
          <p:nvPr>
            <p:ph type="title"/>
          </p:nvPr>
        </p:nvSpPr>
        <p:spPr>
          <a:xfrm>
            <a:off x="457200" y="586931"/>
            <a:ext cx="8229600" cy="461665"/>
          </a:xfrm>
        </p:spPr>
        <p:txBody>
          <a:bodyPr/>
          <a:lstStyle/>
          <a:p>
            <a:r>
              <a:rPr lang="en-US" b="1" cap="none">
                <a:solidFill>
                  <a:srgbClr val="009DDC"/>
                </a:solidFill>
                <a:latin typeface="Arial Black" panose="020B0A04020102020204" pitchFamily="34" charset="0"/>
              </a:rPr>
              <a:t>Today’s Agenda </a:t>
            </a:r>
            <a:endParaRPr lang="en-US" cap="none">
              <a:solidFill>
                <a:srgbClr val="009DDC"/>
              </a:solidFill>
              <a:latin typeface="Arial Black" panose="020B0A04020102020204" pitchFamily="34" charset="0"/>
            </a:endParaRPr>
          </a:p>
        </p:txBody>
      </p:sp>
      <p:sp>
        <p:nvSpPr>
          <p:cNvPr id="3" name="Slide Number Placeholder 2">
            <a:extLst>
              <a:ext uri="{FF2B5EF4-FFF2-40B4-BE49-F238E27FC236}">
                <a16:creationId xmlns:a16="http://schemas.microsoft.com/office/drawing/2014/main" id="{B0B267D2-250B-9B4E-8F82-363C006BCD1F}"/>
              </a:ext>
            </a:extLst>
          </p:cNvPr>
          <p:cNvSpPr>
            <a:spLocks noGrp="1"/>
          </p:cNvSpPr>
          <p:nvPr>
            <p:ph type="sldNum" sz="quarter" idx="10"/>
          </p:nvPr>
        </p:nvSpPr>
        <p:spPr/>
        <p:txBody>
          <a:bodyPr/>
          <a:lstStyle/>
          <a:p>
            <a:fld id="{DA05D499-8038-C642-91E0-FF7B8677CF19}" type="slidenum">
              <a:rPr lang="en-US" smtClean="0"/>
              <a:pPr/>
              <a:t>3</a:t>
            </a:fld>
            <a:endParaRPr lang="en-US"/>
          </a:p>
        </p:txBody>
      </p:sp>
      <p:sp>
        <p:nvSpPr>
          <p:cNvPr id="7" name="Content Placeholder 6">
            <a:extLst>
              <a:ext uri="{FF2B5EF4-FFF2-40B4-BE49-F238E27FC236}">
                <a16:creationId xmlns:a16="http://schemas.microsoft.com/office/drawing/2014/main" id="{22306D30-AE39-6740-9899-A7583B01924F}"/>
              </a:ext>
            </a:extLst>
          </p:cNvPr>
          <p:cNvSpPr>
            <a:spLocks noGrp="1"/>
          </p:cNvSpPr>
          <p:nvPr>
            <p:ph sz="quarter" idx="13"/>
          </p:nvPr>
        </p:nvSpPr>
        <p:spPr>
          <a:xfrm>
            <a:off x="457412" y="1284803"/>
            <a:ext cx="4835419" cy="2077492"/>
          </a:xfrm>
        </p:spPr>
        <p:txBody>
          <a:bodyPr vert="horz" lIns="0" tIns="0" rIns="0" bIns="0" rtlCol="0" anchor="t">
            <a:spAutoFit/>
          </a:bodyPr>
          <a:lstStyle/>
          <a:p>
            <a:pPr>
              <a:buFont typeface="Wingdings" panose="05000000000000000000" pitchFamily="2" charset="2"/>
              <a:buChar char="§"/>
            </a:pPr>
            <a:r>
              <a:rPr lang="en-US" sz="2000">
                <a:solidFill>
                  <a:srgbClr val="452663"/>
                </a:solidFill>
                <a:latin typeface="Arial"/>
                <a:cs typeface="Arial"/>
              </a:rPr>
              <a:t> Introduction of Chapter Leadership</a:t>
            </a:r>
          </a:p>
          <a:p>
            <a:pPr>
              <a:buFont typeface="Wingdings" panose="05000000000000000000" pitchFamily="2" charset="2"/>
              <a:buChar char="§"/>
            </a:pPr>
            <a:r>
              <a:rPr lang="en-US" sz="2000">
                <a:solidFill>
                  <a:srgbClr val="452663"/>
                </a:solidFill>
                <a:latin typeface="Arial"/>
                <a:cs typeface="Arial"/>
              </a:rPr>
              <a:t> What is the American Medical Association?</a:t>
            </a:r>
          </a:p>
          <a:p>
            <a:pPr>
              <a:buFont typeface="Wingdings" panose="05000000000000000000" pitchFamily="2" charset="2"/>
              <a:buChar char="§"/>
            </a:pPr>
            <a:r>
              <a:rPr lang="en-US" sz="2000">
                <a:solidFill>
                  <a:srgbClr val="452663"/>
                </a:solidFill>
                <a:latin typeface="Arial"/>
                <a:cs typeface="Arial"/>
              </a:rPr>
              <a:t> What are the Benefits of AMA Membership?</a:t>
            </a:r>
          </a:p>
          <a:p>
            <a:pPr>
              <a:buFont typeface="Wingdings" panose="05000000000000000000" pitchFamily="2" charset="2"/>
              <a:buChar char="§"/>
            </a:pPr>
            <a:r>
              <a:rPr lang="en-US" sz="2000">
                <a:solidFill>
                  <a:srgbClr val="452663"/>
                </a:solidFill>
                <a:latin typeface="Arial"/>
                <a:cs typeface="Arial"/>
              </a:rPr>
              <a:t> How can I be involved with the AMA?</a:t>
            </a:r>
          </a:p>
        </p:txBody>
      </p:sp>
    </p:spTree>
    <p:extLst>
      <p:ext uri="{BB962C8B-B14F-4D97-AF65-F5344CB8AC3E}">
        <p14:creationId xmlns:p14="http://schemas.microsoft.com/office/powerpoint/2010/main" val="125626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4934BD-D2F6-BF48-9793-28B3BF9D0964}"/>
              </a:ext>
            </a:extLst>
          </p:cNvPr>
          <p:cNvSpPr>
            <a:spLocks noGrp="1"/>
          </p:cNvSpPr>
          <p:nvPr>
            <p:ph type="sldNum" sz="quarter" idx="4"/>
          </p:nvPr>
        </p:nvSpPr>
        <p:spPr/>
        <p:txBody>
          <a:bodyPr/>
          <a:lstStyle/>
          <a:p>
            <a:fld id="{DA05D499-8038-C642-91E0-FF7B8677CF19}" type="slidenum">
              <a:rPr lang="en-US" smtClean="0"/>
              <a:pPr/>
              <a:t>4</a:t>
            </a:fld>
            <a:endParaRPr lang="en-US"/>
          </a:p>
        </p:txBody>
      </p:sp>
      <p:sp>
        <p:nvSpPr>
          <p:cNvPr id="3" name="Title 2">
            <a:extLst>
              <a:ext uri="{FF2B5EF4-FFF2-40B4-BE49-F238E27FC236}">
                <a16:creationId xmlns:a16="http://schemas.microsoft.com/office/drawing/2014/main" id="{429460B6-A1DF-BE45-BFD1-E01DA63977DF}"/>
              </a:ext>
            </a:extLst>
          </p:cNvPr>
          <p:cNvSpPr>
            <a:spLocks noGrp="1"/>
          </p:cNvSpPr>
          <p:nvPr>
            <p:ph type="title"/>
          </p:nvPr>
        </p:nvSpPr>
        <p:spPr>
          <a:xfrm>
            <a:off x="209850" y="1219451"/>
            <a:ext cx="3582466" cy="1577355"/>
          </a:xfrm>
        </p:spPr>
        <p:txBody>
          <a:bodyPr/>
          <a:lstStyle/>
          <a:p>
            <a:r>
              <a:rPr lang="en-US" sz="3200" cap="none">
                <a:latin typeface="Arial Black"/>
                <a:cs typeface="Arial"/>
              </a:rPr>
              <a:t>Meet Your </a:t>
            </a:r>
            <a:br>
              <a:rPr lang="en-US" sz="3200" cap="none">
                <a:latin typeface="Arial Black"/>
              </a:rPr>
            </a:br>
            <a:r>
              <a:rPr lang="en-US" sz="3200" cap="none">
                <a:latin typeface="Arial Black"/>
                <a:cs typeface="Arial"/>
              </a:rPr>
              <a:t>AMA Leadership</a:t>
            </a:r>
            <a:br>
              <a:rPr lang="en-US" sz="3200" cap="none">
                <a:latin typeface="Arial Black"/>
              </a:rPr>
            </a:br>
            <a:r>
              <a:rPr lang="en-US" sz="3200" cap="none">
                <a:latin typeface="Arial Black"/>
                <a:cs typeface="Arial"/>
              </a:rPr>
              <a:t>at </a:t>
            </a:r>
            <a:r>
              <a:rPr lang="en-US" sz="3200" cap="none">
                <a:highlight>
                  <a:srgbClr val="FFFF00"/>
                </a:highlight>
                <a:latin typeface="Arial Black"/>
                <a:cs typeface="Arial"/>
              </a:rPr>
              <a:t>&lt;School&gt; </a:t>
            </a:r>
            <a:r>
              <a:rPr lang="en-US" sz="3200" cap="none">
                <a:latin typeface="Arial Black"/>
                <a:cs typeface="Arial"/>
              </a:rPr>
              <a:t>!</a:t>
            </a:r>
          </a:p>
        </p:txBody>
      </p:sp>
    </p:spTree>
    <p:extLst>
      <p:ext uri="{BB962C8B-B14F-4D97-AF65-F5344CB8AC3E}">
        <p14:creationId xmlns:p14="http://schemas.microsoft.com/office/powerpoint/2010/main" val="291110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079" y="327144"/>
            <a:ext cx="7886700" cy="430887"/>
          </a:xfrm>
        </p:spPr>
        <p:txBody>
          <a:bodyPr/>
          <a:lstStyle/>
          <a:p>
            <a:r>
              <a:rPr lang="en-US" sz="2800" cap="none">
                <a:solidFill>
                  <a:srgbClr val="009DDC"/>
                </a:solidFill>
                <a:latin typeface="Arial Black"/>
                <a:cs typeface="Arial"/>
              </a:rPr>
              <a:t>Your AMA Executive Board at </a:t>
            </a:r>
            <a:r>
              <a:rPr lang="en-US" sz="2800" cap="none">
                <a:solidFill>
                  <a:srgbClr val="009DDC"/>
                </a:solidFill>
                <a:highlight>
                  <a:srgbClr val="FFFF00"/>
                </a:highlight>
                <a:latin typeface="Arial Black"/>
                <a:cs typeface="Arial"/>
              </a:rPr>
              <a:t> &lt;School&gt;</a:t>
            </a:r>
          </a:p>
        </p:txBody>
      </p:sp>
      <p:sp>
        <p:nvSpPr>
          <p:cNvPr id="3" name="Content Placeholder 2"/>
          <p:cNvSpPr>
            <a:spLocks noGrp="1"/>
          </p:cNvSpPr>
          <p:nvPr>
            <p:ph idx="1"/>
          </p:nvPr>
        </p:nvSpPr>
        <p:spPr>
          <a:xfrm>
            <a:off x="635680" y="1119431"/>
            <a:ext cx="7886700" cy="3402921"/>
          </a:xfrm>
        </p:spPr>
        <p:txBody>
          <a:bodyPr vert="horz" lIns="91440" tIns="45720" rIns="91440" bIns="45720" rtlCol="0" anchor="t">
            <a:normAutofit/>
          </a:bodyPr>
          <a:lstStyle/>
          <a:p>
            <a:pPr>
              <a:buFont typeface="Wingdings" panose="05000000000000000000" pitchFamily="2" charset="2"/>
              <a:buChar char="§"/>
            </a:pPr>
            <a:r>
              <a:rPr lang="en-US" sz="2000">
                <a:solidFill>
                  <a:srgbClr val="461469"/>
                </a:solidFill>
              </a:rPr>
              <a:t> President: </a:t>
            </a:r>
          </a:p>
          <a:p>
            <a:pPr>
              <a:buFont typeface="Wingdings" panose="05000000000000000000" pitchFamily="2" charset="2"/>
              <a:buChar char="§"/>
            </a:pPr>
            <a:r>
              <a:rPr lang="en-US" sz="2000">
                <a:solidFill>
                  <a:srgbClr val="461469"/>
                </a:solidFill>
              </a:rPr>
              <a:t> Co-President:</a:t>
            </a:r>
          </a:p>
          <a:p>
            <a:pPr>
              <a:buFont typeface="Wingdings" panose="05000000000000000000" pitchFamily="2" charset="2"/>
              <a:buChar char="§"/>
            </a:pPr>
            <a:r>
              <a:rPr lang="en-US" sz="2000">
                <a:solidFill>
                  <a:srgbClr val="461469"/>
                </a:solidFill>
              </a:rPr>
              <a:t> Vice President:</a:t>
            </a:r>
          </a:p>
          <a:p>
            <a:pPr>
              <a:buFont typeface="Wingdings" panose="05000000000000000000" pitchFamily="2" charset="2"/>
              <a:buChar char="§"/>
            </a:pPr>
            <a:r>
              <a:rPr lang="en-US" sz="2000">
                <a:solidFill>
                  <a:srgbClr val="461469"/>
                </a:solidFill>
              </a:rPr>
              <a:t> Financial Officer:</a:t>
            </a:r>
          </a:p>
          <a:p>
            <a:pPr>
              <a:buFont typeface="Wingdings" panose="05000000000000000000" pitchFamily="2" charset="2"/>
              <a:buChar char="§"/>
            </a:pPr>
            <a:r>
              <a:rPr lang="en-US" sz="2000">
                <a:solidFill>
                  <a:srgbClr val="461469"/>
                </a:solidFill>
              </a:rPr>
              <a:t> Membership Chair:</a:t>
            </a:r>
          </a:p>
          <a:p>
            <a:pPr>
              <a:buFont typeface="Wingdings" panose="05000000000000000000" pitchFamily="2" charset="2"/>
              <a:buChar char="§"/>
            </a:pPr>
            <a:r>
              <a:rPr lang="en-US" sz="2000">
                <a:solidFill>
                  <a:srgbClr val="461469"/>
                </a:solidFill>
                <a:latin typeface="Arial"/>
                <a:cs typeface="Arial"/>
              </a:rPr>
              <a:t> Diversity Chair: </a:t>
            </a:r>
          </a:p>
          <a:p>
            <a:pPr marL="0" indent="0">
              <a:buNone/>
            </a:pPr>
            <a:endParaRPr lang="en-US"/>
          </a:p>
          <a:p>
            <a:endParaRPr lang="en-US"/>
          </a:p>
          <a:p>
            <a:endParaRPr lang="en-US"/>
          </a:p>
          <a:p>
            <a:endParaRPr lang="en-US"/>
          </a:p>
          <a:p>
            <a:endParaRPr lang="en-US"/>
          </a:p>
          <a:p>
            <a:pPr lvl="1"/>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4294967295"/>
          </p:nvPr>
        </p:nvSpPr>
        <p:spPr>
          <a:xfrm>
            <a:off x="199164" y="4852974"/>
            <a:ext cx="925830" cy="274637"/>
          </a:xfrm>
          <a:prstGeom prst="rect">
            <a:avLst/>
          </a:prstGeom>
        </p:spPr>
        <p:txBody>
          <a:bodyPr/>
          <a:lstStyle/>
          <a:p>
            <a:fld id="{8C16AB82-9A5A-374F-8160-9694430342A9}" type="slidenum">
              <a:rPr lang="en-US" smtClean="0"/>
              <a:pPr/>
              <a:t>5</a:t>
            </a:fld>
            <a:endParaRPr lang="en-US"/>
          </a:p>
        </p:txBody>
      </p:sp>
      <p:sp>
        <p:nvSpPr>
          <p:cNvPr id="5" name="TextBox 4"/>
          <p:cNvSpPr txBox="1"/>
          <p:nvPr/>
        </p:nvSpPr>
        <p:spPr>
          <a:xfrm>
            <a:off x="4075520" y="1119431"/>
            <a:ext cx="4155521" cy="2377574"/>
          </a:xfrm>
          <a:prstGeom prst="rect">
            <a:avLst/>
          </a:prstGeom>
          <a:solidFill>
            <a:srgbClr val="FFFF00"/>
          </a:solidFill>
          <a:ln w="38100">
            <a:solidFill>
              <a:srgbClr val="C00000"/>
            </a:solidFill>
            <a:prstDash val="dash"/>
          </a:ln>
        </p:spPr>
        <p:txBody>
          <a:bodyPr wrap="square" rtlCol="0" anchor="t">
            <a:spAutoFit/>
          </a:bodyPr>
          <a:lstStyle/>
          <a:p>
            <a:pPr algn="ctr"/>
            <a:r>
              <a:rPr lang="en-US" sz="2475">
                <a:latin typeface="Arial" panose="020B0604020202020204" pitchFamily="34" charset="0"/>
                <a:cs typeface="Arial" panose="020B0604020202020204" pitchFamily="34" charset="0"/>
              </a:rPr>
              <a:t>OL Update: Add/edit information and/or photo</a:t>
            </a:r>
          </a:p>
          <a:p>
            <a:pPr algn="ctr"/>
            <a:endParaRPr lang="en-US" sz="2475">
              <a:cs typeface="Calibri"/>
            </a:endParaRPr>
          </a:p>
          <a:p>
            <a:pPr algn="ctr"/>
            <a:endParaRPr lang="en-US" sz="2475">
              <a:cs typeface="Calibri"/>
            </a:endParaRPr>
          </a:p>
          <a:p>
            <a:pPr algn="ctr"/>
            <a:endParaRPr lang="en-US" sz="2475">
              <a:cs typeface="Calibri"/>
            </a:endParaRPr>
          </a:p>
          <a:p>
            <a:pPr algn="ctr"/>
            <a:endParaRPr lang="en-US" sz="2475">
              <a:cs typeface="Calibri"/>
            </a:endParaRPr>
          </a:p>
        </p:txBody>
      </p:sp>
    </p:spTree>
    <p:extLst>
      <p:ext uri="{BB962C8B-B14F-4D97-AF65-F5344CB8AC3E}">
        <p14:creationId xmlns:p14="http://schemas.microsoft.com/office/powerpoint/2010/main" val="3444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62809-933D-4A54-97FB-AD93B6735036}"/>
              </a:ext>
            </a:extLst>
          </p:cNvPr>
          <p:cNvSpPr>
            <a:spLocks noGrp="1"/>
          </p:cNvSpPr>
          <p:nvPr>
            <p:ph type="sldNum" sz="quarter" idx="10"/>
          </p:nvPr>
        </p:nvSpPr>
        <p:spPr/>
        <p:txBody>
          <a:bodyPr/>
          <a:lstStyle/>
          <a:p>
            <a:fld id="{DA05D499-8038-C642-91E0-FF7B8677CF19}" type="slidenum">
              <a:rPr lang="en-US" smtClean="0"/>
              <a:pPr/>
              <a:t>6</a:t>
            </a:fld>
            <a:endParaRPr lang="en-US"/>
          </a:p>
        </p:txBody>
      </p:sp>
      <p:sp>
        <p:nvSpPr>
          <p:cNvPr id="4" name="Title 1">
            <a:extLst>
              <a:ext uri="{FF2B5EF4-FFF2-40B4-BE49-F238E27FC236}">
                <a16:creationId xmlns:a16="http://schemas.microsoft.com/office/drawing/2014/main" id="{DEB4BBAA-3FDA-4A7A-A724-A2CF8AAA560B}"/>
              </a:ext>
            </a:extLst>
          </p:cNvPr>
          <p:cNvSpPr txBox="1">
            <a:spLocks/>
          </p:cNvSpPr>
          <p:nvPr/>
        </p:nvSpPr>
        <p:spPr>
          <a:xfrm>
            <a:off x="641492" y="138132"/>
            <a:ext cx="8098605" cy="89771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600" b="1"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2700">
                <a:solidFill>
                  <a:srgbClr val="009DDC"/>
                </a:solidFill>
                <a:highlight>
                  <a:srgbClr val="FFFF00"/>
                </a:highlight>
                <a:latin typeface="Arial Black"/>
                <a:cs typeface="Arial"/>
              </a:rPr>
              <a:t>&lt;Presenter Name&gt;, &lt;Leadership Position&gt;</a:t>
            </a:r>
            <a:endParaRPr lang="en-US" sz="2700">
              <a:solidFill>
                <a:srgbClr val="009DDC"/>
              </a:solidFill>
              <a:highlight>
                <a:srgbClr val="FFFF00"/>
              </a:highlight>
              <a:latin typeface="Arial Black"/>
            </a:endParaRPr>
          </a:p>
        </p:txBody>
      </p:sp>
      <p:sp>
        <p:nvSpPr>
          <p:cNvPr id="5" name="Content Placeholder 2">
            <a:extLst>
              <a:ext uri="{FF2B5EF4-FFF2-40B4-BE49-F238E27FC236}">
                <a16:creationId xmlns:a16="http://schemas.microsoft.com/office/drawing/2014/main" id="{B35C8D09-26C2-49D9-AB98-224A79704472}"/>
              </a:ext>
            </a:extLst>
          </p:cNvPr>
          <p:cNvSpPr txBox="1">
            <a:spLocks/>
          </p:cNvSpPr>
          <p:nvPr/>
        </p:nvSpPr>
        <p:spPr>
          <a:xfrm>
            <a:off x="628650" y="1137441"/>
            <a:ext cx="3867150" cy="335233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0"/>
              </a:spcBef>
              <a:spcAft>
                <a:spcPts val="600"/>
              </a:spcAft>
              <a:buFont typeface="Arial"/>
              <a:buChar char="•"/>
              <a:defRPr sz="18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0"/>
              </a:spcBef>
              <a:spcAft>
                <a:spcPts val="600"/>
              </a:spcAft>
              <a:buFont typeface="Arial"/>
              <a:buChar char="•"/>
              <a:defRPr sz="16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0"/>
              </a:spcBef>
              <a:spcAft>
                <a:spcPts val="600"/>
              </a:spcAft>
              <a:buFont typeface="Arial"/>
              <a:buChar char="•"/>
              <a:defRPr sz="14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0"/>
              </a:spcBef>
              <a:spcAft>
                <a:spcPts val="600"/>
              </a:spcAft>
              <a:buFont typeface="Arial"/>
              <a:buChar char="•"/>
              <a:defRPr sz="12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0"/>
              </a:spcBef>
              <a:spcAft>
                <a:spcPts val="600"/>
              </a:spcAft>
              <a:buFont typeface="Arial"/>
              <a:buChar char="•"/>
              <a:defRPr sz="10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
            </a:pPr>
            <a:r>
              <a:rPr lang="en-US">
                <a:solidFill>
                  <a:srgbClr val="461469"/>
                </a:solidFill>
                <a:latin typeface="Arial"/>
                <a:cs typeface="Arial"/>
              </a:rPr>
              <a:t>Introduce yourself</a:t>
            </a:r>
            <a:endParaRPr lang="en-US">
              <a:solidFill>
                <a:srgbClr val="461469"/>
              </a:solidFill>
            </a:endParaRPr>
          </a:p>
          <a:p>
            <a:pPr>
              <a:buFont typeface="Wingdings" panose="05000000000000000000" pitchFamily="2" charset="2"/>
              <a:buChar char="§"/>
            </a:pPr>
            <a:r>
              <a:rPr lang="en-US">
                <a:solidFill>
                  <a:srgbClr val="461469"/>
                </a:solidFill>
                <a:latin typeface="Arial"/>
                <a:cs typeface="Arial"/>
              </a:rPr>
              <a:t>Year in school</a:t>
            </a:r>
          </a:p>
          <a:p>
            <a:pPr>
              <a:buFont typeface="Wingdings" panose="05000000000000000000" pitchFamily="2" charset="2"/>
              <a:buChar char="§"/>
            </a:pPr>
            <a:r>
              <a:rPr lang="en-US">
                <a:solidFill>
                  <a:srgbClr val="461469"/>
                </a:solidFill>
                <a:latin typeface="Arial"/>
                <a:cs typeface="Arial"/>
              </a:rPr>
              <a:t>Potential area of study/rotations</a:t>
            </a:r>
            <a:endParaRPr lang="en-US">
              <a:solidFill>
                <a:srgbClr val="461469"/>
              </a:solidFill>
            </a:endParaRPr>
          </a:p>
          <a:p>
            <a:pPr>
              <a:buFont typeface="Wingdings" panose="05000000000000000000" pitchFamily="2" charset="2"/>
              <a:buChar char="§"/>
            </a:pPr>
            <a:r>
              <a:rPr lang="en-US">
                <a:solidFill>
                  <a:srgbClr val="461469"/>
                </a:solidFill>
                <a:latin typeface="Arial"/>
                <a:cs typeface="Arial"/>
              </a:rPr>
              <a:t>Involvement with AMA</a:t>
            </a:r>
            <a:endParaRPr lang="en-US">
              <a:solidFill>
                <a:srgbClr val="461469"/>
              </a:solidFill>
            </a:endParaRPr>
          </a:p>
          <a:p>
            <a:pPr>
              <a:buFont typeface="Wingdings" panose="05000000000000000000" pitchFamily="2" charset="2"/>
              <a:buChar char="§"/>
            </a:pPr>
            <a:r>
              <a:rPr lang="en-US">
                <a:solidFill>
                  <a:srgbClr val="461469"/>
                </a:solidFill>
                <a:latin typeface="Arial"/>
                <a:cs typeface="Arial"/>
              </a:rPr>
              <a:t>What is your top reason to be a part of the AMA</a:t>
            </a:r>
          </a:p>
          <a:p>
            <a:pPr>
              <a:buFont typeface="Wingdings" panose="05000000000000000000" pitchFamily="2" charset="2"/>
              <a:buChar char="§"/>
            </a:pPr>
            <a:r>
              <a:rPr lang="en-US">
                <a:solidFill>
                  <a:srgbClr val="461469"/>
                </a:solidFill>
                <a:latin typeface="Arial"/>
                <a:cs typeface="Arial"/>
              </a:rPr>
              <a:t>Fun Fact about yourself!</a:t>
            </a:r>
          </a:p>
        </p:txBody>
      </p:sp>
      <p:sp>
        <p:nvSpPr>
          <p:cNvPr id="6" name="Content Placeholder 3">
            <a:extLst>
              <a:ext uri="{FF2B5EF4-FFF2-40B4-BE49-F238E27FC236}">
                <a16:creationId xmlns:a16="http://schemas.microsoft.com/office/drawing/2014/main" id="{6B8CF2D2-A696-4962-8482-BFF7B15E8EAF}"/>
              </a:ext>
            </a:extLst>
          </p:cNvPr>
          <p:cNvSpPr txBox="1">
            <a:spLocks/>
          </p:cNvSpPr>
          <p:nvPr/>
        </p:nvSpPr>
        <p:spPr>
          <a:xfrm>
            <a:off x="4648200" y="1137441"/>
            <a:ext cx="3867150" cy="2704576"/>
          </a:xfrm>
          <a:prstGeom prst="rect">
            <a:avLst/>
          </a:prstGeom>
          <a:solidFill>
            <a:srgbClr val="FFFF00"/>
          </a:solidFill>
          <a:ln w="38100">
            <a:solidFill>
              <a:srgbClr val="FF0000"/>
            </a:solidFill>
            <a:prstDash val="sysDash"/>
          </a:ln>
        </p:spPr>
        <p:txBody>
          <a:bodyPr vert="horz" lIns="91440" tIns="45720" rIns="91440" bIns="45720" rtlCol="0" anchor="t">
            <a:normAutofit/>
          </a:bodyPr>
          <a:lstStyle>
            <a:lvl1pPr marL="228600" indent="-228600" algn="l" defTabSz="914400" rtl="0" eaLnBrk="1" latinLnBrk="0" hangingPunct="1">
              <a:lnSpc>
                <a:spcPct val="100000"/>
              </a:lnSpc>
              <a:spcBef>
                <a:spcPts val="0"/>
              </a:spcBef>
              <a:spcAft>
                <a:spcPts val="600"/>
              </a:spcAft>
              <a:buFont typeface="Arial"/>
              <a:buChar char="•"/>
              <a:defRPr sz="18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0"/>
              </a:spcBef>
              <a:spcAft>
                <a:spcPts val="600"/>
              </a:spcAft>
              <a:buFont typeface="Arial"/>
              <a:buChar char="•"/>
              <a:defRPr sz="16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0"/>
              </a:spcBef>
              <a:spcAft>
                <a:spcPts val="600"/>
              </a:spcAft>
              <a:buFont typeface="Arial"/>
              <a:buChar char="•"/>
              <a:defRPr sz="14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0"/>
              </a:spcBef>
              <a:spcAft>
                <a:spcPts val="600"/>
              </a:spcAft>
              <a:buFont typeface="Arial"/>
              <a:buChar char="•"/>
              <a:defRPr sz="12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0"/>
              </a:spcBef>
              <a:spcAft>
                <a:spcPts val="600"/>
              </a:spcAft>
              <a:buFont typeface="Arial"/>
              <a:buChar char="•"/>
              <a:defRPr sz="10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n-US" sz="1350">
              <a:latin typeface="Arial"/>
              <a:cs typeface="Arial"/>
            </a:endParaRPr>
          </a:p>
          <a:p>
            <a:pPr marL="0" indent="0" algn="ctr">
              <a:buNone/>
            </a:pPr>
            <a:r>
              <a:rPr lang="en-US" sz="1350">
                <a:latin typeface="Arial"/>
                <a:cs typeface="Arial"/>
              </a:rPr>
              <a:t>Add photo(s) of yourself here showing off AMA or medical school activities. </a:t>
            </a:r>
          </a:p>
          <a:p>
            <a:pPr marL="0" indent="0" algn="ctr">
              <a:buNone/>
            </a:pPr>
            <a:r>
              <a:rPr lang="en-US" sz="1350">
                <a:latin typeface="Arial"/>
                <a:cs typeface="Arial"/>
              </a:rPr>
              <a:t>Add slide per presenter/OL</a:t>
            </a:r>
          </a:p>
          <a:p>
            <a:pPr marL="0" indent="0">
              <a:buNone/>
            </a:pPr>
            <a:endParaRPr lang="en-US" sz="1350">
              <a:highlight>
                <a:srgbClr val="FFFF00"/>
              </a:highlight>
            </a:endParaRPr>
          </a:p>
          <a:p>
            <a:pPr marL="0" indent="0">
              <a:buNone/>
            </a:pPr>
            <a:endParaRPr lang="en-US" sz="1350">
              <a:highlight>
                <a:srgbClr val="FFFF00"/>
              </a:highlight>
            </a:endParaRPr>
          </a:p>
          <a:p>
            <a:pPr marL="0" indent="0">
              <a:buNone/>
            </a:pPr>
            <a:endParaRPr lang="en-US" sz="1350">
              <a:highlight>
                <a:srgbClr val="FFFF00"/>
              </a:highlight>
            </a:endParaRPr>
          </a:p>
          <a:p>
            <a:pPr marL="0" indent="0">
              <a:buNone/>
            </a:pPr>
            <a:endParaRPr lang="en-US" sz="1350">
              <a:highlight>
                <a:srgbClr val="FFFF00"/>
              </a:highlight>
            </a:endParaRPr>
          </a:p>
        </p:txBody>
      </p:sp>
    </p:spTree>
    <p:extLst>
      <p:ext uri="{BB962C8B-B14F-4D97-AF65-F5344CB8AC3E}">
        <p14:creationId xmlns:p14="http://schemas.microsoft.com/office/powerpoint/2010/main" val="3619209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42E3C3-7F13-497A-B65E-8A228DBFFAE6}"/>
              </a:ext>
            </a:extLst>
          </p:cNvPr>
          <p:cNvSpPr>
            <a:spLocks noGrp="1"/>
          </p:cNvSpPr>
          <p:nvPr>
            <p:ph type="sldNum" sz="quarter" idx="10"/>
          </p:nvPr>
        </p:nvSpPr>
        <p:spPr/>
        <p:txBody>
          <a:bodyPr/>
          <a:lstStyle/>
          <a:p>
            <a:fld id="{DA05D499-8038-C642-91E0-FF7B8677CF19}" type="slidenum">
              <a:rPr lang="en-US" smtClean="0"/>
              <a:pPr/>
              <a:t>7</a:t>
            </a:fld>
            <a:endParaRPr lang="en-US"/>
          </a:p>
        </p:txBody>
      </p:sp>
      <p:pic>
        <p:nvPicPr>
          <p:cNvPr id="6" name="Online Media 3" title="AMA Student Membership: Why the AMA">
            <a:hlinkClick r:id="" action="ppaction://media"/>
            <a:extLst>
              <a:ext uri="{FF2B5EF4-FFF2-40B4-BE49-F238E27FC236}">
                <a16:creationId xmlns:a16="http://schemas.microsoft.com/office/drawing/2014/main" id="{B4468DB5-B568-467E-9574-EE1515B3FBC1}"/>
              </a:ext>
            </a:extLst>
          </p:cNvPr>
          <p:cNvPicPr>
            <a:picLocks noRot="1" noChangeAspect="1"/>
          </p:cNvPicPr>
          <p:nvPr>
            <a:videoFile r:link="rId1"/>
          </p:nvPr>
        </p:nvPicPr>
        <p:blipFill>
          <a:blip r:embed="rId4"/>
          <a:stretch>
            <a:fillRect/>
          </a:stretch>
        </p:blipFill>
        <p:spPr>
          <a:xfrm>
            <a:off x="1872849" y="1127151"/>
            <a:ext cx="5398302" cy="3036544"/>
          </a:xfrm>
          <a:prstGeom prst="rect">
            <a:avLst/>
          </a:prstGeom>
          <a:ln w="19050">
            <a:solidFill>
              <a:srgbClr val="009DDC"/>
            </a:solidFill>
          </a:ln>
        </p:spPr>
      </p:pic>
    </p:spTree>
    <p:extLst>
      <p:ext uri="{BB962C8B-B14F-4D97-AF65-F5344CB8AC3E}">
        <p14:creationId xmlns:p14="http://schemas.microsoft.com/office/powerpoint/2010/main" val="4738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93D27-0E26-41C5-9832-6F584DB84DFB}"/>
              </a:ext>
            </a:extLst>
          </p:cNvPr>
          <p:cNvSpPr>
            <a:spLocks noGrp="1"/>
          </p:cNvSpPr>
          <p:nvPr>
            <p:ph type="sldNum" sz="quarter" idx="4"/>
          </p:nvPr>
        </p:nvSpPr>
        <p:spPr/>
        <p:txBody>
          <a:bodyPr/>
          <a:lstStyle/>
          <a:p>
            <a:fld id="{DA05D499-8038-C642-91E0-FF7B8677CF19}" type="slidenum">
              <a:rPr lang="en-US" smtClean="0"/>
              <a:pPr/>
              <a:t>8</a:t>
            </a:fld>
            <a:endParaRPr lang="en-US"/>
          </a:p>
        </p:txBody>
      </p:sp>
      <p:sp>
        <p:nvSpPr>
          <p:cNvPr id="5" name="Title 4">
            <a:extLst>
              <a:ext uri="{FF2B5EF4-FFF2-40B4-BE49-F238E27FC236}">
                <a16:creationId xmlns:a16="http://schemas.microsoft.com/office/drawing/2014/main" id="{29BAC6AC-A8A6-455A-A489-CD8AE74F5BF8}"/>
              </a:ext>
            </a:extLst>
          </p:cNvPr>
          <p:cNvSpPr>
            <a:spLocks noGrp="1"/>
          </p:cNvSpPr>
          <p:nvPr>
            <p:ph type="title"/>
          </p:nvPr>
        </p:nvSpPr>
        <p:spPr>
          <a:xfrm>
            <a:off x="461338" y="446168"/>
            <a:ext cx="5460058" cy="2125582"/>
          </a:xfrm>
        </p:spPr>
        <p:txBody>
          <a:bodyPr/>
          <a:lstStyle/>
          <a:p>
            <a:r>
              <a:rPr lang="en-US" sz="4400" cap="none">
                <a:latin typeface="Arial Black" panose="020B0A04020102020204" pitchFamily="34" charset="0"/>
              </a:rPr>
              <a:t>What is the </a:t>
            </a:r>
            <a:br>
              <a:rPr lang="en-US" sz="4400" cap="none">
                <a:latin typeface="Arial Black" panose="020B0A04020102020204" pitchFamily="34" charset="0"/>
              </a:rPr>
            </a:br>
            <a:r>
              <a:rPr lang="en-US" sz="4400" cap="none">
                <a:latin typeface="Arial Black" panose="020B0A04020102020204" pitchFamily="34" charset="0"/>
              </a:rPr>
              <a:t>American </a:t>
            </a:r>
            <a:br>
              <a:rPr lang="en-US" sz="4400" cap="none">
                <a:latin typeface="Arial Black" panose="020B0A04020102020204" pitchFamily="34" charset="0"/>
              </a:rPr>
            </a:br>
            <a:r>
              <a:rPr lang="en-US" sz="4400" cap="none">
                <a:latin typeface="Arial Black" panose="020B0A04020102020204" pitchFamily="34" charset="0"/>
              </a:rPr>
              <a:t>Medical</a:t>
            </a:r>
            <a:br>
              <a:rPr lang="en-US" sz="4400" cap="none">
                <a:latin typeface="Arial Black" panose="020B0A04020102020204" pitchFamily="34" charset="0"/>
              </a:rPr>
            </a:br>
            <a:r>
              <a:rPr lang="en-US" sz="4400" cap="none">
                <a:latin typeface="Arial Black" panose="020B0A04020102020204" pitchFamily="34" charset="0"/>
              </a:rPr>
              <a:t>Association?</a:t>
            </a:r>
          </a:p>
        </p:txBody>
      </p:sp>
    </p:spTree>
    <p:extLst>
      <p:ext uri="{BB962C8B-B14F-4D97-AF65-F5344CB8AC3E}">
        <p14:creationId xmlns:p14="http://schemas.microsoft.com/office/powerpoint/2010/main" val="305612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A9923D-DB7D-44CC-AE94-6549090AAEF5}"/>
              </a:ext>
            </a:extLst>
          </p:cNvPr>
          <p:cNvSpPr>
            <a:spLocks noGrp="1"/>
          </p:cNvSpPr>
          <p:nvPr>
            <p:ph type="sldNum" sz="quarter" idx="10"/>
          </p:nvPr>
        </p:nvSpPr>
        <p:spPr/>
        <p:txBody>
          <a:bodyPr/>
          <a:lstStyle/>
          <a:p>
            <a:fld id="{DA05D499-8038-C642-91E0-FF7B8677CF19}" type="slidenum">
              <a:rPr lang="en-US" smtClean="0"/>
              <a:pPr/>
              <a:t>9</a:t>
            </a:fld>
            <a:endParaRPr lang="en-US"/>
          </a:p>
        </p:txBody>
      </p:sp>
      <p:sp>
        <p:nvSpPr>
          <p:cNvPr id="5" name="TextBox 4">
            <a:extLst>
              <a:ext uri="{FF2B5EF4-FFF2-40B4-BE49-F238E27FC236}">
                <a16:creationId xmlns:a16="http://schemas.microsoft.com/office/drawing/2014/main" id="{565036DC-788C-4A8C-A13B-9FDEB8371551}"/>
              </a:ext>
            </a:extLst>
          </p:cNvPr>
          <p:cNvSpPr txBox="1"/>
          <p:nvPr/>
        </p:nvSpPr>
        <p:spPr>
          <a:xfrm>
            <a:off x="568082" y="1525309"/>
            <a:ext cx="8007838" cy="2112117"/>
          </a:xfrm>
          <a:prstGeom prst="rect">
            <a:avLst/>
          </a:prstGeom>
          <a:noFill/>
        </p:spPr>
        <p:txBody>
          <a:bodyPr wrap="square" rtlCol="0">
            <a:spAutoFit/>
          </a:bodyPr>
          <a:lstStyle/>
          <a:p>
            <a:pPr algn="ctr"/>
            <a:r>
              <a:rPr lang="en-US" sz="2625">
                <a:solidFill>
                  <a:schemeClr val="accent3"/>
                </a:solidFill>
                <a:latin typeface="Arial" panose="020B0604020202020204" pitchFamily="34" charset="0"/>
                <a:cs typeface="Arial" panose="020B0604020202020204" pitchFamily="34" charset="0"/>
              </a:rPr>
              <a:t>The AMA is the physicians’ powerful ally in patient care, representing physicians with a unified voice, </a:t>
            </a:r>
          </a:p>
          <a:p>
            <a:pPr algn="ctr"/>
            <a:r>
              <a:rPr lang="en-US" sz="2625">
                <a:solidFill>
                  <a:schemeClr val="accent3"/>
                </a:solidFill>
                <a:latin typeface="Arial" panose="020B0604020202020204" pitchFamily="34" charset="0"/>
                <a:cs typeface="Arial" panose="020B0604020202020204" pitchFamily="34" charset="0"/>
              </a:rPr>
              <a:t>leading the charge to confront public health crises, removing obstacles that interfere with patient care and driving the future of medicine.</a:t>
            </a:r>
          </a:p>
        </p:txBody>
      </p:sp>
      <p:pic>
        <p:nvPicPr>
          <p:cNvPr id="6" name="Picture 5" descr="Logo&#10;&#10;Description automatically generated">
            <a:extLst>
              <a:ext uri="{FF2B5EF4-FFF2-40B4-BE49-F238E27FC236}">
                <a16:creationId xmlns:a16="http://schemas.microsoft.com/office/drawing/2014/main" id="{AFAD0ECE-C763-4E7C-B2E3-6695C3F8FA4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16325" y="663977"/>
            <a:ext cx="1911350" cy="788035"/>
          </a:xfrm>
          <a:prstGeom prst="rect">
            <a:avLst/>
          </a:prstGeom>
        </p:spPr>
      </p:pic>
    </p:spTree>
    <p:extLst>
      <p:ext uri="{BB962C8B-B14F-4D97-AF65-F5344CB8AC3E}">
        <p14:creationId xmlns:p14="http://schemas.microsoft.com/office/powerpoint/2010/main" val="3790893134"/>
      </p:ext>
    </p:extLst>
  </p:cSld>
  <p:clrMapOvr>
    <a:masterClrMapping/>
  </p:clrMapOvr>
</p:sld>
</file>

<file path=ppt/theme/theme1.xml><?xml version="1.0" encoding="utf-8"?>
<a:theme xmlns:a="http://schemas.openxmlformats.org/drawingml/2006/main" name="MSOP Leaders">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532700_MMX_MSOP PPT_Draft_051821" id="{73BC91DE-46AE-8746-9EFA-DDED695ADFC5}" vid="{CB76BF30-10B3-D740-8012-F4F6B4B030EE}"/>
    </a:ext>
  </a:extLst>
</a:theme>
</file>

<file path=ppt/theme/theme2.xml><?xml version="1.0" encoding="utf-8"?>
<a:theme xmlns:a="http://schemas.openxmlformats.org/drawingml/2006/main" name="Custom Design">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4020D05AF26041873314B68F1D2D56" ma:contentTypeVersion="17" ma:contentTypeDescription="Create a new document." ma:contentTypeScope="" ma:versionID="33a697d900f0c5674425208b212123b7">
  <xsd:schema xmlns:xsd="http://www.w3.org/2001/XMLSchema" xmlns:xs="http://www.w3.org/2001/XMLSchema" xmlns:p="http://schemas.microsoft.com/office/2006/metadata/properties" xmlns:ns2="9390356d-ba08-45bf-bfa2-e57a929fdde2" xmlns:ns3="12650ac0-d0ea-42f5-80a2-60a22bf0ecdd" targetNamespace="http://schemas.microsoft.com/office/2006/metadata/properties" ma:root="true" ma:fieldsID="91f1879505564cac78af4d1a1e6aee5b" ns2:_="" ns3:_="">
    <xsd:import namespace="9390356d-ba08-45bf-bfa2-e57a929fdde2"/>
    <xsd:import namespace="12650ac0-d0ea-42f5-80a2-60a22bf0ec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z7m1" minOccurs="0"/>
                <xsd:element ref="ns2:jcax"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90356d-ba08-45bf-bfa2-e57a929fdd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z7m1" ma:index="19" nillable="true" ma:displayName="Person or Group" ma:list="UserInfo" ma:internalName="z7m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cax" ma:index="20" nillable="true" ma:displayName="Text" ma:internalName="jcax">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650ac0-d0ea-42f5-80a2-60a22bf0ecd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z7m1 xmlns="9390356d-ba08-45bf-bfa2-e57a929fdde2">
      <UserInfo>
        <DisplayName/>
        <AccountId xsi:nil="true"/>
        <AccountType/>
      </UserInfo>
    </z7m1>
    <jcax xmlns="9390356d-ba08-45bf-bfa2-e57a929fdd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1ECFD2-3900-4AA8-8538-4A2F26998E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90356d-ba08-45bf-bfa2-e57a929fdde2"/>
    <ds:schemaRef ds:uri="12650ac0-d0ea-42f5-80a2-60a22bf0ec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BD1D7F-6FC9-4604-88C5-59B6546180B4}">
  <ds:schemaRefs>
    <ds:schemaRef ds:uri="9390356d-ba08-45bf-bfa2-e57a929fdde2"/>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3.xml><?xml version="1.0" encoding="utf-8"?>
<ds:datastoreItem xmlns:ds="http://schemas.openxmlformats.org/officeDocument/2006/customXml" ds:itemID="{681B741A-BD97-4A45-B4AE-C102BADE9E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TotalTime>
  <Words>2362</Words>
  <Application>Microsoft Office PowerPoint</Application>
  <PresentationFormat>On-screen Show (16:9)</PresentationFormat>
  <Paragraphs>255</Paragraphs>
  <Slides>22</Slides>
  <Notes>21</Notes>
  <HiddenSlides>0</HiddenSlides>
  <MMClips>1</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MSOP Leaders</vt:lpstr>
      <vt:lpstr>Custom Design</vt:lpstr>
      <vt:lpstr>PowerPoint Presentation</vt:lpstr>
      <vt:lpstr>PowerPoint Presentation</vt:lpstr>
      <vt:lpstr>Today’s Agenda </vt:lpstr>
      <vt:lpstr>Meet Your  AMA Leadership at &lt;School&gt; !</vt:lpstr>
      <vt:lpstr>Your AMA Executive Board at  &lt;School&gt;</vt:lpstr>
      <vt:lpstr>PowerPoint Presentation</vt:lpstr>
      <vt:lpstr>PowerPoint Presentation</vt:lpstr>
      <vt:lpstr>What is the  American  Medical Association?</vt:lpstr>
      <vt:lpstr>PowerPoint Presentation</vt:lpstr>
      <vt:lpstr>PowerPoint Presentation</vt:lpstr>
      <vt:lpstr>AMA = Sum of 5 Parts</vt:lpstr>
      <vt:lpstr>The AMA is your Healthcare Advocacy Partner</vt:lpstr>
      <vt:lpstr>The AMA is your Healthcare Advocacy Partner</vt:lpstr>
      <vt:lpstr>AMA Student  Member Benefits</vt:lpstr>
      <vt:lpstr>Why Join as a Medical Student?</vt:lpstr>
      <vt:lpstr>How Can I Get Involved?</vt:lpstr>
      <vt:lpstr>Medical Student Involvement at the AMA</vt:lpstr>
      <vt:lpstr>Join your Local Chapter &lt;Medical School&gt; Information &amp; Events</vt:lpstr>
      <vt:lpstr>Get Involved with your State Society!</vt:lpstr>
      <vt:lpstr>Regional Involvement </vt:lpstr>
      <vt:lpstr>Join today and receive a welcome gift!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Wells</dc:creator>
  <cp:lastModifiedBy>Meredith Friedberg</cp:lastModifiedBy>
  <cp:revision>20</cp:revision>
  <dcterms:created xsi:type="dcterms:W3CDTF">2020-06-25T03:59:40Z</dcterms:created>
  <dcterms:modified xsi:type="dcterms:W3CDTF">2022-07-06T20:56:23Z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0x010100334020D05AF26041873314B68F1D2D56</vt:lpwstr>
  </property>
</Properties>
</file>