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Lst>
  <p:notesMasterIdLst>
    <p:notesMasterId r:id="rId38"/>
  </p:notesMasterIdLst>
  <p:handoutMasterIdLst>
    <p:handoutMasterId r:id="rId39"/>
  </p:handoutMasterIdLst>
  <p:sldIdLst>
    <p:sldId id="4179" r:id="rId5"/>
    <p:sldId id="278" r:id="rId6"/>
    <p:sldId id="4181" r:id="rId7"/>
    <p:sldId id="4184" r:id="rId8"/>
    <p:sldId id="276" r:id="rId9"/>
    <p:sldId id="275" r:id="rId10"/>
    <p:sldId id="4205" r:id="rId11"/>
    <p:sldId id="4206" r:id="rId12"/>
    <p:sldId id="272" r:id="rId13"/>
    <p:sldId id="4186" r:id="rId14"/>
    <p:sldId id="270" r:id="rId15"/>
    <p:sldId id="4215" r:id="rId16"/>
    <p:sldId id="4222" r:id="rId17"/>
    <p:sldId id="4216" r:id="rId18"/>
    <p:sldId id="4209" r:id="rId19"/>
    <p:sldId id="4224" r:id="rId20"/>
    <p:sldId id="267" r:id="rId21"/>
    <p:sldId id="4225" r:id="rId22"/>
    <p:sldId id="4223" r:id="rId23"/>
    <p:sldId id="4227" r:id="rId24"/>
    <p:sldId id="4226" r:id="rId25"/>
    <p:sldId id="292" r:id="rId26"/>
    <p:sldId id="4221" r:id="rId27"/>
    <p:sldId id="4212" r:id="rId28"/>
    <p:sldId id="4204" r:id="rId29"/>
    <p:sldId id="261" r:id="rId30"/>
    <p:sldId id="260" r:id="rId31"/>
    <p:sldId id="4213" r:id="rId32"/>
    <p:sldId id="4228" r:id="rId33"/>
    <p:sldId id="4190" r:id="rId34"/>
    <p:sldId id="4207" r:id="rId35"/>
    <p:sldId id="4214" r:id="rId36"/>
    <p:sldId id="4191" r:id="rId37"/>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Hansen" initials="KH" lastIdx="8" clrIdx="0">
    <p:extLst>
      <p:ext uri="{19B8F6BF-5375-455C-9EA6-DF929625EA0E}">
        <p15:presenceInfo xmlns:p15="http://schemas.microsoft.com/office/powerpoint/2012/main" userId="S::kathanse@ama-assn.org::89c6c087-9696-4b0e-a8a9-eb09b9a67887" providerId="AD"/>
      </p:ext>
    </p:extLst>
  </p:cmAuthor>
  <p:cmAuthor id="2" name="Meredith Friedberg" initials="MF" lastIdx="21" clrIdx="1">
    <p:extLst>
      <p:ext uri="{19B8F6BF-5375-455C-9EA6-DF929625EA0E}">
        <p15:presenceInfo xmlns:p15="http://schemas.microsoft.com/office/powerpoint/2012/main" userId="S::mfriedbe@ama-assn.org::38b3f61c-f6ce-4d2b-aa5d-1af848f56c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469"/>
    <a:srgbClr val="009DDC"/>
    <a:srgbClr val="E71933"/>
    <a:srgbClr val="FFC000"/>
    <a:srgbClr val="5E4A96"/>
    <a:srgbClr val="452663"/>
    <a:srgbClr val="000000"/>
    <a:srgbClr val="E5D3E8"/>
    <a:srgbClr val="595959"/>
    <a:srgbClr val="F3EB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9" autoAdjust="0"/>
  </p:normalViewPr>
  <p:slideViewPr>
    <p:cSldViewPr snapToGrid="0">
      <p:cViewPr varScale="1">
        <p:scale>
          <a:sx n="61" d="100"/>
          <a:sy n="61" d="100"/>
        </p:scale>
        <p:origin x="1440" y="44"/>
      </p:cViewPr>
      <p:guideLst/>
    </p:cSldViewPr>
  </p:slideViewPr>
  <p:notesTextViewPr>
    <p:cViewPr>
      <p:scale>
        <a:sx n="1" d="1"/>
        <a:sy n="1" d="1"/>
      </p:scale>
      <p:origin x="0" y="0"/>
    </p:cViewPr>
  </p:notesTextViewPr>
  <p:sorterViewPr>
    <p:cViewPr>
      <p:scale>
        <a:sx n="100" d="100"/>
        <a:sy n="100" d="100"/>
      </p:scale>
      <p:origin x="0" y="-505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ells  (he/him/his)" userId="b71256a6-899b-4b4e-bec2-8b04d7e6c911" providerId="ADAL" clId="{AF91A9DA-B3B3-214F-BBD7-95ED729C77DB}"/>
    <pc:docChg chg="modSld">
      <pc:chgData name="Paul Wells  (he/him/his)" userId="b71256a6-899b-4b4e-bec2-8b04d7e6c911" providerId="ADAL" clId="{AF91A9DA-B3B3-214F-BBD7-95ED729C77DB}" dt="2021-07-28T01:38:14.520" v="4" actId="22"/>
      <pc:docMkLst>
        <pc:docMk/>
      </pc:docMkLst>
      <pc:sldChg chg="modNotesTx">
        <pc:chgData name="Paul Wells  (he/him/his)" userId="b71256a6-899b-4b4e-bec2-8b04d7e6c911" providerId="ADAL" clId="{AF91A9DA-B3B3-214F-BBD7-95ED729C77DB}" dt="2021-07-28T01:38:14.520" v="4" actId="22"/>
        <pc:sldMkLst>
          <pc:docMk/>
          <pc:sldMk cId="47387420" sldId="42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7/27/21</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chronicdisease/healthequity/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(Feel free to use this slide as an opener. Play some fun jams as people wait for the presentation to start!)</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a:p>
        </p:txBody>
      </p:sp>
    </p:spTree>
    <p:extLst>
      <p:ext uri="{BB962C8B-B14F-4D97-AF65-F5344CB8AC3E}">
        <p14:creationId xmlns:p14="http://schemas.microsoft.com/office/powerpoint/2010/main" val="137560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that mean? How does the AMA bring their mission to life in the work they do? </a:t>
            </a:r>
          </a:p>
          <a:p>
            <a:endParaRPr lang="en-US">
              <a:cs typeface="Calibri"/>
            </a:endParaRPr>
          </a:p>
          <a:p>
            <a:r>
              <a:rPr lang="en-US"/>
              <a:t>Well, they focus on four pillars where they can have impact and make a difference. </a:t>
            </a:r>
            <a:endParaRPr lang="en-US">
              <a:cs typeface="Calibri"/>
            </a:endParaRPr>
          </a:p>
          <a:p>
            <a:pPr marL="171450" indent="-171450">
              <a:buFont typeface="Arial"/>
              <a:buChar char="•"/>
            </a:pPr>
            <a:endParaRPr lang="en-US"/>
          </a:p>
          <a:p>
            <a:pPr marL="177165" indent="-177165">
              <a:buFont typeface="Arial,Sans-Serif"/>
              <a:buChar char="•"/>
            </a:pPr>
            <a:r>
              <a:rPr lang="en-US"/>
              <a:t>First, they represent med students, residents and physicians with a unified voice:</a:t>
            </a:r>
          </a:p>
          <a:p>
            <a:pPr marL="650240" lvl="1" indent="-177165">
              <a:buFont typeface="Arial,Sans-Serif"/>
              <a:buChar char="•"/>
            </a:pPr>
            <a:r>
              <a:rPr lang="en-US"/>
              <a:t>Medical students, residents and physicians are active and well-represented in the AMA House of Delegates, at the National Advocacy Conference, in AMA policy-making, through Congressional testimony and in many other key places designed to bring positive change to medicine.</a:t>
            </a:r>
            <a:endParaRPr lang="en-US">
              <a:cs typeface="Calibri"/>
            </a:endParaRPr>
          </a:p>
          <a:p>
            <a:pPr marL="628650" indent="-171450">
              <a:buFont typeface="Arial"/>
              <a:buChar char="•"/>
            </a:pPr>
            <a:endParaRPr lang="en-US"/>
          </a:p>
          <a:p>
            <a:pPr marL="177165" indent="-177165">
              <a:buFont typeface="Arial,Sans-Serif"/>
              <a:buChar char="•"/>
            </a:pPr>
            <a:r>
              <a:rPr lang="en-US"/>
              <a:t>Second, they remove obstacles that interfere with patient care:</a:t>
            </a:r>
          </a:p>
          <a:p>
            <a:pPr marL="650240" lvl="1" indent="-177165">
              <a:buFont typeface="Arial,Sans-Serif"/>
              <a:buChar char="•"/>
            </a:pPr>
            <a:r>
              <a:rPr lang="en-US"/>
              <a:t>For example, the AMA helped lead the charge to make medical records electronic  </a:t>
            </a:r>
          </a:p>
          <a:p>
            <a:pPr marL="650240" lvl="1" indent="-177165">
              <a:buFont typeface="Arial,Sans-Serif"/>
              <a:buChar char="•"/>
            </a:pPr>
            <a:r>
              <a:rPr lang="en-US"/>
              <a:t>Another example is their work in the removal of Prior Authorization practices which are overused, costly and directly responsible for patient care delays</a:t>
            </a:r>
            <a:endParaRPr lang="en-US">
              <a:cs typeface="Calibri"/>
            </a:endParaRPr>
          </a:p>
          <a:p>
            <a:pPr marL="650240" lvl="1" indent="-177165">
              <a:buFont typeface="Arial,Sans-Serif"/>
              <a:buChar char="•"/>
            </a:pPr>
            <a:endParaRPr lang="en-US"/>
          </a:p>
          <a:p>
            <a:pPr marL="177165" indent="-177165">
              <a:buFont typeface="Arial,Sans-Serif"/>
              <a:buChar char="•"/>
            </a:pPr>
            <a:r>
              <a:rPr lang="en-US"/>
              <a:t>Third, they are leading the charge to confront public heath crises, like:</a:t>
            </a:r>
          </a:p>
          <a:p>
            <a:pPr marL="650240" lvl="1" indent="-177165">
              <a:buFont typeface="Arial,Sans-Serif"/>
              <a:buChar char="•"/>
            </a:pPr>
            <a:r>
              <a:rPr lang="en-US"/>
              <a:t>Preventing diabetes </a:t>
            </a:r>
            <a:endParaRPr lang="en-US">
              <a:cs typeface="Calibri"/>
            </a:endParaRPr>
          </a:p>
          <a:p>
            <a:pPr marL="650240" lvl="1" indent="-177165">
              <a:buFont typeface="Arial,Sans-Serif"/>
              <a:buChar char="•"/>
            </a:pPr>
            <a:r>
              <a:rPr lang="en-US"/>
              <a:t>Managing hypertension</a:t>
            </a:r>
          </a:p>
          <a:p>
            <a:pPr marL="650240" lvl="1" indent="-177165">
              <a:buFont typeface="Arial,Sans-Serif"/>
              <a:buChar char="•"/>
            </a:pPr>
            <a:r>
              <a:rPr lang="en-US"/>
              <a:t>And, addressing the opioid crisis head-on </a:t>
            </a:r>
            <a:endParaRPr lang="en-US">
              <a:cs typeface="Calibri"/>
            </a:endParaRPr>
          </a:p>
          <a:p>
            <a:pPr marL="628650" lvl="1" indent="-171450">
              <a:buFont typeface="Arial"/>
              <a:buChar char="•"/>
            </a:pPr>
            <a:endParaRPr lang="en-US"/>
          </a:p>
          <a:p>
            <a:pPr marL="171450" indent="-171450">
              <a:buFont typeface="Arial,Sans-Serif"/>
              <a:buChar char="•"/>
            </a:pPr>
            <a:r>
              <a:rPr lang="en-US"/>
              <a:t>And, last, they are driving the future of medicine:</a:t>
            </a:r>
          </a:p>
          <a:p>
            <a:pPr marL="650240" lvl="1" indent="-177165">
              <a:buFont typeface="Arial,Sans-Serif"/>
              <a:buChar char="•"/>
            </a:pPr>
            <a:r>
              <a:rPr lang="en-US"/>
              <a:t>The AMA is reinventing the way future physicians are trained by actively engaging in med ed innovation, driving an emphasis on work life/ balance, and eliminating med student, resident and physician burnout</a:t>
            </a:r>
            <a:endParaRPr lang="en-US">
              <a:cs typeface="Calibri"/>
            </a:endParaRPr>
          </a:p>
          <a:p>
            <a:pPr marL="650240" lvl="1" indent="-177165">
              <a:buFont typeface="Arial,Sans-Serif"/>
              <a:buChar char="•"/>
            </a:pPr>
            <a:r>
              <a:rPr lang="en-US"/>
              <a:t>They are committed to the health and support of the nation's healthcare providers with an eye toward continuous improvement in the field of medicine</a:t>
            </a:r>
          </a:p>
          <a:p>
            <a:pPr marL="285750" indent="-2857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a:p>
        </p:txBody>
      </p:sp>
    </p:spTree>
    <p:extLst>
      <p:ext uri="{BB962C8B-B14F-4D97-AF65-F5344CB8AC3E}">
        <p14:creationId xmlns:p14="http://schemas.microsoft.com/office/powerpoint/2010/main" val="5610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90000"/>
              </a:lnSpc>
            </a:pPr>
            <a:r>
              <a:rPr lang="en-US" dirty="0"/>
              <a:t>The AMA's mission is to promote the art and science of medicine and the betterment of public health. They are a large, widely-recognized organization with locations and voices across the country. With their strong brand, they are able to recruit top talent to support their mission and are a driving force in healthcare policy, research and education, as well as advocacy efforts.</a:t>
            </a:r>
          </a:p>
          <a:p>
            <a:pPr>
              <a:lnSpc>
                <a:spcPct val="90000"/>
              </a:lnSpc>
            </a:pPr>
            <a:endParaRPr lang="en-US"/>
          </a:p>
          <a:p>
            <a:pPr marL="0" lvl="0" indent="0" algn="l">
              <a:lnSpc>
                <a:spcPct val="90000"/>
              </a:lnSpc>
              <a:spcBef>
                <a:spcPts val="0"/>
              </a:spcBef>
              <a:spcAft>
                <a:spcPts val="0"/>
              </a:spcAft>
              <a:buNone/>
            </a:pPr>
            <a:endParaRPr lang="en-US"/>
          </a:p>
          <a:p>
            <a:pPr marL="0" lvl="0" indent="0" algn="l">
              <a:lnSpc>
                <a:spcPct val="90000"/>
              </a:lnSpc>
              <a:spcBef>
                <a:spcPts val="0"/>
              </a:spcBef>
              <a:spcAft>
                <a:spcPts val="0"/>
              </a:spcAft>
              <a:buNone/>
            </a:pPr>
            <a:endParaRPr lang="en-US">
              <a:cs typeface="Calibri"/>
            </a:endParaRPr>
          </a:p>
        </p:txBody>
      </p:sp>
      <p:sp>
        <p:nvSpPr>
          <p:cNvPr id="432" name="Google Shape;4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let’s talk about health equity. What exactly IS it?</a:t>
            </a:r>
          </a:p>
        </p:txBody>
      </p:sp>
      <p:sp>
        <p:nvSpPr>
          <p:cNvPr id="4" name="Slide Number Placeholder 3"/>
          <p:cNvSpPr>
            <a:spLocks noGrp="1"/>
          </p:cNvSpPr>
          <p:nvPr>
            <p:ph type="sldNum" sz="quarter" idx="5"/>
          </p:nvPr>
        </p:nvSpPr>
        <p:spPr/>
        <p:txBody>
          <a:bodyPr/>
          <a:lstStyle/>
          <a:p>
            <a:fld id="{21633E5F-3683-0140-832F-D6B972C1BC5D}" type="slidenum">
              <a:rPr lang="en-US" smtClean="0"/>
              <a:t>12</a:t>
            </a:fld>
            <a:endParaRPr lang="en-US"/>
          </a:p>
        </p:txBody>
      </p:sp>
    </p:spTree>
    <p:extLst>
      <p:ext uri="{BB962C8B-B14F-4D97-AF65-F5344CB8AC3E}">
        <p14:creationId xmlns:p14="http://schemas.microsoft.com/office/powerpoint/2010/main" val="130856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Let’s start with what it is not. </a:t>
            </a:r>
            <a:endParaRPr lang="en-US" dirty="0"/>
          </a:p>
          <a:p>
            <a:endParaRPr lang="en" dirty="0"/>
          </a:p>
          <a:p>
            <a:r>
              <a:rPr lang="en" dirty="0"/>
              <a:t>Equity is not equality. Equality is the philosophy of “to each, the same thing.” And, that’s what you see here in the picture on the left. </a:t>
            </a:r>
            <a:endParaRPr lang="en-US" dirty="0">
              <a:cs typeface="Calibri"/>
            </a:endParaRPr>
          </a:p>
          <a:p>
            <a:endParaRPr lang="en-US" dirty="0"/>
          </a:p>
          <a:p>
            <a:r>
              <a:rPr lang="en" dirty="0"/>
              <a:t>According to the World Health Organization, equity is "the absence of avoidable or remediable differences among groups of people, whether those groups are defined socially, economically, demographically or geographically.“ </a:t>
            </a:r>
            <a:endParaRPr lang="en-US" dirty="0"/>
          </a:p>
          <a:p>
            <a:endParaRPr lang="en" dirty="0"/>
          </a:p>
          <a:p>
            <a:r>
              <a:rPr lang="en" dirty="0"/>
              <a:t>The opposite of equity is inequity. The Centers for Disease Control and Prevention note that inequities are “types of unfair health differences closely linked with social, economic or environmental disadvantages that adversely affect groups of people.” </a:t>
            </a:r>
            <a:endParaRPr lang="en-US" dirty="0"/>
          </a:p>
          <a:p>
            <a:endParaRPr lang="en" dirty="0"/>
          </a:p>
          <a:p>
            <a:r>
              <a:rPr lang="en" dirty="0"/>
              <a:t>Basically, equity is the process that considers structural barriers and creates pathways so people receive what they need. Equity is the philosophy of “to each according to need.” That’s the experience you see here in the middle picture.  </a:t>
            </a:r>
            <a:endParaRPr lang="en-US" dirty="0">
              <a:cs typeface="Calibri"/>
            </a:endParaRPr>
          </a:p>
          <a:p>
            <a:endParaRPr lang="en-US" dirty="0"/>
          </a:p>
          <a:p>
            <a:r>
              <a:rPr lang="en" dirty="0"/>
              <a:t>In reality, there are big differences between the experiences of groups that have experienced advantage and the experiences of marginalized and minoritized groups that have experienced disadvantage. That’s the Reality of Picture 3. </a:t>
            </a:r>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13</a:t>
            </a:fld>
            <a:endParaRPr lang="en-US"/>
          </a:p>
        </p:txBody>
      </p:sp>
    </p:spTree>
    <p:extLst>
      <p:ext uri="{BB962C8B-B14F-4D97-AF65-F5344CB8AC3E}">
        <p14:creationId xmlns:p14="http://schemas.microsoft.com/office/powerpoint/2010/main" val="1695336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mn-lt"/>
              </a:rPr>
              <a:t>According to the </a:t>
            </a:r>
            <a:r>
              <a:rPr lang="en-US" b="0" i="0" u="none" strike="noStrike" dirty="0">
                <a:solidFill>
                  <a:srgbClr val="008CBA"/>
                </a:solidFill>
                <a:effectLst/>
                <a:latin typeface="+mn-lt"/>
                <a:hlinkClick r:id="rId3"/>
              </a:rPr>
              <a:t>CDC</a:t>
            </a:r>
            <a:r>
              <a:rPr lang="en-US" b="0" i="0" dirty="0">
                <a:solidFill>
                  <a:srgbClr val="232323"/>
                </a:solidFill>
                <a:effectLst/>
                <a:latin typeface="+mn-lt"/>
              </a:rPr>
              <a:t>, health equity is when each person has the chance to reach “his or her full health potential” without facing obstacles from “social position or other socially determined circumstances.” This includes equitable (fair) access to healthcare professionals, healthy food, a safe living environment, and the ability to be well across all aspects of life, from work to home life to medical care. </a:t>
            </a:r>
            <a:r>
              <a:rPr lang="en" dirty="0"/>
              <a:t>Equity matters because it impacts how resources are distributed.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 dirty="0"/>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14</a:t>
            </a:fld>
            <a:endParaRPr lang="en-US"/>
          </a:p>
        </p:txBody>
      </p:sp>
    </p:spTree>
    <p:extLst>
      <p:ext uri="{BB962C8B-B14F-4D97-AF65-F5344CB8AC3E}">
        <p14:creationId xmlns:p14="http://schemas.microsoft.com/office/powerpoint/2010/main" val="76207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where does the AMA stand on health equity?</a:t>
            </a:r>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a:p>
        </p:txBody>
      </p:sp>
    </p:spTree>
    <p:extLst>
      <p:ext uri="{BB962C8B-B14F-4D97-AF65-F5344CB8AC3E}">
        <p14:creationId xmlns:p14="http://schemas.microsoft.com/office/powerpoint/2010/main" val="132670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May of 2021, the AMA launched an ambitious 3-year strategic initiative addressing health equity and how the AMA will champion this cause </a:t>
            </a:r>
            <a:r>
              <a:rPr lang="en-US" i="1" dirty="0">
                <a:cs typeface="Calibri"/>
              </a:rPr>
              <a:t>(read statement)</a:t>
            </a:r>
            <a:r>
              <a:rPr lang="en-US" dirty="0">
                <a:cs typeface="Calibri"/>
              </a:rPr>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16</a:t>
            </a:fld>
            <a:endParaRPr lang="en-US"/>
          </a:p>
        </p:txBody>
      </p:sp>
    </p:spTree>
    <p:extLst>
      <p:ext uri="{BB962C8B-B14F-4D97-AF65-F5344CB8AC3E}">
        <p14:creationId xmlns:p14="http://schemas.microsoft.com/office/powerpoint/2010/main" val="341490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framework of the plan—which is central to the work of the AMA Center for Health Equity and is the responsibility of AMA leadership, membership, and external stakeholders—was driven by the need for equity-centered solutions to confront harms produced by systemic racism and other forms of oppression for Black, Latinx, Indigenous, Asian, and other people of color, as well as people who identify as LGBTQ+ and people with disabilities.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AMA is </a:t>
            </a:r>
            <a:r>
              <a:rPr lang="en" dirty="0"/>
              <a:t>taking a very active role in supporting social wellness movements, health advocacy efforts and health policies that embed equity.</a:t>
            </a:r>
          </a:p>
          <a:p>
            <a:pPr marL="0" lvl="0" indent="0" algn="l" rtl="0">
              <a:spcBef>
                <a:spcPts val="0"/>
              </a:spcBef>
              <a:spcAft>
                <a:spcPts val="0"/>
              </a:spcAft>
              <a:buNone/>
            </a:pPr>
            <a:endParaRPr dirty="0"/>
          </a:p>
        </p:txBody>
      </p:sp>
      <p:sp>
        <p:nvSpPr>
          <p:cNvPr id="533" name="Google Shape;5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groundwork for the plan began in 2019 when the AMA Center for Health Equity was launched as a result of a resolution passed by the AMA’s House of Delegates. Its urgency is underscored by ongoing circumstances including inequities exacerbated by the COVID-19 pandemic, ongoing police brutality, and hate crimes targeting Asian, Black, and Brown communities.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18</a:t>
            </a:fld>
            <a:endParaRPr lang="en-US"/>
          </a:p>
        </p:txBody>
      </p:sp>
    </p:spTree>
    <p:extLst>
      <p:ext uri="{BB962C8B-B14F-4D97-AF65-F5344CB8AC3E}">
        <p14:creationId xmlns:p14="http://schemas.microsoft.com/office/powerpoint/2010/main" val="360895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outlines five strategic approaches to begin tackling these challenges:</a:t>
            </a:r>
          </a:p>
          <a:p>
            <a:r>
              <a:rPr lang="en-US" b="1" dirty="0"/>
              <a:t>Embed equity and racial justice throughout the AMA </a:t>
            </a:r>
            <a:r>
              <a:rPr lang="en-US" dirty="0"/>
              <a:t>by expanding capacity for understanding and implementing anti-racist equity strategies via practices, programming, policies, and culture.</a:t>
            </a:r>
            <a:endParaRPr lang="en-US" dirty="0">
              <a:cs typeface="Calibri"/>
            </a:endParaRPr>
          </a:p>
          <a:p>
            <a:r>
              <a:rPr lang="en-US" b="1" dirty="0"/>
              <a:t>Build alliances with marginalized physicians and other stakeholders </a:t>
            </a:r>
            <a:r>
              <a:rPr lang="en-US" dirty="0"/>
              <a:t>through developing structures and coalitions to elevate the experiences and ideas of historically marginalized and minoritized health care leaders.</a:t>
            </a:r>
            <a:endParaRPr lang="en-US" dirty="0">
              <a:cs typeface="Calibri"/>
            </a:endParaRPr>
          </a:p>
          <a:p>
            <a:r>
              <a:rPr lang="en-US" b="1" dirty="0"/>
              <a:t>Push upstream to address all determinants of health and root causes of inequities </a:t>
            </a:r>
            <a:r>
              <a:rPr lang="en-US" dirty="0"/>
              <a:t>by strengthening, empowering, and equipping physicians with the knowledge of and tools for dismantling structural and social drivers of health inequities.</a:t>
            </a:r>
            <a:endParaRPr lang="en-US" dirty="0">
              <a:cs typeface="Calibri"/>
            </a:endParaRPr>
          </a:p>
          <a:p>
            <a:r>
              <a:rPr lang="en-US" b="1" dirty="0"/>
              <a:t>Ensure equitable structures and opportunities in innovation </a:t>
            </a:r>
            <a:r>
              <a:rPr lang="en-US" dirty="0"/>
              <a:t>through embedding and advancing racial justice and health equity within existing AMA efforts to advance digital health.</a:t>
            </a:r>
            <a:endParaRPr lang="en-US" dirty="0">
              <a:cs typeface="Calibri"/>
            </a:endParaRPr>
          </a:p>
          <a:p>
            <a:r>
              <a:rPr lang="en-US" b="1" dirty="0"/>
              <a:t>Foster pathways for truth, racial healing, reconciliation, and transformation for AMA’s past </a:t>
            </a:r>
            <a:r>
              <a:rPr lang="en-US" dirty="0"/>
              <a:t>by accounting for how policies and processes excluded, discriminated, and harmed communities, and by amplifying and integrating the narratives of historically marginalized physicians and patients.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19</a:t>
            </a:fld>
            <a:endParaRPr lang="en-US"/>
          </a:p>
        </p:txBody>
      </p:sp>
    </p:spTree>
    <p:extLst>
      <p:ext uri="{BB962C8B-B14F-4D97-AF65-F5344CB8AC3E}">
        <p14:creationId xmlns:p14="http://schemas.microsoft.com/office/powerpoint/2010/main" val="138747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morning/afternoon everyone!  We are excited to have you all join us today as we talk about a REALLY important topic...health equity. </a:t>
            </a: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355446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 goals for the AMA’s Center of Health Equity include </a:t>
            </a:r>
            <a:r>
              <a:rPr lang="en-US" i="1" dirty="0"/>
              <a:t>(read bullet points).</a:t>
            </a:r>
          </a:p>
        </p:txBody>
      </p:sp>
      <p:sp>
        <p:nvSpPr>
          <p:cNvPr id="4" name="Slide Number Placeholder 3"/>
          <p:cNvSpPr>
            <a:spLocks noGrp="1"/>
          </p:cNvSpPr>
          <p:nvPr>
            <p:ph type="sldNum" sz="quarter" idx="5"/>
          </p:nvPr>
        </p:nvSpPr>
        <p:spPr/>
        <p:txBody>
          <a:bodyPr/>
          <a:lstStyle/>
          <a:p>
            <a:fld id="{21633E5F-3683-0140-832F-D6B972C1BC5D}" type="slidenum">
              <a:rPr lang="en-US" smtClean="0"/>
              <a:t>20</a:t>
            </a:fld>
            <a:endParaRPr lang="en-US"/>
          </a:p>
        </p:txBody>
      </p:sp>
    </p:spTree>
    <p:extLst>
      <p:ext uri="{BB962C8B-B14F-4D97-AF65-F5344CB8AC3E}">
        <p14:creationId xmlns:p14="http://schemas.microsoft.com/office/powerpoint/2010/main" val="269022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 continues to focus on health equity initiatives already in place, including </a:t>
            </a:r>
            <a:r>
              <a:rPr lang="en-US" i="1" dirty="0"/>
              <a:t>(read bullets)</a:t>
            </a:r>
            <a:r>
              <a:rPr lang="en-US" dirty="0"/>
              <a:t>. </a:t>
            </a:r>
          </a:p>
        </p:txBody>
      </p:sp>
      <p:sp>
        <p:nvSpPr>
          <p:cNvPr id="4" name="Slide Number Placeholder 3"/>
          <p:cNvSpPr>
            <a:spLocks noGrp="1"/>
          </p:cNvSpPr>
          <p:nvPr>
            <p:ph type="sldNum" sz="quarter" idx="5"/>
          </p:nvPr>
        </p:nvSpPr>
        <p:spPr/>
        <p:txBody>
          <a:bodyPr/>
          <a:lstStyle/>
          <a:p>
            <a:fld id="{21633E5F-3683-0140-832F-D6B972C1BC5D}" type="slidenum">
              <a:rPr lang="en-US" smtClean="0"/>
              <a:t>21</a:t>
            </a:fld>
            <a:endParaRPr lang="en-US"/>
          </a:p>
        </p:txBody>
      </p:sp>
    </p:spTree>
    <p:extLst>
      <p:ext uri="{BB962C8B-B14F-4D97-AF65-F5344CB8AC3E}">
        <p14:creationId xmlns:p14="http://schemas.microsoft.com/office/powerpoint/2010/main" val="3281058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the AMA continues to have impact in the health equity space, including these examples as relate to LGBTQ+ advocacy </a:t>
            </a:r>
            <a:r>
              <a:rPr lang="en-US" i="1" dirty="0"/>
              <a:t>(read bullets).</a:t>
            </a:r>
            <a:endParaRPr i="1" dirty="0"/>
          </a:p>
        </p:txBody>
      </p:sp>
      <p:sp>
        <p:nvSpPr>
          <p:cNvPr id="555" name="Google Shape;5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a3f3f775e_0_432: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indent="0">
              <a:buNone/>
            </a:pPr>
            <a:r>
              <a:rPr lang="en-US" dirty="0"/>
              <a:t>The AMA has owned its past and is focused on making change to have positive impact on the future.</a:t>
            </a:r>
            <a:endParaRPr i="0" dirty="0"/>
          </a:p>
        </p:txBody>
      </p:sp>
      <p:sp>
        <p:nvSpPr>
          <p:cNvPr id="200" name="Google Shape;200;gba3f3f775e_0_43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get involved with our chapter and as a student at the AMA!</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24</a:t>
            </a:fld>
            <a:endParaRPr lang="en-US"/>
          </a:p>
        </p:txBody>
      </p:sp>
    </p:spTree>
    <p:extLst>
      <p:ext uri="{BB962C8B-B14F-4D97-AF65-F5344CB8AC3E}">
        <p14:creationId xmlns:p14="http://schemas.microsoft.com/office/powerpoint/2010/main" val="753889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&lt;Med School&gt; with your school name. Remove the yellow highlights.)</a:t>
            </a:r>
            <a:endParaRPr lang="en-US" dirty="0"/>
          </a:p>
          <a:p>
            <a:endParaRPr lang="en-US" dirty="0"/>
          </a:p>
          <a:p>
            <a:r>
              <a:rPr lang="en-US" dirty="0"/>
              <a:t>So, what now? Where do you begin? It's easy!</a:t>
            </a:r>
            <a:endParaRPr lang="en-US" dirty="0">
              <a:cs typeface="Calibri"/>
            </a:endParaRPr>
          </a:p>
          <a:p>
            <a:pPr marL="171450" indent="-171450">
              <a:buFont typeface="Arial,Sans-Serif"/>
              <a:buChar char="•"/>
            </a:pPr>
            <a:r>
              <a:rPr lang="en-US" dirty="0"/>
              <a:t>The first step is to become an AMA member. You can sign up at ama-assn.org/msop-join. Remember, membership comes with lots of benefits in addition to getting involved!</a:t>
            </a:r>
            <a:endParaRPr lang="en-US" dirty="0">
              <a:cs typeface="Calibri"/>
            </a:endParaRPr>
          </a:p>
          <a:p>
            <a:pPr marL="171450" indent="-171450">
              <a:buFont typeface="Arial,Sans-Serif"/>
              <a:buChar char="•"/>
            </a:pPr>
            <a:r>
              <a:rPr lang="en-US" dirty="0"/>
              <a:t>Next, get involved with the chapter and your state medical society.</a:t>
            </a:r>
          </a:p>
          <a:p>
            <a:pPr marL="171450" indent="-171450">
              <a:buFont typeface="Arial,Sans-Serif"/>
              <a:buChar char="•"/>
            </a:pPr>
            <a:r>
              <a:rPr lang="en-US" dirty="0"/>
              <a:t>Finally, take advantage of hundreds of leadership opportunities at the AMA. Some of those include:</a:t>
            </a:r>
            <a:endParaRPr lang="en-US" dirty="0">
              <a:cs typeface="Calibri"/>
            </a:endParaRPr>
          </a:p>
          <a:p>
            <a:pPr marL="628650" lvl="1" indent="-171450">
              <a:buFont typeface="Arial,Sans-Serif"/>
              <a:buChar char="•"/>
            </a:pPr>
            <a:r>
              <a:rPr lang="en-US" dirty="0"/>
              <a:t>Campus Outreach Leader positions with the AMA Medical Student Outreach Program to recruit and engage student members</a:t>
            </a:r>
            <a:endParaRPr lang="en-US" dirty="0">
              <a:cs typeface="Calibri"/>
            </a:endParaRPr>
          </a:p>
          <a:p>
            <a:pPr marL="628650" lvl="1" indent="-171450">
              <a:buFont typeface="Arial,Sans-Serif"/>
              <a:buChar char="•"/>
            </a:pPr>
            <a:r>
              <a:rPr lang="en-US" dirty="0"/>
              <a:t>Standing Committee roles through the MSS (Medical Student Section), which is heavily involved in advocacy and policy</a:t>
            </a:r>
            <a:endParaRPr lang="en-US" dirty="0">
              <a:cs typeface="Calibri"/>
            </a:endParaRPr>
          </a:p>
          <a:p>
            <a:pPr marL="628650" lvl="1" indent="-171450">
              <a:buFont typeface="Arial,Sans-Serif"/>
              <a:buChar char="•"/>
            </a:pPr>
            <a:r>
              <a:rPr lang="en-US" dirty="0"/>
              <a:t>Ambassador positions, to spread the word about the AMA to anyone who wants to hear!</a:t>
            </a:r>
            <a:endParaRPr lang="en-US" dirty="0">
              <a:cs typeface="Calibri"/>
            </a:endParaRPr>
          </a:p>
          <a:p>
            <a:pPr marL="628650" lvl="1" indent="-171450">
              <a:buFont typeface="Arial,Sans-Serif"/>
              <a:buChar char="•"/>
            </a:pPr>
            <a:r>
              <a:rPr lang="en-US" dirty="0"/>
              <a:t>And, many more!</a:t>
            </a:r>
          </a:p>
          <a:p>
            <a:pPr marL="0" lvl="0" indent="0">
              <a:buFont typeface="Arial,Sans-Serif"/>
              <a:buNone/>
            </a:pPr>
            <a:endParaRPr lang="en-US"/>
          </a:p>
          <a:p>
            <a:pPr marL="0" lvl="0" indent="0">
              <a:buFont typeface="Arial,Sans-Serif"/>
              <a:buNone/>
            </a:pPr>
            <a:r>
              <a:rPr lang="en-US"/>
              <a:t>Let </a:t>
            </a:r>
            <a:r>
              <a:rPr lang="en-US" dirty="0"/>
              <a:t>me know if you want to learn more about any of these leadership opportunities (they look great on your CV, by the way!) and I'll connect you to the AMA's Medical Student Outreach Team!</a:t>
            </a:r>
          </a:p>
          <a:p>
            <a:pPr marL="628650" indent="-171450">
              <a:buFont typeface="Arial"/>
              <a:buChar char="•"/>
            </a:pPr>
            <a:endParaRPr lang="en-US" dirty="0"/>
          </a:p>
          <a:p>
            <a:pPr marL="628650" indent="-171450">
              <a:buFont typeface="Arial"/>
              <a:buChar char="•"/>
            </a:pPr>
            <a:endParaRPr lang="en-US" dirty="0"/>
          </a:p>
          <a:p>
            <a:pPr marL="628650" indent="-171450">
              <a:buFont typeface="Arial"/>
              <a:buChar char="•"/>
            </a:pPr>
            <a:endParaRPr lang="en-US" dirty="0"/>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25</a:t>
            </a:fld>
            <a:endParaRPr lang="en-US"/>
          </a:p>
        </p:txBody>
      </p:sp>
    </p:spTree>
    <p:extLst>
      <p:ext uri="{BB962C8B-B14F-4D97-AF65-F5344CB8AC3E}">
        <p14:creationId xmlns:p14="http://schemas.microsoft.com/office/powerpoint/2010/main" val="129049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a:t>
            </a:r>
            <a:r>
              <a:rPr lang="en-US" i="1"/>
              <a:t> Replace &lt;Medical School&gt; in the header with your school name. Add details on the great things your chapter has been doing and include photos. Remove the yellow highlights.)</a:t>
            </a:r>
            <a:endParaRPr lang="en-US"/>
          </a:p>
          <a:p>
            <a:endParaRPr lang="en-US"/>
          </a:p>
          <a:p>
            <a:r>
              <a:rPr lang="en-US"/>
              <a:t>Talk about why it's important for your chapter to grow! Give examples of how they can get involved and why it makes a difference.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26</a:t>
            </a:fld>
            <a:endParaRPr lang="en-US"/>
          </a:p>
        </p:txBody>
      </p:sp>
    </p:spTree>
    <p:extLst>
      <p:ext uri="{BB962C8B-B14F-4D97-AF65-F5344CB8AC3E}">
        <p14:creationId xmlns:p14="http://schemas.microsoft.com/office/powerpoint/2010/main" val="434873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a:t>
            </a:r>
            <a:r>
              <a:rPr lang="en-US" i="1"/>
              <a:t> Replace highlighted text areas with your relevant information. Add your state society logo. Remove all yellow highlights.)</a:t>
            </a:r>
            <a:endParaRPr lang="en-US"/>
          </a:p>
          <a:p>
            <a:endParaRPr lang="en-US"/>
          </a:p>
          <a:p>
            <a:r>
              <a:rPr lang="en-US"/>
              <a:t>Talk about the work your state society does and how you/your chapter have partnered with them! Give examples of how they can get involved and why it makes a difference.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27</a:t>
            </a:fld>
            <a:endParaRPr lang="en-US"/>
          </a:p>
        </p:txBody>
      </p:sp>
    </p:spTree>
    <p:extLst>
      <p:ext uri="{BB962C8B-B14F-4D97-AF65-F5344CB8AC3E}">
        <p14:creationId xmlns:p14="http://schemas.microsoft.com/office/powerpoint/2010/main" val="103890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how your chapter is involved at the regional level. Give examples of how they can get involved and why it makes a difference.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28</a:t>
            </a:fld>
            <a:endParaRPr lang="en-US"/>
          </a:p>
        </p:txBody>
      </p:sp>
    </p:spTree>
    <p:extLst>
      <p:ext uri="{BB962C8B-B14F-4D97-AF65-F5344CB8AC3E}">
        <p14:creationId xmlns:p14="http://schemas.microsoft.com/office/powerpoint/2010/main" val="3944121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that's all great, but what are some of the student-specific benefits of becoming an AMA member?</a:t>
            </a:r>
          </a:p>
          <a:p>
            <a:pPr>
              <a:lnSpc>
                <a:spcPct val="90000"/>
              </a:lnSpc>
            </a:pP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29</a:t>
            </a:fld>
            <a:endParaRPr lang="en-US"/>
          </a:p>
        </p:txBody>
      </p:sp>
    </p:spTree>
    <p:extLst>
      <p:ext uri="{BB962C8B-B14F-4D97-AF65-F5344CB8AC3E}">
        <p14:creationId xmlns:p14="http://schemas.microsoft.com/office/powerpoint/2010/main" val="9138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Today, we'll: </a:t>
            </a:r>
          </a:p>
          <a:p>
            <a:pPr lvl="1" indent="-171450">
              <a:buFont typeface="Arial"/>
              <a:buChar char="•"/>
            </a:pPr>
            <a:r>
              <a:rPr lang="en-US">
                <a:cs typeface="Calibri"/>
              </a:rPr>
              <a:t>Introduce your chapter leadership</a:t>
            </a:r>
          </a:p>
          <a:p>
            <a:pPr lvl="1" indent="-171450">
              <a:buFont typeface="Arial"/>
              <a:buChar char="•"/>
            </a:pPr>
            <a:r>
              <a:rPr lang="en-US">
                <a:cs typeface="Calibri"/>
              </a:rPr>
              <a:t>Talk about what health equity is</a:t>
            </a:r>
          </a:p>
          <a:p>
            <a:pPr lvl="1" indent="-171450">
              <a:buFont typeface="Arial"/>
              <a:buChar char="•"/>
            </a:pPr>
            <a:r>
              <a:rPr lang="en-US">
                <a:cs typeface="Calibri"/>
              </a:rPr>
              <a:t>Discuss the impact of organized medicine on health equity</a:t>
            </a:r>
          </a:p>
          <a:p>
            <a:pPr lvl="1" indent="-171450">
              <a:buFont typeface="Arial"/>
              <a:buChar char="•"/>
            </a:pPr>
            <a:r>
              <a:rPr lang="en-US">
                <a:cs typeface="Calibri"/>
              </a:rPr>
              <a:t>And, show you ways to get involved!</a:t>
            </a:r>
          </a:p>
          <a:p>
            <a:pPr lvl="1" indent="-171450">
              <a:buFont typeface="Arial,Sans-Serif"/>
              <a:buChar char="•"/>
            </a:pPr>
            <a:endParaRPr lang="en-US">
              <a:cs typeface="Calibri"/>
            </a:endParaRPr>
          </a:p>
          <a:p>
            <a:pPr marL="285750" lvl="1"/>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a:p>
        </p:txBody>
      </p:sp>
    </p:spTree>
    <p:extLst>
      <p:ext uri="{BB962C8B-B14F-4D97-AF65-F5344CB8AC3E}">
        <p14:creationId xmlns:p14="http://schemas.microsoft.com/office/powerpoint/2010/main" val="3769525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benefits to joining the AMA as a medical student, including:</a:t>
            </a:r>
          </a:p>
          <a:p>
            <a:pPr marL="171450" indent="-171450">
              <a:buFont typeface="Arial,Sans-Serif"/>
              <a:buChar char="•"/>
            </a:pPr>
            <a:r>
              <a:rPr lang="en-US"/>
              <a:t>Networking and building community</a:t>
            </a:r>
          </a:p>
          <a:p>
            <a:pPr marL="171450" indent="-171450">
              <a:buFont typeface="Arial,Sans-Serif"/>
              <a:buChar char="•"/>
            </a:pPr>
            <a:r>
              <a:rPr lang="en-US"/>
              <a:t>Leadership development</a:t>
            </a:r>
          </a:p>
          <a:p>
            <a:pPr marL="171450" indent="-171450">
              <a:buFont typeface="Arial,Sans-Serif"/>
              <a:buChar char="•"/>
            </a:pPr>
            <a:r>
              <a:rPr lang="en-US"/>
              <a:t>Educational opportunities</a:t>
            </a:r>
          </a:p>
          <a:p>
            <a:pPr marL="171450" indent="-171450">
              <a:buFont typeface="Arial,Sans-Serif"/>
              <a:buChar char="•"/>
            </a:pPr>
            <a:r>
              <a:rPr lang="en-US"/>
              <a:t>And, of course, some great discounts and incentives!</a:t>
            </a:r>
          </a:p>
          <a:p>
            <a:endParaRPr lang="en-US"/>
          </a:p>
          <a:p>
            <a:r>
              <a:rPr lang="en-US" i="1"/>
              <a:t>(When talking about these on the next few slides, feel free to TELL YOUR STORY! Tell the audience what you have benefited from or what things you have used/taken advantage of!)</a:t>
            </a:r>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30</a:t>
            </a:fld>
            <a:endParaRPr lang="en-US"/>
          </a:p>
        </p:txBody>
      </p:sp>
    </p:spTree>
    <p:extLst>
      <p:ext uri="{BB962C8B-B14F-4D97-AF65-F5344CB8AC3E}">
        <p14:creationId xmlns:p14="http://schemas.microsoft.com/office/powerpoint/2010/main" val="1798856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break the benefits down </a:t>
            </a:r>
            <a:r>
              <a:rPr lang="en-US" i="1"/>
              <a:t>(go through list)</a:t>
            </a:r>
            <a:r>
              <a:rPr lang="en-US"/>
              <a:t>…</a:t>
            </a:r>
          </a:p>
          <a:p>
            <a:endParaRPr lang="en-US"/>
          </a:p>
          <a:p>
            <a:r>
              <a:rPr lang="en-US"/>
              <a:t>As you can see, there are many great reasons to consider AMA membership in addition to having your voice heard and shaping the future of medicine!</a:t>
            </a: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31</a:t>
            </a:fld>
            <a:endParaRPr lang="en-US"/>
          </a:p>
        </p:txBody>
      </p:sp>
    </p:spTree>
    <p:extLst>
      <p:ext uri="{BB962C8B-B14F-4D97-AF65-F5344CB8AC3E}">
        <p14:creationId xmlns:p14="http://schemas.microsoft.com/office/powerpoint/2010/main" val="15881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about how becoming an AMA member gives you opportunity to have a voice in the future of medicine and fight for issues that matter to you. We've also talked about the many other benefits that come with membership, including discounts and more. </a:t>
            </a:r>
            <a:endParaRPr lang="en-US" dirty="0">
              <a:cs typeface="Calibri"/>
            </a:endParaRPr>
          </a:p>
          <a:p>
            <a:endParaRPr lang="en-US"/>
          </a:p>
          <a:p>
            <a:r>
              <a:rPr lang="en-US" dirty="0"/>
              <a:t>But, what does it cost? Actually, student memberships are really reasonable, as you can see in this chart. And, a 4-year membership is the best deal because you also receive a welcome gift of your choice, which includes popular study guides or subscriptions that can be helpful in your medical school journey. </a:t>
            </a:r>
            <a:endParaRPr lang="en-US" dirty="0">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32</a:t>
            </a:fld>
            <a:endParaRPr lang="en-US"/>
          </a:p>
        </p:txBody>
      </p:sp>
    </p:spTree>
    <p:extLst>
      <p:ext uri="{BB962C8B-B14F-4D97-AF65-F5344CB8AC3E}">
        <p14:creationId xmlns:p14="http://schemas.microsoft.com/office/powerpoint/2010/main" val="1064706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ready to be a part of an organization that will continue to impact your career through support, networking, and advocacy, sign up right now! The AMA will be there for you throughout med school and well into your years as a practicing physician. </a:t>
            </a:r>
          </a:p>
          <a:p>
            <a:endParaRPr lang="en-US"/>
          </a:p>
          <a:p>
            <a:r>
              <a:rPr lang="en-US"/>
              <a:t>Joining is easy! Just pull out your phone or open up a new tab and go to ama-assn.org/</a:t>
            </a:r>
            <a:r>
              <a:rPr lang="en-US" err="1"/>
              <a:t>msop</a:t>
            </a:r>
            <a:r>
              <a:rPr lang="en-US"/>
              <a:t>-join and sign up today! We are here to answer any questions!</a:t>
            </a:r>
            <a:endParaRPr lang="en-US">
              <a:cs typeface="Calibri"/>
            </a:endParaRP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33</a:t>
            </a:fld>
            <a:endParaRPr lang="en-US"/>
          </a:p>
        </p:txBody>
      </p:sp>
    </p:spTree>
    <p:extLst>
      <p:ext uri="{BB962C8B-B14F-4D97-AF65-F5344CB8AC3E}">
        <p14:creationId xmlns:p14="http://schemas.microsoft.com/office/powerpoint/2010/main" val="14069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a:t>
            </a:r>
            <a:r>
              <a:rPr lang="en-US" i="1"/>
              <a:t> Replace the school placeholder &lt;School&gt; with your school name and remove yellow highlight)</a:t>
            </a:r>
          </a:p>
          <a:p>
            <a:endParaRPr lang="en-US"/>
          </a:p>
          <a:p>
            <a:r>
              <a:rPr lang="en-US"/>
              <a:t>So, let's meet your chapter leadership!</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193437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 </a:t>
            </a:r>
            <a:r>
              <a:rPr lang="en-US" i="1" dirty="0"/>
              <a:t>Replace school placeholder &lt;School&gt; in the header, add student name &amp; email for each position. Add more positions, if offered at your section. And, add a fun photo, if you have one. If not, add your school logo. Remove yellow highlighting.)</a:t>
            </a:r>
            <a:endParaRPr lang="en-US" dirty="0"/>
          </a:p>
          <a:p>
            <a:pPr defTabSz="458069">
              <a:defRPr/>
            </a:pPr>
            <a:endParaRPr lang="en-US"/>
          </a:p>
          <a:p>
            <a:pPr defTabSz="458069">
              <a:defRPr/>
            </a:pPr>
            <a:r>
              <a:rPr lang="en-US" dirty="0"/>
              <a:t>We have a really great and active leadership team at (insert school name)! They're/we're here to help answer your questions and support you throughout the year.</a:t>
            </a:r>
            <a:endParaRPr lang="en-US" dirty="0">
              <a:cs typeface="Calibri"/>
            </a:endParaRPr>
          </a:p>
          <a:p>
            <a:pPr defTabSz="458069">
              <a:defRPr/>
            </a:pPr>
            <a:endParaRPr lang="en-US"/>
          </a:p>
          <a:p>
            <a:pPr defTabSz="458069">
              <a:defRPr/>
            </a:pPr>
            <a:r>
              <a:rPr lang="en-US" dirty="0"/>
              <a:t>(Introduce members/go through the list)</a:t>
            </a:r>
            <a:endParaRPr lang="en-US" dirty="0">
              <a:cs typeface="Calibri"/>
            </a:endParaRPr>
          </a:p>
          <a:p>
            <a:pPr defTabSz="458069">
              <a:defRPr/>
            </a:pPr>
            <a:endParaRPr lang="en-US"/>
          </a:p>
          <a:p>
            <a:endParaRPr lang="en-US">
              <a:cs typeface="Calibri"/>
            </a:endParaRPr>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18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a:t>
            </a:r>
            <a:r>
              <a:rPr lang="en-US" b="1" i="1"/>
              <a:t>CUSTOMIZE THIS SLIDE: </a:t>
            </a:r>
            <a:r>
              <a:rPr lang="en-US" i="1"/>
              <a:t>Replace placeholders in the header with your name and position. Replace the bullet points to reflect you. And, add a fun photo, if you have one. Remove yellow highlighting. Repeat this slide for each presenter, if you have multiple presenters.)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16981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 me kick off an introduction of the AMA with a quick highlight video!</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Link: https://</a:t>
            </a:r>
            <a:r>
              <a:rPr lang="en-US" dirty="0" err="1"/>
              <a:t>youtu.be</a:t>
            </a:r>
            <a:r>
              <a:rPr lang="en-US" dirty="0"/>
              <a:t>/</a:t>
            </a:r>
            <a:r>
              <a:rPr lang="en-US" dirty="0" err="1"/>
              <a:t>zi9sPgepeWY</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192030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you've probably heard of the American Medical Association before, but let's talk in more detail about what it is and what it does for the field of medicine.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8</a:t>
            </a:fld>
            <a:endParaRPr lang="en-US"/>
          </a:p>
        </p:txBody>
      </p:sp>
    </p:spTree>
    <p:extLst>
      <p:ext uri="{BB962C8B-B14F-4D97-AF65-F5344CB8AC3E}">
        <p14:creationId xmlns:p14="http://schemas.microsoft.com/office/powerpoint/2010/main" val="260453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AMA's mission statement really summarizes what the organization is all about and what it is focused on. Let me read it for you:</a:t>
            </a:r>
          </a:p>
          <a:p>
            <a:endParaRPr lang="en-US"/>
          </a:p>
          <a:p>
            <a:r>
              <a:rPr lang="en-US"/>
              <a:t>The AMA is the physicians' powerful ally in patient care, representing physicians with a unified voice, leading the charge to confront public health crises, removing obstacles that interfere with patient care and driving the future of medicine.</a:t>
            </a:r>
            <a:endParaRPr lang="en-US">
              <a:cs typeface="Calibri"/>
            </a:endParaRPr>
          </a:p>
          <a:p>
            <a:endParaRPr lang="en-US">
              <a:solidFill>
                <a:srgbClr val="1F497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a:p>
        </p:txBody>
      </p:sp>
    </p:spTree>
    <p:extLst>
      <p:ext uri="{BB962C8B-B14F-4D97-AF65-F5344CB8AC3E}">
        <p14:creationId xmlns:p14="http://schemas.microsoft.com/office/powerpoint/2010/main" val="3547397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2535"/>
            <a:ext cx="4029075" cy="253451"/>
          </a:xfrm>
        </p:spPr>
        <p:txBody>
          <a:bodyPr wrap="square" lIns="0" tIns="0" rIns="0" bIns="0">
            <a:spAutoFit/>
          </a:bodyPr>
          <a:lstStyle>
            <a:lvl1pPr marL="0" indent="0" algn="l">
              <a:lnSpc>
                <a:spcPct val="90000"/>
              </a:lnSpc>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8" name="Title 7"/>
          <p:cNvSpPr>
            <a:spLocks noGrp="1"/>
          </p:cNvSpPr>
          <p:nvPr>
            <p:ph type="title" hasCustomPrompt="1"/>
          </p:nvPr>
        </p:nvSpPr>
        <p:spPr>
          <a:xfrm>
            <a:off x="457200" y="971284"/>
            <a:ext cx="7643094" cy="343386"/>
          </a:xfrm>
        </p:spPr>
        <p:txBody>
          <a:bodyPr anchor="t" anchorCtr="0">
            <a:spAutoFit/>
          </a:bodyPr>
          <a:lstStyle>
            <a:lvl1pPr algn="l">
              <a:lnSpc>
                <a:spcPct val="90000"/>
              </a:lnSpc>
              <a:defRPr sz="3000" b="0" cap="none" baseline="0">
                <a:solidFill>
                  <a:schemeClr val="bg1"/>
                </a:solidFill>
                <a:latin typeface="Arial" panose="020B0604020202020204" pitchFamily="34" charset="0"/>
                <a:cs typeface="Arial" panose="020B0604020202020204" pitchFamily="34" charset="0"/>
              </a:defRPr>
            </a:lvl1pPr>
          </a:lstStyle>
          <a:p>
            <a:r>
              <a:rPr lang="en-US"/>
              <a:t>AMA Medical Student Outreach Program</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6" y="229885"/>
            <a:ext cx="2020824" cy="375549"/>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spTree>
    <p:extLst>
      <p:ext uri="{BB962C8B-B14F-4D97-AF65-F5344CB8AC3E}">
        <p14:creationId xmlns:p14="http://schemas.microsoft.com/office/powerpoint/2010/main" val="25735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4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Why become a student member?</a:t>
            </a:r>
          </a:p>
        </p:txBody>
      </p:sp>
    </p:spTree>
    <p:extLst>
      <p:ext uri="{BB962C8B-B14F-4D97-AF65-F5344CB8AC3E}">
        <p14:creationId xmlns:p14="http://schemas.microsoft.com/office/powerpoint/2010/main" val="305314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4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Why become a student member?</a:t>
            </a:r>
          </a:p>
        </p:txBody>
      </p:sp>
      <p:sp>
        <p:nvSpPr>
          <p:cNvPr id="8" name="Slide Number Placeholder 5">
            <a:extLst>
              <a:ext uri="{FF2B5EF4-FFF2-40B4-BE49-F238E27FC236}">
                <a16:creationId xmlns:a16="http://schemas.microsoft.com/office/drawing/2014/main" id="{5320C311-F8A3-2A47-A748-A24780E5EE8B}"/>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a:extLst>
              <a:ext uri="{FF2B5EF4-FFF2-40B4-BE49-F238E27FC236}">
                <a16:creationId xmlns:a16="http://schemas.microsoft.com/office/drawing/2014/main" id="{147EDE3F-5124-A047-89A4-7629110FCBA1}"/>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14" name="Graphic 13">
            <a:extLst>
              <a:ext uri="{FF2B5EF4-FFF2-40B4-BE49-F238E27FC236}">
                <a16:creationId xmlns:a16="http://schemas.microsoft.com/office/drawing/2014/main" id="{50F948D5-F745-004D-8443-387F04A911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250" y="4616323"/>
            <a:ext cx="1627632" cy="302480"/>
          </a:xfrm>
          <a:prstGeom prst="rect">
            <a:avLst/>
          </a:prstGeom>
        </p:spPr>
      </p:pic>
    </p:spTree>
    <p:extLst>
      <p:ext uri="{BB962C8B-B14F-4D97-AF65-F5344CB8AC3E}">
        <p14:creationId xmlns:p14="http://schemas.microsoft.com/office/powerpoint/2010/main" val="181068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Meet your school’s Outreach Team</a:t>
            </a:r>
          </a:p>
        </p:txBody>
      </p:sp>
    </p:spTree>
    <p:extLst>
      <p:ext uri="{BB962C8B-B14F-4D97-AF65-F5344CB8AC3E}">
        <p14:creationId xmlns:p14="http://schemas.microsoft.com/office/powerpoint/2010/main" val="32792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What is The American Medical Association?</a:t>
            </a:r>
          </a:p>
        </p:txBody>
      </p:sp>
    </p:spTree>
    <p:extLst>
      <p:ext uri="{BB962C8B-B14F-4D97-AF65-F5344CB8AC3E}">
        <p14:creationId xmlns:p14="http://schemas.microsoft.com/office/powerpoint/2010/main" val="411138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651367"/>
          </a:xfrm>
        </p:spPr>
        <p:txBody>
          <a:bodyPr anchor="t" anchorCtr="0">
            <a:spAutoFit/>
          </a:bodyPr>
          <a:lstStyle>
            <a:lvl1pPr marL="0" marR="0" indent="0" algn="l" defTabSz="914400" rtl="0" eaLnBrk="1" fontAlgn="t" latinLnBrk="0" hangingPunct="1">
              <a:lnSpc>
                <a:spcPts val="4100"/>
              </a:lnSpc>
              <a:spcBef>
                <a:spcPct val="0"/>
              </a:spcBef>
              <a:spcAft>
                <a:spcPts val="0"/>
              </a:spcAft>
              <a:buClrTx/>
              <a:buSzTx/>
              <a:buFontTx/>
              <a:buNone/>
              <a:tabLst/>
              <a:defRPr lang="en-US" sz="4000" smtClean="0">
                <a:solidFill>
                  <a:schemeClr val="bg1"/>
                </a:solidFill>
                <a:effectLst/>
              </a:defRPr>
            </a:lvl1pPr>
          </a:lstStyle>
          <a:p>
            <a:r>
              <a:rPr lang="en-US"/>
              <a:t>The AMA </a:t>
            </a:r>
            <a:br>
              <a:rPr lang="en-US"/>
            </a:br>
            <a:r>
              <a:rPr lang="en-US"/>
              <a:t>is Your Healthcare Advocacy Partner</a:t>
            </a:r>
          </a:p>
        </p:txBody>
      </p:sp>
    </p:spTree>
    <p:extLst>
      <p:ext uri="{BB962C8B-B14F-4D97-AF65-F5344CB8AC3E}">
        <p14:creationId xmlns:p14="http://schemas.microsoft.com/office/powerpoint/2010/main" val="1956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8">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044400"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AMA Student Member Benefits</a:t>
            </a:r>
          </a:p>
        </p:txBody>
      </p:sp>
    </p:spTree>
    <p:extLst>
      <p:ext uri="{BB962C8B-B14F-4D97-AF65-F5344CB8AC3E}">
        <p14:creationId xmlns:p14="http://schemas.microsoft.com/office/powerpoint/2010/main" val="400624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1-colum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D72F7D65-A399-BB44-92DF-7964B0973E81}"/>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8" name="Content Placeholder 12">
            <a:extLst>
              <a:ext uri="{FF2B5EF4-FFF2-40B4-BE49-F238E27FC236}">
                <a16:creationId xmlns:a16="http://schemas.microsoft.com/office/drawing/2014/main" id="{01879073-BE02-FC4C-8809-8A545C01BF42}"/>
              </a:ext>
            </a:extLst>
          </p:cNvPr>
          <p:cNvSpPr>
            <a:spLocks noGrp="1"/>
          </p:cNvSpPr>
          <p:nvPr>
            <p:ph sz="quarter" idx="13"/>
          </p:nvPr>
        </p:nvSpPr>
        <p:spPr>
          <a:xfrm>
            <a:off x="466342" y="1097280"/>
            <a:ext cx="8220457"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15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column">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Placeholder 1">
            <a:extLst>
              <a:ext uri="{FF2B5EF4-FFF2-40B4-BE49-F238E27FC236}">
                <a16:creationId xmlns:a16="http://schemas.microsoft.com/office/drawing/2014/main" id="{4D525E5F-2F0A-D84F-BACF-AA5451137B9E}"/>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13" name="Content Placeholder 12">
            <a:extLst>
              <a:ext uri="{FF2B5EF4-FFF2-40B4-BE49-F238E27FC236}">
                <a16:creationId xmlns:a16="http://schemas.microsoft.com/office/drawing/2014/main" id="{A1AB879A-B3F6-194A-BF13-C018A5F5C60D}"/>
              </a:ext>
            </a:extLst>
          </p:cNvPr>
          <p:cNvSpPr>
            <a:spLocks noGrp="1"/>
          </p:cNvSpPr>
          <p:nvPr>
            <p:ph sz="quarter" idx="13"/>
          </p:nvPr>
        </p:nvSpPr>
        <p:spPr>
          <a:xfrm>
            <a:off x="466343" y="1097280"/>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F3ECDDD0-E1C5-7A4E-8BA3-00C32807A416}"/>
              </a:ext>
            </a:extLst>
          </p:cNvPr>
          <p:cNvSpPr>
            <a:spLocks noGrp="1"/>
          </p:cNvSpPr>
          <p:nvPr>
            <p:ph sz="quarter" idx="14"/>
          </p:nvPr>
        </p:nvSpPr>
        <p:spPr>
          <a:xfrm>
            <a:off x="4663440" y="1106424"/>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0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049D57FA-2EC8-494D-87FE-9F5933FA5C27}"/>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Tree>
    <p:extLst>
      <p:ext uri="{BB962C8B-B14F-4D97-AF65-F5344CB8AC3E}">
        <p14:creationId xmlns:p14="http://schemas.microsoft.com/office/powerpoint/2010/main" val="226571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SOP 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3670-57CA-4F43-881F-7493C5772888}"/>
              </a:ext>
            </a:extLst>
          </p:cNvPr>
          <p:cNvSpPr>
            <a:spLocks noGrp="1"/>
          </p:cNvSpPr>
          <p:nvPr>
            <p:ph type="title" hasCustomPrompt="1"/>
          </p:nvPr>
        </p:nvSpPr>
        <p:spPr/>
        <p:txBody>
          <a:bodyPr/>
          <a:lstStyle>
            <a:lvl1pPr>
              <a:defRPr/>
            </a:lvl1pPr>
          </a:lstStyle>
          <a:p>
            <a:r>
              <a:rPr lang="en-US"/>
              <a:t>Today’s agenda</a:t>
            </a:r>
          </a:p>
        </p:txBody>
      </p:sp>
      <p:sp>
        <p:nvSpPr>
          <p:cNvPr id="3" name="Slide Number Placeholder 2">
            <a:extLst>
              <a:ext uri="{FF2B5EF4-FFF2-40B4-BE49-F238E27FC236}">
                <a16:creationId xmlns:a16="http://schemas.microsoft.com/office/drawing/2014/main" id="{C907FFA4-4319-7548-87BF-9FAF6BC299F3}"/>
              </a:ext>
            </a:extLst>
          </p:cNvPr>
          <p:cNvSpPr>
            <a:spLocks noGrp="1"/>
          </p:cNvSpPr>
          <p:nvPr>
            <p:ph type="sldNum" sz="quarter" idx="10"/>
          </p:nvPr>
        </p:nvSpPr>
        <p:spPr/>
        <p:txBody>
          <a:bodyPr/>
          <a:lstStyle/>
          <a:p>
            <a:fld id="{DA05D499-8038-C642-91E0-FF7B8677CF19}" type="slidenum">
              <a:rPr lang="en-US" smtClean="0"/>
              <a:pPr/>
              <a:t>‹#›</a:t>
            </a:fld>
            <a:endParaRPr lang="en-US"/>
          </a:p>
        </p:txBody>
      </p:sp>
      <p:sp>
        <p:nvSpPr>
          <p:cNvPr id="7" name="Content Placeholder 12">
            <a:extLst>
              <a:ext uri="{FF2B5EF4-FFF2-40B4-BE49-F238E27FC236}">
                <a16:creationId xmlns:a16="http://schemas.microsoft.com/office/drawing/2014/main" id="{0F5EB6B8-D0AA-F14F-8214-CEA2B8C50E49}"/>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5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7" y="229885"/>
            <a:ext cx="2017353" cy="374904"/>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6" name="Graphic 5">
            <a:extLst>
              <a:ext uri="{FF2B5EF4-FFF2-40B4-BE49-F238E27FC236}">
                <a16:creationId xmlns:a16="http://schemas.microsoft.com/office/drawing/2014/main" id="{1DEE5EF3-FA0A-3446-B7E0-F618524EB0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9984" y="225425"/>
            <a:ext cx="2020824" cy="375551"/>
          </a:xfrm>
          <a:prstGeom prst="rect">
            <a:avLst/>
          </a:prstGeom>
        </p:spPr>
      </p:pic>
      <p:sp>
        <p:nvSpPr>
          <p:cNvPr id="9" name="Subtitle 2">
            <a:extLst>
              <a:ext uri="{FF2B5EF4-FFF2-40B4-BE49-F238E27FC236}">
                <a16:creationId xmlns:a16="http://schemas.microsoft.com/office/drawing/2014/main" id="{444D03DC-044B-8641-8AE1-AC1ED54BE889}"/>
              </a:ext>
            </a:extLst>
          </p:cNvPr>
          <p:cNvSpPr>
            <a:spLocks noGrp="1"/>
          </p:cNvSpPr>
          <p:nvPr>
            <p:ph type="subTitle" idx="1" hasCustomPrompt="1"/>
          </p:nvPr>
        </p:nvSpPr>
        <p:spPr>
          <a:xfrm>
            <a:off x="457200" y="1432535"/>
            <a:ext cx="4029075" cy="256224"/>
          </a:xfrm>
        </p:spPr>
        <p:txBody>
          <a:bodyPr wrap="square" lIns="0" tIns="0" rIns="0" bIns="0">
            <a:spAutoFit/>
          </a:bodyPr>
          <a:lstStyle>
            <a:lvl1pPr marL="0" indent="0" algn="l">
              <a:lnSpc>
                <a:spcPct val="90000"/>
              </a:lnSpc>
              <a:spcBef>
                <a:spcPts val="0"/>
              </a:spcBef>
              <a:spcAft>
                <a:spcPts val="0"/>
              </a:spcAft>
              <a:buNone/>
              <a:defRPr sz="18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0" name="Title 7">
            <a:extLst>
              <a:ext uri="{FF2B5EF4-FFF2-40B4-BE49-F238E27FC236}">
                <a16:creationId xmlns:a16="http://schemas.microsoft.com/office/drawing/2014/main" id="{58A95C1F-3A22-CE4A-9888-EB7A9BB3EE19}"/>
              </a:ext>
            </a:extLst>
          </p:cNvPr>
          <p:cNvSpPr>
            <a:spLocks noGrp="1"/>
          </p:cNvSpPr>
          <p:nvPr>
            <p:ph type="title" hasCustomPrompt="1"/>
          </p:nvPr>
        </p:nvSpPr>
        <p:spPr>
          <a:xfrm>
            <a:off x="457200" y="971284"/>
            <a:ext cx="7643094" cy="427040"/>
          </a:xfrm>
        </p:spPr>
        <p:txBody>
          <a:bodyPr anchor="t" anchorCtr="0">
            <a:spAutoFit/>
          </a:bodyPr>
          <a:lstStyle>
            <a:lvl1pPr algn="l">
              <a:lnSpc>
                <a:spcPct val="90000"/>
              </a:lnSpc>
              <a:defRPr sz="3000" b="0" cap="none" baseline="0">
                <a:solidFill>
                  <a:schemeClr val="accent1"/>
                </a:solidFill>
                <a:latin typeface="Arial" panose="020B0604020202020204" pitchFamily="34" charset="0"/>
                <a:cs typeface="Arial" panose="020B0604020202020204" pitchFamily="34" charset="0"/>
              </a:defRPr>
            </a:lvl1pPr>
          </a:lstStyle>
          <a:p>
            <a:r>
              <a:rPr lang="en-US"/>
              <a:t>AMA Medical Student Outreach Program</a:t>
            </a:r>
          </a:p>
        </p:txBody>
      </p:sp>
    </p:spTree>
    <p:extLst>
      <p:ext uri="{BB962C8B-B14F-4D97-AF65-F5344CB8AC3E}">
        <p14:creationId xmlns:p14="http://schemas.microsoft.com/office/powerpoint/2010/main" val="226268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SOP Display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B03275-A742-C944-B4D3-283363DE184C}"/>
              </a:ext>
            </a:extLst>
          </p:cNvPr>
          <p:cNvSpPr>
            <a:spLocks noGrp="1"/>
          </p:cNvSpPr>
          <p:nvPr>
            <p:ph type="sldNum" sz="quarter" idx="10"/>
          </p:nvPr>
        </p:nvSpPr>
        <p:spPr/>
        <p:txBody>
          <a:bodyPr/>
          <a:lstStyle/>
          <a:p>
            <a:fld id="{DA05D499-8038-C642-91E0-FF7B8677CF19}" type="slidenum">
              <a:rPr lang="en-US" smtClean="0"/>
              <a:pPr/>
              <a:t>‹#›</a:t>
            </a:fld>
            <a:endParaRPr lang="en-US"/>
          </a:p>
        </p:txBody>
      </p:sp>
      <p:pic>
        <p:nvPicPr>
          <p:cNvPr id="5" name="Graphic 4">
            <a:extLst>
              <a:ext uri="{FF2B5EF4-FFF2-40B4-BE49-F238E27FC236}">
                <a16:creationId xmlns:a16="http://schemas.microsoft.com/office/drawing/2014/main" id="{8582DB34-3925-2047-9A34-CC2968CE8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3653" y="225425"/>
            <a:ext cx="1645920" cy="661762"/>
          </a:xfrm>
          <a:prstGeom prst="rect">
            <a:avLst/>
          </a:prstGeom>
        </p:spPr>
      </p:pic>
    </p:spTree>
    <p:extLst>
      <p:ext uri="{BB962C8B-B14F-4D97-AF65-F5344CB8AC3E}">
        <p14:creationId xmlns:p14="http://schemas.microsoft.com/office/powerpoint/2010/main" val="455734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SOP Leader Bio">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BF851695-C998-5C47-9A97-9356A1EBD584}"/>
              </a:ext>
            </a:extLst>
          </p:cNvPr>
          <p:cNvSpPr>
            <a:spLocks noGrp="1"/>
          </p:cNvSpPr>
          <p:nvPr>
            <p:ph sz="quarter" idx="14"/>
          </p:nvPr>
        </p:nvSpPr>
        <p:spPr>
          <a:xfrm>
            <a:off x="4663440" y="1106424"/>
            <a:ext cx="4023360" cy="3200400"/>
          </a:xfrm>
          <a:solidFill>
            <a:srgbClr val="FFFF00"/>
          </a:solidFill>
          <a:ln w="12700">
            <a:solidFill>
              <a:schemeClr val="tx2"/>
            </a:solidFill>
            <a:prstDash val="dash"/>
          </a:ln>
        </p:spPr>
        <p:txBody>
          <a:bodyPr anchor="ctr" anchorCtr="0"/>
          <a:lstStyle/>
          <a:p>
            <a:pPr indent="0" algn="ctr">
              <a:buNone/>
            </a:pPr>
            <a:endParaRPr lang="en-US">
              <a:latin typeface="Arial"/>
              <a:cs typeface="Arial"/>
            </a:endParaRP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25" name="Content Placeholder 12">
            <a:extLst>
              <a:ext uri="{FF2B5EF4-FFF2-40B4-BE49-F238E27FC236}">
                <a16:creationId xmlns:a16="http://schemas.microsoft.com/office/drawing/2014/main" id="{BDCE4222-225B-3141-85EB-809FAD3115E0}"/>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90883C2D-90B2-3643-9D19-0051862DE83D}"/>
              </a:ext>
            </a:extLst>
          </p:cNvPr>
          <p:cNvSpPr>
            <a:spLocks noGrp="1"/>
          </p:cNvSpPr>
          <p:nvPr>
            <p:ph type="title" hasCustomPrompt="1"/>
          </p:nvPr>
        </p:nvSpPr>
        <p:spPr>
          <a:xfrm>
            <a:off x="448056" y="248834"/>
            <a:ext cx="8229600" cy="461665"/>
          </a:xfrm>
        </p:spPr>
        <p:txBody>
          <a:bodyPr/>
          <a:lstStyle/>
          <a:p>
            <a:r>
              <a:rPr lang="en-US">
                <a:highlight>
                  <a:srgbClr val="FFFF00"/>
                </a:highlight>
              </a:rPr>
              <a:t>&lt;Presenter Name&gt;, </a:t>
            </a:r>
            <a:r>
              <a:rPr lang="en-US"/>
              <a:t>Outreach Leader</a:t>
            </a:r>
          </a:p>
        </p:txBody>
      </p:sp>
      <p:sp>
        <p:nvSpPr>
          <p:cNvPr id="4" name="Text Placeholder 3">
            <a:extLst>
              <a:ext uri="{FF2B5EF4-FFF2-40B4-BE49-F238E27FC236}">
                <a16:creationId xmlns:a16="http://schemas.microsoft.com/office/drawing/2014/main" id="{9C590434-1B15-F444-8C5B-14633A58472F}"/>
              </a:ext>
            </a:extLst>
          </p:cNvPr>
          <p:cNvSpPr>
            <a:spLocks noGrp="1"/>
          </p:cNvSpPr>
          <p:nvPr>
            <p:ph type="body" sz="quarter" idx="15" hasCustomPrompt="1"/>
          </p:nvPr>
        </p:nvSpPr>
        <p:spPr>
          <a:xfrm>
            <a:off x="5637335" y="1282700"/>
            <a:ext cx="2055935" cy="905376"/>
          </a:xfrm>
        </p:spPr>
        <p:txBody>
          <a:bodyPr wrap="square">
            <a:spAutoFit/>
          </a:bodyPr>
          <a:lstStyle>
            <a:lvl1pPr>
              <a:defRPr sz="1200" b="1"/>
            </a:lvl1pPr>
          </a:lstStyle>
          <a:p>
            <a:pPr indent="0" algn="ctr">
              <a:buNone/>
            </a:pPr>
            <a:r>
              <a:rPr lang="en-US">
                <a:latin typeface="Arial"/>
                <a:cs typeface="Arial"/>
              </a:rPr>
              <a:t>Add photo(s) of yourself here showing off AMA or medical school activities. </a:t>
            </a:r>
          </a:p>
          <a:p>
            <a:pPr indent="0" algn="ctr">
              <a:buNone/>
            </a:pPr>
            <a:r>
              <a:rPr lang="en-US">
                <a:latin typeface="Arial"/>
                <a:cs typeface="Arial"/>
              </a:rPr>
              <a:t>Add slide per presenter/OL</a:t>
            </a:r>
            <a:endParaRPr lang="en-US"/>
          </a:p>
        </p:txBody>
      </p:sp>
    </p:spTree>
    <p:extLst>
      <p:ext uri="{BB962C8B-B14F-4D97-AF65-F5344CB8AC3E}">
        <p14:creationId xmlns:p14="http://schemas.microsoft.com/office/powerpoint/2010/main" val="1664057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pic>
        <p:nvPicPr>
          <p:cNvPr id="4" name="Graphic 3">
            <a:extLst>
              <a:ext uri="{FF2B5EF4-FFF2-40B4-BE49-F238E27FC236}">
                <a16:creationId xmlns:a16="http://schemas.microsoft.com/office/drawing/2014/main" id="{52372AF6-453C-A542-A3E8-FE9380AC3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6607" y="1772759"/>
            <a:ext cx="4850786" cy="901473"/>
          </a:xfrm>
          <a:prstGeom prst="rect">
            <a:avLst/>
          </a:prstGeom>
        </p:spPr>
      </p:pic>
      <p:sp>
        <p:nvSpPr>
          <p:cNvPr id="7" name="TextBox 6">
            <a:extLst>
              <a:ext uri="{FF2B5EF4-FFF2-40B4-BE49-F238E27FC236}">
                <a16:creationId xmlns:a16="http://schemas.microsoft.com/office/drawing/2014/main" id="{2B4BB210-7498-CD40-9247-1BD9F390FA3F}"/>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sp>
        <p:nvSpPr>
          <p:cNvPr id="2" name="Rectangle 1">
            <a:extLst>
              <a:ext uri="{FF2B5EF4-FFF2-40B4-BE49-F238E27FC236}">
                <a16:creationId xmlns:a16="http://schemas.microsoft.com/office/drawing/2014/main" id="{30401483-FDCA-2140-886C-B23BF94DCE90}"/>
              </a:ext>
            </a:extLst>
          </p:cNvPr>
          <p:cNvSpPr/>
          <p:nvPr userDrawn="1"/>
        </p:nvSpPr>
        <p:spPr>
          <a:xfrm>
            <a:off x="2921420" y="3156150"/>
            <a:ext cx="3301160" cy="307777"/>
          </a:xfrm>
          <a:prstGeom prst="rect">
            <a:avLst/>
          </a:prstGeom>
        </p:spPr>
        <p:txBody>
          <a:bodyPr wrap="none" lIns="0" tIns="0" rIns="0" bIns="0">
            <a:spAutoFit/>
          </a:bodyPr>
          <a:lstStyle/>
          <a:p>
            <a:pPr marL="0" indent="0" algn="ctr" fontAlgn="t">
              <a:buNone/>
            </a:pPr>
            <a:r>
              <a:rPr lang="en-US" sz="2000" b="1">
                <a:solidFill>
                  <a:srgbClr val="452663"/>
                </a:solidFill>
              </a:rPr>
              <a:t>www.ama-assn.org/msop-join </a:t>
            </a:r>
          </a:p>
        </p:txBody>
      </p:sp>
    </p:spTree>
    <p:extLst>
      <p:ext uri="{BB962C8B-B14F-4D97-AF65-F5344CB8AC3E}">
        <p14:creationId xmlns:p14="http://schemas.microsoft.com/office/powerpoint/2010/main" val="387002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05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ACE8A-7917-B547-9EDF-2401277B19DD}"/>
              </a:ext>
            </a:extLst>
          </p:cNvPr>
          <p:cNvPicPr>
            <a:picLocks noChangeAspect="1"/>
          </p:cNvPicPr>
          <p:nvPr userDrawn="1"/>
        </p:nvPicPr>
        <p:blipFill rotWithShape="1">
          <a:blip r:embed="rId2"/>
          <a:srcRect r="3813"/>
          <a:stretch/>
        </p:blipFill>
        <p:spPr>
          <a:xfrm>
            <a:off x="4372303" y="-10914"/>
            <a:ext cx="4771697" cy="4454895"/>
          </a:xfrm>
          <a:prstGeom prst="rect">
            <a:avLst/>
          </a:prstGeom>
        </p:spPr>
      </p:pic>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404090" y="3888888"/>
            <a:ext cx="1560182" cy="519373"/>
          </a:xfrm>
          <a:prstGeom prst="rect">
            <a:avLst/>
          </a:prstGeom>
          <a:noFill/>
        </p:spPr>
        <p:txBody>
          <a:bodyPr wrap="square" rtlCol="0">
            <a:spAutoFit/>
          </a:bodyPr>
          <a:lstStyle/>
          <a:p>
            <a:r>
              <a:rPr lang="en-US" sz="825" i="1">
                <a:solidFill>
                  <a:srgbClr val="E71933"/>
                </a:solidFill>
                <a:latin typeface="Arial" panose="020B0604020202020204" pitchFamily="34" charset="0"/>
                <a:cs typeface="Arial" panose="020B0604020202020204" pitchFamily="34" charset="0"/>
              </a:rPr>
              <a:t>(From left)</a:t>
            </a:r>
          </a:p>
          <a:p>
            <a:r>
              <a:rPr lang="en-US" sz="975" b="1">
                <a:solidFill>
                  <a:srgbClr val="E71933"/>
                </a:solidFill>
                <a:latin typeface="Arial" panose="020B0604020202020204" pitchFamily="34" charset="0"/>
                <a:cs typeface="Arial" panose="020B0604020202020204" pitchFamily="34" charset="0"/>
              </a:rPr>
              <a:t>Mohammed </a:t>
            </a:r>
            <a:r>
              <a:rPr lang="en-US" sz="975" b="1" err="1">
                <a:solidFill>
                  <a:srgbClr val="E71933"/>
                </a:solidFill>
                <a:latin typeface="Arial" panose="020B0604020202020204" pitchFamily="34" charset="0"/>
                <a:cs typeface="Arial" panose="020B0604020202020204" pitchFamily="34" charset="0"/>
              </a:rPr>
              <a:t>Miniato</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2016</a:t>
            </a:r>
          </a:p>
        </p:txBody>
      </p:sp>
      <p:sp>
        <p:nvSpPr>
          <p:cNvPr id="6" name="TextBox 5">
            <a:extLst>
              <a:ext uri="{FF2B5EF4-FFF2-40B4-BE49-F238E27FC236}">
                <a16:creationId xmlns:a16="http://schemas.microsoft.com/office/drawing/2014/main" id="{3E25DA48-718C-2A43-8CB0-B66F826192AE}"/>
              </a:ext>
            </a:extLst>
          </p:cNvPr>
          <p:cNvSpPr txBox="1"/>
          <p:nvPr userDrawn="1"/>
        </p:nvSpPr>
        <p:spPr>
          <a:xfrm>
            <a:off x="3396069" y="4015846"/>
            <a:ext cx="1383980"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Ajeet Singh</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2015</a:t>
            </a:r>
          </a:p>
        </p:txBody>
      </p:sp>
      <p:sp>
        <p:nvSpPr>
          <p:cNvPr id="8" name="TextBox 7">
            <a:extLst>
              <a:ext uri="{FF2B5EF4-FFF2-40B4-BE49-F238E27FC236}">
                <a16:creationId xmlns:a16="http://schemas.microsoft.com/office/drawing/2014/main" id="{F709F6DB-4A13-A840-9560-FD363158F37F}"/>
              </a:ext>
            </a:extLst>
          </p:cNvPr>
          <p:cNvSpPr txBox="1"/>
          <p:nvPr userDrawn="1"/>
        </p:nvSpPr>
        <p:spPr>
          <a:xfrm>
            <a:off x="1964272" y="4015846"/>
            <a:ext cx="1374378"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Nara </a:t>
            </a:r>
            <a:r>
              <a:rPr lang="en-US" sz="975" b="1" err="1">
                <a:solidFill>
                  <a:srgbClr val="E71933"/>
                </a:solidFill>
                <a:latin typeface="Arial" panose="020B0604020202020204" pitchFamily="34" charset="0"/>
                <a:cs typeface="Arial" panose="020B0604020202020204" pitchFamily="34" charset="0"/>
              </a:rPr>
              <a:t>Tashjian</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1455240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15"/>
        <p:cNvGrpSpPr/>
        <p:nvPr/>
      </p:nvGrpSpPr>
      <p:grpSpPr>
        <a:xfrm>
          <a:off x="0" y="0"/>
          <a:ext cx="0" cy="0"/>
          <a:chOff x="0" y="0"/>
          <a:chExt cx="0" cy="0"/>
        </a:xfrm>
      </p:grpSpPr>
      <p:sp>
        <p:nvSpPr>
          <p:cNvPr id="316" name="Google Shape;316;p29"/>
          <p:cNvSpPr txBox="1">
            <a:spLocks noGrp="1"/>
          </p:cNvSpPr>
          <p:nvPr>
            <p:ph type="title"/>
          </p:nvPr>
        </p:nvSpPr>
        <p:spPr>
          <a:xfrm>
            <a:off x="628650" y="138133"/>
            <a:ext cx="7886700" cy="89771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616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29"/>
          <p:cNvSpPr txBox="1">
            <a:spLocks noGrp="1"/>
          </p:cNvSpPr>
          <p:nvPr>
            <p:ph type="sldNum" idx="12"/>
          </p:nvPr>
        </p:nvSpPr>
        <p:spPr>
          <a:xfrm>
            <a:off x="200281" y="4795465"/>
            <a:ext cx="925830"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028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438582"/>
          </a:xfrm>
          <a:prstGeom prst="rect">
            <a:avLst/>
          </a:prstGeom>
          <a:solidFill>
            <a:srgbClr val="FF0000"/>
          </a:solid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25" b="1" i="0" cap="all" baseline="0">
                <a:solidFill>
                  <a:schemeClr val="bg1">
                    <a:lumMod val="95000"/>
                  </a:schemeClr>
                </a:solidFill>
                <a:latin typeface="Arial" charset="0"/>
                <a:ea typeface="Arial" charset="0"/>
                <a:cs typeface="Arial" charset="0"/>
              </a:rPr>
              <a:t>Confidential and proprietary</a:t>
            </a:r>
            <a:endParaRPr lang="en-US" sz="1125"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28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415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4"/>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6166B"/>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635680" y="1328483"/>
            <a:ext cx="7886700" cy="34029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0"/>
              </a:spcBef>
              <a:spcAft>
                <a:spcPts val="0"/>
              </a:spcAft>
              <a:buClr>
                <a:srgbClr val="595959"/>
              </a:buClr>
              <a:buSzPts val="1800"/>
              <a:buChar char="•"/>
              <a:defRPr/>
            </a:lvl1pPr>
            <a:lvl2pPr marL="914400" lvl="1" indent="-342900" algn="l" rtl="0">
              <a:lnSpc>
                <a:spcPct val="100000"/>
              </a:lnSpc>
              <a:spcBef>
                <a:spcPts val="600"/>
              </a:spcBef>
              <a:spcAft>
                <a:spcPts val="0"/>
              </a:spcAft>
              <a:buClr>
                <a:srgbClr val="595959"/>
              </a:buClr>
              <a:buSzPts val="1800"/>
              <a:buChar char="•"/>
              <a:defRPr/>
            </a:lvl2pPr>
            <a:lvl3pPr marL="1371600" lvl="2" indent="-342900" algn="l" rtl="0">
              <a:lnSpc>
                <a:spcPct val="100000"/>
              </a:lnSpc>
              <a:spcBef>
                <a:spcPts val="600"/>
              </a:spcBef>
              <a:spcAft>
                <a:spcPts val="0"/>
              </a:spcAft>
              <a:buClr>
                <a:srgbClr val="595959"/>
              </a:buClr>
              <a:buSzPts val="1800"/>
              <a:buChar char="•"/>
              <a:defRPr/>
            </a:lvl3pPr>
            <a:lvl4pPr marL="1828800" lvl="3" indent="-342900" algn="l" rtl="0">
              <a:lnSpc>
                <a:spcPct val="100000"/>
              </a:lnSpc>
              <a:spcBef>
                <a:spcPts val="600"/>
              </a:spcBef>
              <a:spcAft>
                <a:spcPts val="0"/>
              </a:spcAft>
              <a:buClr>
                <a:srgbClr val="595959"/>
              </a:buClr>
              <a:buSzPts val="1800"/>
              <a:buChar char="•"/>
              <a:defRPr/>
            </a:lvl4pPr>
            <a:lvl5pPr marL="2286000" lvl="4" indent="-342900" algn="l" rtl="0">
              <a:lnSpc>
                <a:spcPct val="100000"/>
              </a:lnSpc>
              <a:spcBef>
                <a:spcPts val="600"/>
              </a:spcBef>
              <a:spcAft>
                <a:spcPts val="0"/>
              </a:spcAft>
              <a:buClr>
                <a:srgbClr val="595959"/>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527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7" y="229885"/>
            <a:ext cx="2017353" cy="374904"/>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6" name="Graphic 5">
            <a:extLst>
              <a:ext uri="{FF2B5EF4-FFF2-40B4-BE49-F238E27FC236}">
                <a16:creationId xmlns:a16="http://schemas.microsoft.com/office/drawing/2014/main" id="{1DEE5EF3-FA0A-3446-B7E0-F618524EB0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9984" y="225425"/>
            <a:ext cx="2020824" cy="375551"/>
          </a:xfrm>
          <a:prstGeom prst="rect">
            <a:avLst/>
          </a:prstGeom>
        </p:spPr>
      </p:pic>
    </p:spTree>
    <p:extLst>
      <p:ext uri="{BB962C8B-B14F-4D97-AF65-F5344CB8AC3E}">
        <p14:creationId xmlns:p14="http://schemas.microsoft.com/office/powerpoint/2010/main" val="226268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1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Tree>
    <p:extLst>
      <p:ext uri="{BB962C8B-B14F-4D97-AF65-F5344CB8AC3E}">
        <p14:creationId xmlns:p14="http://schemas.microsoft.com/office/powerpoint/2010/main" val="164596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D4FBBDA1-BD2C-DC4D-9087-E33DDC43E39A}"/>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0D311537-ADCE-BF4E-B990-203E1CCC96B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052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E6D50DCD-84B3-1A4B-9615-BC14A593C055}"/>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E5B74780-F1CC-1A45-951D-A69846888037}"/>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5099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3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07253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55B57226-AD20-3642-B6FA-87BFBDADD739}"/>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10D60E92-FF88-AD48-A8CD-BCD49EDAC02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488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3" name="Text Placeholder 2"/>
          <p:cNvSpPr>
            <a:spLocks noGrp="1"/>
          </p:cNvSpPr>
          <p:nvPr>
            <p:ph type="body" idx="1"/>
          </p:nvPr>
        </p:nvSpPr>
        <p:spPr>
          <a:xfrm>
            <a:off x="466344" y="1098875"/>
            <a:ext cx="8058150"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7104250" y="4616323"/>
            <a:ext cx="1627632" cy="302480"/>
          </a:xfrm>
          <a:prstGeom prst="rect">
            <a:avLst/>
          </a:prstGeom>
        </p:spPr>
      </p:pic>
      <p:cxnSp>
        <p:nvCxnSpPr>
          <p:cNvPr id="41" name="Straight Connector 40">
            <a:extLst>
              <a:ext uri="{FF2B5EF4-FFF2-40B4-BE49-F238E27FC236}">
                <a16:creationId xmlns:a16="http://schemas.microsoft.com/office/drawing/2014/main" id="{2F5EB82D-0108-7545-AD2D-9E45A41A8765}"/>
              </a:ext>
            </a:extLst>
          </p:cNvPr>
          <p:cNvCxnSpPr/>
          <p:nvPr userDrawn="1"/>
        </p:nvCxnSpPr>
        <p:spPr>
          <a:xfrm>
            <a:off x="457200" y="4457700"/>
            <a:ext cx="8229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5056"/>
      </p:ext>
    </p:extLst>
  </p:cSld>
  <p:clrMap bg1="lt1" tx1="dk1" bg2="lt2" tx2="dk2" accent1="accent1" accent2="accent2" accent3="accent3" accent4="accent4" accent5="accent5" accent6="accent6" hlink="hlink" folHlink="folHlink"/>
  <p:sldLayoutIdLst>
    <p:sldLayoutId id="2147483853" r:id="rId1"/>
    <p:sldLayoutId id="2147483876" r:id="rId2"/>
    <p:sldLayoutId id="2147483854" r:id="rId3"/>
    <p:sldLayoutId id="2147483773" r:id="rId4"/>
    <p:sldLayoutId id="2147483855" r:id="rId5"/>
    <p:sldLayoutId id="2147483856" r:id="rId6"/>
    <p:sldLayoutId id="2147483857" r:id="rId7"/>
    <p:sldLayoutId id="2147483858" r:id="rId8"/>
    <p:sldLayoutId id="2147483859" r:id="rId9"/>
    <p:sldLayoutId id="2147483861" r:id="rId10"/>
    <p:sldLayoutId id="2147483862" r:id="rId11"/>
    <p:sldLayoutId id="2147483864" r:id="rId12"/>
    <p:sldLayoutId id="2147483866" r:id="rId13"/>
    <p:sldLayoutId id="2147483867" r:id="rId14"/>
    <p:sldLayoutId id="2147483868" r:id="rId15"/>
    <p:sldLayoutId id="2147483774" r:id="rId16"/>
    <p:sldLayoutId id="2147483775" r:id="rId17"/>
    <p:sldLayoutId id="2147483776" r:id="rId18"/>
    <p:sldLayoutId id="2147483860" r:id="rId19"/>
    <p:sldLayoutId id="2147483863" r:id="rId20"/>
    <p:sldLayoutId id="2147483865" r:id="rId21"/>
    <p:sldLayoutId id="2147483869" r:id="rId22"/>
    <p:sldLayoutId id="2147483870" r:id="rId23"/>
    <p:sldLayoutId id="2147483871" r:id="rId24"/>
    <p:sldLayoutId id="2147483872" r:id="rId25"/>
    <p:sldLayoutId id="2147483873" r:id="rId26"/>
    <p:sldLayoutId id="2147483874" r:id="rId27"/>
    <p:sldLayoutId id="2147483875" r:id="rId28"/>
  </p:sldLayoutIdLst>
  <p:hf hdr="0" ftr="0" dt="0"/>
  <p:txStyles>
    <p:title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6" userDrawn="1">
          <p15:clr>
            <a:srgbClr val="F26B43"/>
          </p15:clr>
        </p15:guide>
        <p15:guide id="2" orient="horz" pos="1474" userDrawn="1">
          <p15:clr>
            <a:srgbClr val="F26B43"/>
          </p15:clr>
        </p15:guide>
        <p15:guide id="3" orient="horz" pos="588" userDrawn="1">
          <p15:clr>
            <a:srgbClr val="F26B43"/>
          </p15:clr>
        </p15:guide>
        <p15:guide id="4" orient="horz" pos="372" userDrawn="1">
          <p15:clr>
            <a:srgbClr val="F26B43"/>
          </p15:clr>
        </p15:guide>
        <p15:guide id="5" orient="horz" pos="1918" userDrawn="1">
          <p15:clr>
            <a:srgbClr val="F26B43"/>
          </p15:clr>
        </p15:guide>
        <p15:guide id="6" orient="horz" pos="2140" userDrawn="1">
          <p15:clr>
            <a:srgbClr val="F26B43"/>
          </p15:clr>
        </p15:guide>
        <p15:guide id="7" orient="horz" pos="2806" userDrawn="1">
          <p15:clr>
            <a:srgbClr val="F26B43"/>
          </p15:clr>
        </p15:guide>
        <p15:guide id="8" orient="horz" pos="142" userDrawn="1">
          <p15:clr>
            <a:srgbClr val="F26B43"/>
          </p15:clr>
        </p15:guide>
        <p15:guide id="9" pos="1610" userDrawn="1">
          <p15:clr>
            <a:srgbClr val="5ACBF0"/>
          </p15:clr>
        </p15:guide>
        <p15:guide id="10" pos="1502" userDrawn="1">
          <p15:clr>
            <a:srgbClr val="5ACBF0"/>
          </p15:clr>
        </p15:guide>
        <p15:guide id="11" pos="1942" userDrawn="1">
          <p15:clr>
            <a:srgbClr val="C35EA4"/>
          </p15:clr>
        </p15:guide>
        <p15:guide id="12" pos="288" userDrawn="1">
          <p15:clr>
            <a:srgbClr val="C35EA4"/>
          </p15:clr>
        </p15:guide>
        <p15:guide id="13" pos="2050" userDrawn="1">
          <p15:clr>
            <a:srgbClr val="C35EA4"/>
          </p15:clr>
        </p15:guide>
        <p15:guide id="14" pos="2826" userDrawn="1">
          <p15:clr>
            <a:srgbClr val="5ACBF0"/>
          </p15:clr>
        </p15:guide>
        <p15:guide id="15" pos="2932" userDrawn="1">
          <p15:clr>
            <a:srgbClr val="5ACBF0"/>
          </p15:clr>
        </p15:guide>
        <p15:guide id="16" pos="3708" userDrawn="1">
          <p15:clr>
            <a:srgbClr val="C35EA4"/>
          </p15:clr>
        </p15:guide>
        <p15:guide id="17" pos="3816" userDrawn="1">
          <p15:clr>
            <a:srgbClr val="C35EA4"/>
          </p15:clr>
        </p15:guide>
        <p15:guide id="18" pos="4148" userDrawn="1">
          <p15:clr>
            <a:srgbClr val="5ACBF0"/>
          </p15:clr>
        </p15:guide>
        <p15:guide id="19" pos="4256" userDrawn="1">
          <p15:clr>
            <a:srgbClr val="5ACBF0"/>
          </p15:clr>
        </p15:guide>
        <p15:guide id="20" pos="5472" userDrawn="1">
          <p15:clr>
            <a:srgbClr val="C35EA4"/>
          </p15:clr>
        </p15:guide>
        <p15:guide id="21" orient="horz" pos="3094" userDrawn="1">
          <p15:clr>
            <a:srgbClr val="F26B43"/>
          </p15:clr>
        </p15:guide>
        <p15:guide id="22" orient="horz" pos="808" userDrawn="1">
          <p15:clr>
            <a:srgbClr val="F26B43"/>
          </p15:clr>
        </p15:guide>
        <p15:guide id="23" orient="horz" pos="1020" userDrawn="1">
          <p15:clr>
            <a:srgbClr val="F26B43"/>
          </p15:clr>
        </p15:guide>
        <p15:guide id="24" orient="horz" pos="1252" userDrawn="1">
          <p15:clr>
            <a:srgbClr val="F26B43"/>
          </p15:clr>
        </p15:guide>
        <p15:guide id="25" orient="horz" pos="2362" userDrawn="1">
          <p15:clr>
            <a:srgbClr val="F26B43"/>
          </p15:clr>
        </p15:guide>
        <p15:guide id="26" orient="horz" pos="2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6.sv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5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5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ideo" Target="https://www.youtube.com/embed/zi9sPgepeWY?feature=oembed" TargetMode="Externa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1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BAF73-F3C1-3A42-AAFA-1525E9600325}"/>
              </a:ext>
            </a:extLst>
          </p:cNvPr>
          <p:cNvSpPr>
            <a:spLocks noGrp="1"/>
          </p:cNvSpPr>
          <p:nvPr>
            <p:ph type="sldNum" sz="quarter" idx="10"/>
          </p:nvPr>
        </p:nvSpPr>
        <p:spPr/>
        <p:txBody>
          <a:bodyPr/>
          <a:lstStyle/>
          <a:p>
            <a:fld id="{DA05D499-8038-C642-91E0-FF7B8677CF19}" type="slidenum">
              <a:rPr lang="en-US" smtClean="0"/>
              <a:pPr/>
              <a:t>10</a:t>
            </a:fld>
            <a:endParaRPr lang="en-US"/>
          </a:p>
        </p:txBody>
      </p:sp>
      <p:sp>
        <p:nvSpPr>
          <p:cNvPr id="4" name="TextBox 3">
            <a:extLst>
              <a:ext uri="{FF2B5EF4-FFF2-40B4-BE49-F238E27FC236}">
                <a16:creationId xmlns:a16="http://schemas.microsoft.com/office/drawing/2014/main" id="{9445F649-29A1-264E-8505-BE666FDE9153}"/>
              </a:ext>
            </a:extLst>
          </p:cNvPr>
          <p:cNvSpPr txBox="1"/>
          <p:nvPr/>
        </p:nvSpPr>
        <p:spPr>
          <a:xfrm>
            <a:off x="457200" y="2470949"/>
            <a:ext cx="1927225" cy="830997"/>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Representing physicians with </a:t>
            </a:r>
            <a:br>
              <a:rPr lang="en-US" b="1" spc="-10">
                <a:solidFill>
                  <a:schemeClr val="accent1"/>
                </a:solidFill>
                <a:latin typeface="Arial" panose="020B0604020202020204" pitchFamily="34" charset="0"/>
                <a:cs typeface="Arial" panose="020B0604020202020204" pitchFamily="34" charset="0"/>
              </a:rPr>
            </a:br>
            <a:r>
              <a:rPr lang="en-US" b="1" spc="-10">
                <a:solidFill>
                  <a:schemeClr val="accent1"/>
                </a:solidFill>
                <a:latin typeface="Arial" panose="020B0604020202020204" pitchFamily="34" charset="0"/>
                <a:cs typeface="Arial" panose="020B0604020202020204" pitchFamily="34" charset="0"/>
              </a:rPr>
              <a:t>a unified voice</a:t>
            </a:r>
          </a:p>
        </p:txBody>
      </p:sp>
      <p:cxnSp>
        <p:nvCxnSpPr>
          <p:cNvPr id="6" name="Straight Connector 5">
            <a:extLst>
              <a:ext uri="{FF2B5EF4-FFF2-40B4-BE49-F238E27FC236}">
                <a16:creationId xmlns:a16="http://schemas.microsoft.com/office/drawing/2014/main" id="{47A0A28E-B0DB-644F-B90F-DE0B31AAD2E3}"/>
              </a:ext>
            </a:extLst>
          </p:cNvPr>
          <p:cNvCxnSpPr/>
          <p:nvPr/>
        </p:nvCxnSpPr>
        <p:spPr>
          <a:xfrm>
            <a:off x="45720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54F606C-00ED-E442-9803-A5DB05762EEA}"/>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3653" y="225425"/>
            <a:ext cx="1645920" cy="661762"/>
          </a:xfrm>
          <a:prstGeom prst="rect">
            <a:avLst/>
          </a:prstGeom>
        </p:spPr>
      </p:pic>
      <p:sp>
        <p:nvSpPr>
          <p:cNvPr id="9" name="TextBox 8">
            <a:extLst>
              <a:ext uri="{FF2B5EF4-FFF2-40B4-BE49-F238E27FC236}">
                <a16:creationId xmlns:a16="http://schemas.microsoft.com/office/drawing/2014/main" id="{B5C15061-F949-544C-9DF7-D419B623AD8A}"/>
              </a:ext>
            </a:extLst>
          </p:cNvPr>
          <p:cNvSpPr txBox="1"/>
          <p:nvPr/>
        </p:nvSpPr>
        <p:spPr>
          <a:xfrm>
            <a:off x="2559050"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Removing obstacles that interfere with patient care</a:t>
            </a:r>
          </a:p>
        </p:txBody>
      </p:sp>
      <p:cxnSp>
        <p:nvCxnSpPr>
          <p:cNvPr id="10" name="Straight Connector 9">
            <a:extLst>
              <a:ext uri="{FF2B5EF4-FFF2-40B4-BE49-F238E27FC236}">
                <a16:creationId xmlns:a16="http://schemas.microsoft.com/office/drawing/2014/main" id="{D98E8FB5-D460-6C4E-B865-D4ADB3C00C93}"/>
              </a:ext>
            </a:extLst>
          </p:cNvPr>
          <p:cNvCxnSpPr/>
          <p:nvPr/>
        </p:nvCxnSpPr>
        <p:spPr>
          <a:xfrm>
            <a:off x="255905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783FA6-B6A1-D543-A2FE-003A842AE07B}"/>
              </a:ext>
            </a:extLst>
          </p:cNvPr>
          <p:cNvSpPr txBox="1"/>
          <p:nvPr/>
        </p:nvSpPr>
        <p:spPr>
          <a:xfrm>
            <a:off x="4657725"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Leading the charge to confront public health crises</a:t>
            </a:r>
          </a:p>
        </p:txBody>
      </p:sp>
      <p:cxnSp>
        <p:nvCxnSpPr>
          <p:cNvPr id="14" name="Straight Connector 13">
            <a:extLst>
              <a:ext uri="{FF2B5EF4-FFF2-40B4-BE49-F238E27FC236}">
                <a16:creationId xmlns:a16="http://schemas.microsoft.com/office/drawing/2014/main" id="{C133C4AC-14BD-8F46-8678-2975A1DC5DCF}"/>
              </a:ext>
            </a:extLst>
          </p:cNvPr>
          <p:cNvCxnSpPr/>
          <p:nvPr/>
        </p:nvCxnSpPr>
        <p:spPr>
          <a:xfrm>
            <a:off x="465772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8BE882-D71C-3745-BD25-0FEB17FE10BE}"/>
              </a:ext>
            </a:extLst>
          </p:cNvPr>
          <p:cNvSpPr txBox="1"/>
          <p:nvPr/>
        </p:nvSpPr>
        <p:spPr>
          <a:xfrm>
            <a:off x="6759575" y="2470949"/>
            <a:ext cx="2084748" cy="553998"/>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Driving the Future of Medicine</a:t>
            </a:r>
          </a:p>
        </p:txBody>
      </p:sp>
      <p:cxnSp>
        <p:nvCxnSpPr>
          <p:cNvPr id="16" name="Straight Connector 15">
            <a:extLst>
              <a:ext uri="{FF2B5EF4-FFF2-40B4-BE49-F238E27FC236}">
                <a16:creationId xmlns:a16="http://schemas.microsoft.com/office/drawing/2014/main" id="{EDF74EC4-CD42-9A4C-8CC0-5FBFE8841DEE}"/>
              </a:ext>
            </a:extLst>
          </p:cNvPr>
          <p:cNvCxnSpPr/>
          <p:nvPr/>
        </p:nvCxnSpPr>
        <p:spPr>
          <a:xfrm>
            <a:off x="675957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93931208-477C-C946-AFB2-2616AF554084}"/>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67" y="1396192"/>
            <a:ext cx="1664208" cy="756458"/>
          </a:xfrm>
          <a:prstGeom prst="rect">
            <a:avLst/>
          </a:prstGeom>
        </p:spPr>
      </p:pic>
      <p:pic>
        <p:nvPicPr>
          <p:cNvPr id="33" name="Graphic 32">
            <a:extLst>
              <a:ext uri="{FF2B5EF4-FFF2-40B4-BE49-F238E27FC236}">
                <a16:creationId xmlns:a16="http://schemas.microsoft.com/office/drawing/2014/main" id="{580F8B72-EF46-674D-9D52-1EF9B8981847}"/>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6199" y="1490363"/>
            <a:ext cx="1545336" cy="662287"/>
          </a:xfrm>
          <a:prstGeom prst="rect">
            <a:avLst/>
          </a:prstGeom>
        </p:spPr>
      </p:pic>
      <p:pic>
        <p:nvPicPr>
          <p:cNvPr id="35" name="Graphic 34">
            <a:extLst>
              <a:ext uri="{FF2B5EF4-FFF2-40B4-BE49-F238E27FC236}">
                <a16:creationId xmlns:a16="http://schemas.microsoft.com/office/drawing/2014/main" id="{EA40E038-886D-E048-A058-094773605BCD}"/>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166" y="1411986"/>
            <a:ext cx="1514248" cy="740664"/>
          </a:xfrm>
          <a:prstGeom prst="rect">
            <a:avLst/>
          </a:prstGeom>
        </p:spPr>
      </p:pic>
      <p:pic>
        <p:nvPicPr>
          <p:cNvPr id="37" name="Graphic 36">
            <a:extLst>
              <a:ext uri="{FF2B5EF4-FFF2-40B4-BE49-F238E27FC236}">
                <a16:creationId xmlns:a16="http://schemas.microsoft.com/office/drawing/2014/main" id="{5542B597-BD4C-914A-BFD8-7AD91E1A47FD}"/>
              </a:ext>
            </a:extLst>
          </p:cNvPr>
          <p:cNvPicPr preferRelativeResize="0">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36582" y="1447809"/>
            <a:ext cx="1426464" cy="704841"/>
          </a:xfrm>
          <a:prstGeom prst="rect">
            <a:avLst/>
          </a:prstGeom>
        </p:spPr>
      </p:pic>
    </p:spTree>
    <p:extLst>
      <p:ext uri="{BB962C8B-B14F-4D97-AF65-F5344CB8AC3E}">
        <p14:creationId xmlns:p14="http://schemas.microsoft.com/office/powerpoint/2010/main" val="159849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title"/>
          </p:nvPr>
        </p:nvSpPr>
        <p:spPr>
          <a:xfrm>
            <a:off x="374650" y="483130"/>
            <a:ext cx="8140700" cy="897710"/>
          </a:xfrm>
          <a:prstGeom prst="rect">
            <a:avLst/>
          </a:prstGeom>
          <a:noFill/>
          <a:ln>
            <a:noFill/>
          </a:ln>
        </p:spPr>
        <p:txBody>
          <a:bodyPr spcFirstLastPara="1" vert="horz" wrap="square" lIns="68569" tIns="34275" rIns="68569" bIns="34275" rtlCol="0" anchor="ctr" anchorCtr="0">
            <a:normAutofit/>
          </a:bodyPr>
          <a:lstStyle/>
          <a:p>
            <a:pPr>
              <a:buSzPts val="3200"/>
            </a:pPr>
            <a:r>
              <a:rPr lang="en-US" sz="4000" b="1" cap="none">
                <a:solidFill>
                  <a:schemeClr val="accent3"/>
                </a:solidFill>
                <a:latin typeface="Arial Black" panose="020B0A04020102020204" pitchFamily="34" charset="0"/>
              </a:rPr>
              <a:t>AMA = Sum Of </a:t>
            </a:r>
            <a:r>
              <a:rPr lang="en-US" sz="4000" cap="none">
                <a:solidFill>
                  <a:schemeClr val="accent3"/>
                </a:solidFill>
                <a:latin typeface="Arial Black" panose="020B0A04020102020204" pitchFamily="34" charset="0"/>
              </a:rPr>
              <a:t>5</a:t>
            </a:r>
            <a:r>
              <a:rPr lang="en-US" sz="4000" b="1" cap="none">
                <a:solidFill>
                  <a:schemeClr val="accent3"/>
                </a:solidFill>
                <a:latin typeface="Arial Black" panose="020B0A04020102020204" pitchFamily="34" charset="0"/>
              </a:rPr>
              <a:t> </a:t>
            </a:r>
            <a:r>
              <a:rPr lang="en-US" sz="4000" cap="none">
                <a:solidFill>
                  <a:schemeClr val="accent3"/>
                </a:solidFill>
                <a:latin typeface="Arial Black" panose="020B0A04020102020204" pitchFamily="34" charset="0"/>
              </a:rPr>
              <a:t>P</a:t>
            </a:r>
            <a:r>
              <a:rPr lang="en-US" sz="4000" b="1" cap="none">
                <a:solidFill>
                  <a:schemeClr val="accent3"/>
                </a:solidFill>
                <a:latin typeface="Arial Black" panose="020B0A04020102020204" pitchFamily="34" charset="0"/>
              </a:rPr>
              <a:t>arts</a:t>
            </a:r>
            <a:endParaRPr sz="4000" cap="none">
              <a:solidFill>
                <a:schemeClr val="accent3"/>
              </a:solidFill>
              <a:latin typeface="Arial Black" panose="020B0A04020102020204" pitchFamily="34" charset="0"/>
            </a:endParaRPr>
          </a:p>
        </p:txBody>
      </p:sp>
      <p:grpSp>
        <p:nvGrpSpPr>
          <p:cNvPr id="435" name="Google Shape;435;p5"/>
          <p:cNvGrpSpPr/>
          <p:nvPr/>
        </p:nvGrpSpPr>
        <p:grpSpPr>
          <a:xfrm>
            <a:off x="361950" y="1552726"/>
            <a:ext cx="1074738" cy="835025"/>
            <a:chOff x="228" y="2067"/>
            <a:chExt cx="677" cy="526"/>
          </a:xfrm>
        </p:grpSpPr>
        <p:sp>
          <p:nvSpPr>
            <p:cNvPr id="436" name="Google Shape;436;p5"/>
            <p:cNvSpPr/>
            <p:nvPr/>
          </p:nvSpPr>
          <p:spPr>
            <a:xfrm>
              <a:off x="236" y="2067"/>
              <a:ext cx="669" cy="526"/>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37" name="Google Shape;437;p5"/>
            <p:cNvSpPr txBox="1"/>
            <p:nvPr/>
          </p:nvSpPr>
          <p:spPr>
            <a:xfrm>
              <a:off x="228" y="2119"/>
              <a:ext cx="671" cy="414"/>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House of Delegates</a:t>
              </a:r>
              <a:endParaRPr sz="1350"/>
            </a:p>
            <a:p>
              <a:pPr algn="ctr"/>
              <a:r>
                <a:rPr lang="en-US" sz="975" b="1">
                  <a:solidFill>
                    <a:srgbClr val="FFFFFF"/>
                  </a:solidFill>
                  <a:latin typeface="Arial"/>
                  <a:ea typeface="Arial"/>
                  <a:cs typeface="Arial"/>
                  <a:sym typeface="Arial"/>
                </a:rPr>
                <a:t>(policy)</a:t>
              </a:r>
              <a:endParaRPr sz="1350"/>
            </a:p>
          </p:txBody>
        </p:sp>
      </p:grpSp>
      <p:grpSp>
        <p:nvGrpSpPr>
          <p:cNvPr id="438" name="Google Shape;438;p5"/>
          <p:cNvGrpSpPr/>
          <p:nvPr/>
        </p:nvGrpSpPr>
        <p:grpSpPr>
          <a:xfrm>
            <a:off x="1873252" y="1541613"/>
            <a:ext cx="1052513" cy="841376"/>
            <a:chOff x="1180" y="2060"/>
            <a:chExt cx="663" cy="530"/>
          </a:xfrm>
        </p:grpSpPr>
        <p:sp>
          <p:nvSpPr>
            <p:cNvPr id="439" name="Google Shape;439;p5"/>
            <p:cNvSpPr/>
            <p:nvPr/>
          </p:nvSpPr>
          <p:spPr>
            <a:xfrm>
              <a:off x="1180" y="2060"/>
              <a:ext cx="657" cy="530"/>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0" name="Google Shape;440;p5"/>
            <p:cNvSpPr txBox="1"/>
            <p:nvPr/>
          </p:nvSpPr>
          <p:spPr>
            <a:xfrm>
              <a:off x="1186" y="2232"/>
              <a:ext cx="657" cy="18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Members</a:t>
              </a:r>
              <a:endParaRPr sz="1350"/>
            </a:p>
          </p:txBody>
        </p:sp>
      </p:grpSp>
      <p:sp>
        <p:nvSpPr>
          <p:cNvPr id="441" name="Google Shape;441;p5"/>
          <p:cNvSpPr/>
          <p:nvPr/>
        </p:nvSpPr>
        <p:spPr>
          <a:xfrm>
            <a:off x="3373438" y="1552724"/>
            <a:ext cx="1016000" cy="847725"/>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2" name="Google Shape;442;p5"/>
          <p:cNvSpPr txBox="1"/>
          <p:nvPr/>
        </p:nvSpPr>
        <p:spPr>
          <a:xfrm>
            <a:off x="3311527" y="1612018"/>
            <a:ext cx="1077913" cy="72709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Practice/</a:t>
            </a:r>
            <a:endParaRPr sz="1350"/>
          </a:p>
          <a:p>
            <a:pPr algn="ctr"/>
            <a:r>
              <a:rPr lang="en-US" sz="1425" b="1">
                <a:solidFill>
                  <a:srgbClr val="FFFFFF"/>
                </a:solidFill>
                <a:latin typeface="Arial"/>
                <a:ea typeface="Arial"/>
                <a:cs typeface="Arial"/>
                <a:sym typeface="Arial"/>
              </a:rPr>
              <a:t>Business</a:t>
            </a:r>
            <a:endParaRPr sz="1350"/>
          </a:p>
          <a:p>
            <a:pPr algn="ctr"/>
            <a:r>
              <a:rPr lang="en-US" sz="1425" b="1">
                <a:solidFill>
                  <a:srgbClr val="FFFFFF"/>
                </a:solidFill>
                <a:latin typeface="Arial"/>
                <a:ea typeface="Arial"/>
                <a:cs typeface="Arial"/>
                <a:sym typeface="Arial"/>
              </a:rPr>
              <a:t>Tools</a:t>
            </a:r>
            <a:endParaRPr sz="1350"/>
          </a:p>
        </p:txBody>
      </p:sp>
      <p:grpSp>
        <p:nvGrpSpPr>
          <p:cNvPr id="443" name="Google Shape;443;p5"/>
          <p:cNvGrpSpPr/>
          <p:nvPr/>
        </p:nvGrpSpPr>
        <p:grpSpPr>
          <a:xfrm>
            <a:off x="4692652" y="1546375"/>
            <a:ext cx="1225550" cy="855662"/>
            <a:chOff x="2956" y="2063"/>
            <a:chExt cx="772" cy="539"/>
          </a:xfrm>
        </p:grpSpPr>
        <p:sp>
          <p:nvSpPr>
            <p:cNvPr id="444" name="Google Shape;444;p5"/>
            <p:cNvSpPr/>
            <p:nvPr/>
          </p:nvSpPr>
          <p:spPr>
            <a:xfrm>
              <a:off x="3013" y="2063"/>
              <a:ext cx="662" cy="539"/>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5" name="Google Shape;445;p5"/>
            <p:cNvSpPr txBox="1"/>
            <p:nvPr/>
          </p:nvSpPr>
          <p:spPr>
            <a:xfrm>
              <a:off x="2956" y="2163"/>
              <a:ext cx="772" cy="32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Research &amp; Education</a:t>
              </a:r>
              <a:endParaRPr sz="1350"/>
            </a:p>
          </p:txBody>
        </p:sp>
      </p:grpSp>
      <p:sp>
        <p:nvSpPr>
          <p:cNvPr id="446" name="Google Shape;446;p5"/>
          <p:cNvSpPr/>
          <p:nvPr/>
        </p:nvSpPr>
        <p:spPr>
          <a:xfrm>
            <a:off x="6262690" y="1546373"/>
            <a:ext cx="1036637" cy="849312"/>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7" name="Google Shape;447;p5"/>
          <p:cNvSpPr txBox="1"/>
          <p:nvPr/>
        </p:nvSpPr>
        <p:spPr>
          <a:xfrm>
            <a:off x="6235702" y="1822600"/>
            <a:ext cx="1089025" cy="28851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Advocacy</a:t>
            </a:r>
            <a:endParaRPr sz="1350"/>
          </a:p>
        </p:txBody>
      </p:sp>
      <p:sp>
        <p:nvSpPr>
          <p:cNvPr id="449" name="Google Shape;449;p5"/>
          <p:cNvSpPr/>
          <p:nvPr/>
        </p:nvSpPr>
        <p:spPr>
          <a:xfrm>
            <a:off x="7723191" y="1533673"/>
            <a:ext cx="1081087" cy="855662"/>
          </a:xfrm>
          <a:prstGeom prst="rect">
            <a:avLst/>
          </a:prstGeom>
          <a:solidFill>
            <a:srgbClr val="46166B"/>
          </a:solid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8A9E3652-A8AB-4CFB-ACC0-4974C7AF0B80}"/>
              </a:ext>
            </a:extLst>
          </p:cNvPr>
          <p:cNvGrpSpPr/>
          <p:nvPr/>
        </p:nvGrpSpPr>
        <p:grpSpPr>
          <a:xfrm>
            <a:off x="1547815" y="1883512"/>
            <a:ext cx="212725" cy="225425"/>
            <a:chOff x="1547815" y="1883512"/>
            <a:chExt cx="212725" cy="225425"/>
          </a:xfrm>
        </p:grpSpPr>
        <p:sp>
          <p:nvSpPr>
            <p:cNvPr id="452" name="Google Shape;452;p5"/>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3" name="Google Shape;453;p5"/>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63" name="Google Shape;463;p5"/>
          <p:cNvGrpSpPr/>
          <p:nvPr/>
        </p:nvGrpSpPr>
        <p:grpSpPr>
          <a:xfrm>
            <a:off x="7408864" y="1921612"/>
            <a:ext cx="212725" cy="155575"/>
            <a:chOff x="4667" y="1933"/>
            <a:chExt cx="134" cy="98"/>
          </a:xfrm>
          <a:solidFill>
            <a:schemeClr val="accent6"/>
          </a:solidFill>
        </p:grpSpPr>
        <p:sp>
          <p:nvSpPr>
            <p:cNvPr id="464" name="Google Shape;464;p5"/>
            <p:cNvSpPr/>
            <p:nvPr/>
          </p:nvSpPr>
          <p:spPr>
            <a:xfrm>
              <a:off x="4667" y="193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65" name="Google Shape;465;p5"/>
            <p:cNvSpPr/>
            <p:nvPr/>
          </p:nvSpPr>
          <p:spPr>
            <a:xfrm>
              <a:off x="4667" y="199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sp>
        <p:nvSpPr>
          <p:cNvPr id="466" name="Google Shape;466;p5"/>
          <p:cNvSpPr txBox="1"/>
          <p:nvPr/>
        </p:nvSpPr>
        <p:spPr>
          <a:xfrm>
            <a:off x="4275260" y="2484660"/>
            <a:ext cx="2088505" cy="253885"/>
          </a:xfrm>
          <a:prstGeom prst="rect">
            <a:avLst/>
          </a:prstGeom>
          <a:noFill/>
          <a:ln>
            <a:noFill/>
          </a:ln>
        </p:spPr>
        <p:txBody>
          <a:bodyPr spcFirstLastPara="1" wrap="square" lIns="68569" tIns="34275" rIns="68569" bIns="34275" anchor="t" anchorCtr="0">
            <a:spAutoFit/>
          </a:bodyPr>
          <a:lstStyle/>
          <a:p>
            <a:r>
              <a:rPr lang="en-US" sz="1200" b="1">
                <a:solidFill>
                  <a:srgbClr val="FFFFFF"/>
                </a:solidFill>
                <a:latin typeface="Arial"/>
                <a:ea typeface="Arial"/>
                <a:cs typeface="Arial"/>
                <a:sym typeface="Arial"/>
              </a:rPr>
              <a:t>INNOVATION ECOSYSTEM</a:t>
            </a:r>
            <a:endParaRPr sz="1350"/>
          </a:p>
        </p:txBody>
      </p:sp>
      <p:sp>
        <p:nvSpPr>
          <p:cNvPr id="467" name="Google Shape;467;p5"/>
          <p:cNvSpPr txBox="1"/>
          <p:nvPr/>
        </p:nvSpPr>
        <p:spPr>
          <a:xfrm>
            <a:off x="115411" y="2641302"/>
            <a:ext cx="9028589" cy="830966"/>
          </a:xfrm>
          <a:prstGeom prst="rect">
            <a:avLst/>
          </a:prstGeom>
          <a:noFill/>
          <a:ln>
            <a:noFill/>
          </a:ln>
        </p:spPr>
        <p:txBody>
          <a:bodyPr spcFirstLastPara="1" wrap="square" lIns="68569" tIns="34275" rIns="68569" bIns="34275" anchor="t" anchorCtr="0">
            <a:spAutoFit/>
          </a:bodyPr>
          <a:lstStyle/>
          <a:p>
            <a:pPr algn="ctr"/>
            <a:endParaRPr sz="1350" i="1">
              <a:solidFill>
                <a:srgbClr val="46166B"/>
              </a:solidFill>
              <a:latin typeface="Arial"/>
              <a:ea typeface="Arial"/>
              <a:cs typeface="Arial"/>
              <a:sym typeface="Arial"/>
            </a:endParaRPr>
          </a:p>
          <a:p>
            <a:pPr algn="ctr"/>
            <a:r>
              <a:rPr lang="en-US" b="1">
                <a:solidFill>
                  <a:schemeClr val="accent6"/>
                </a:solidFill>
                <a:latin typeface="Arial"/>
                <a:ea typeface="Arial"/>
                <a:cs typeface="Arial"/>
                <a:sym typeface="Arial"/>
              </a:rPr>
              <a:t>Our Mission: </a:t>
            </a:r>
            <a:r>
              <a:rPr lang="en-US">
                <a:solidFill>
                  <a:srgbClr val="461469"/>
                </a:solidFill>
                <a:latin typeface="Arial"/>
                <a:ea typeface="Arial"/>
                <a:cs typeface="Arial"/>
                <a:sym typeface="Arial"/>
              </a:rPr>
              <a:t>The American Medical Association promotes the art and </a:t>
            </a:r>
            <a:br>
              <a:rPr lang="en-US">
                <a:solidFill>
                  <a:srgbClr val="461469"/>
                </a:solidFill>
                <a:latin typeface="Arial"/>
                <a:ea typeface="Arial"/>
                <a:cs typeface="Arial"/>
                <a:sym typeface="Arial"/>
              </a:rPr>
            </a:br>
            <a:r>
              <a:rPr lang="en-US">
                <a:solidFill>
                  <a:srgbClr val="461469"/>
                </a:solidFill>
                <a:latin typeface="Arial"/>
                <a:ea typeface="Arial"/>
                <a:cs typeface="Arial"/>
                <a:sym typeface="Arial"/>
              </a:rPr>
              <a:t>science of medicine and the betterment of public health.</a:t>
            </a:r>
            <a:endParaRPr>
              <a:solidFill>
                <a:srgbClr val="461469"/>
              </a:solidFill>
            </a:endParaRPr>
          </a:p>
        </p:txBody>
      </p:sp>
      <p:grpSp>
        <p:nvGrpSpPr>
          <p:cNvPr id="37" name="Group 36">
            <a:extLst>
              <a:ext uri="{FF2B5EF4-FFF2-40B4-BE49-F238E27FC236}">
                <a16:creationId xmlns:a16="http://schemas.microsoft.com/office/drawing/2014/main" id="{CA0DE28B-4B25-4C7A-8099-2EFFB4BF5FF8}"/>
              </a:ext>
            </a:extLst>
          </p:cNvPr>
          <p:cNvGrpSpPr/>
          <p:nvPr/>
        </p:nvGrpSpPr>
        <p:grpSpPr>
          <a:xfrm>
            <a:off x="3038476" y="1885685"/>
            <a:ext cx="212725" cy="225425"/>
            <a:chOff x="1547815" y="1883512"/>
            <a:chExt cx="212725" cy="225425"/>
          </a:xfrm>
        </p:grpSpPr>
        <p:sp>
          <p:nvSpPr>
            <p:cNvPr id="38" name="Google Shape;452;p5">
              <a:extLst>
                <a:ext uri="{FF2B5EF4-FFF2-40B4-BE49-F238E27FC236}">
                  <a16:creationId xmlns:a16="http://schemas.microsoft.com/office/drawing/2014/main" id="{9DF441E0-8E6C-45A9-9133-E206ADAB0B54}"/>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39" name="Google Shape;453;p5">
              <a:extLst>
                <a:ext uri="{FF2B5EF4-FFF2-40B4-BE49-F238E27FC236}">
                  <a16:creationId xmlns:a16="http://schemas.microsoft.com/office/drawing/2014/main" id="{C3BCA6F6-D661-4DD2-9F00-F58F93FFFCC1}"/>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0" name="Group 39">
            <a:extLst>
              <a:ext uri="{FF2B5EF4-FFF2-40B4-BE49-F238E27FC236}">
                <a16:creationId xmlns:a16="http://schemas.microsoft.com/office/drawing/2014/main" id="{A4B2EE0F-0831-460D-BD1B-3ECC99ED9F85}"/>
              </a:ext>
            </a:extLst>
          </p:cNvPr>
          <p:cNvGrpSpPr/>
          <p:nvPr/>
        </p:nvGrpSpPr>
        <p:grpSpPr>
          <a:xfrm>
            <a:off x="4473575" y="1839061"/>
            <a:ext cx="212725" cy="225425"/>
            <a:chOff x="1547815" y="1883512"/>
            <a:chExt cx="212725" cy="225425"/>
          </a:xfrm>
        </p:grpSpPr>
        <p:sp>
          <p:nvSpPr>
            <p:cNvPr id="41" name="Google Shape;452;p5">
              <a:extLst>
                <a:ext uri="{FF2B5EF4-FFF2-40B4-BE49-F238E27FC236}">
                  <a16:creationId xmlns:a16="http://schemas.microsoft.com/office/drawing/2014/main" id="{21ACF568-49D9-4847-AABA-FD5E5AC07EE7}"/>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2" name="Google Shape;453;p5">
              <a:extLst>
                <a:ext uri="{FF2B5EF4-FFF2-40B4-BE49-F238E27FC236}">
                  <a16:creationId xmlns:a16="http://schemas.microsoft.com/office/drawing/2014/main" id="{EA0D897F-AE57-4DDF-B56E-9AD92420E8B7}"/>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3" name="Group 42">
            <a:extLst>
              <a:ext uri="{FF2B5EF4-FFF2-40B4-BE49-F238E27FC236}">
                <a16:creationId xmlns:a16="http://schemas.microsoft.com/office/drawing/2014/main" id="{2B262373-AEB5-42E6-AF82-F2EB19ED0664}"/>
              </a:ext>
            </a:extLst>
          </p:cNvPr>
          <p:cNvGrpSpPr/>
          <p:nvPr/>
        </p:nvGrpSpPr>
        <p:grpSpPr>
          <a:xfrm>
            <a:off x="5933200" y="1822600"/>
            <a:ext cx="212725" cy="225425"/>
            <a:chOff x="1547815" y="1883512"/>
            <a:chExt cx="212725" cy="225425"/>
          </a:xfrm>
        </p:grpSpPr>
        <p:sp>
          <p:nvSpPr>
            <p:cNvPr id="44" name="Google Shape;452;p5">
              <a:extLst>
                <a:ext uri="{FF2B5EF4-FFF2-40B4-BE49-F238E27FC236}">
                  <a16:creationId xmlns:a16="http://schemas.microsoft.com/office/drawing/2014/main" id="{A9D851C7-A87A-4921-80BF-8F12204908D9}"/>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 name="Google Shape;453;p5">
              <a:extLst>
                <a:ext uri="{FF2B5EF4-FFF2-40B4-BE49-F238E27FC236}">
                  <a16:creationId xmlns:a16="http://schemas.microsoft.com/office/drawing/2014/main" id="{8F55F30D-A9EC-449A-BEC8-893AAE3C4196}"/>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pic>
        <p:nvPicPr>
          <p:cNvPr id="46" name="Graphic 45">
            <a:extLst>
              <a:ext uri="{FF2B5EF4-FFF2-40B4-BE49-F238E27FC236}">
                <a16:creationId xmlns:a16="http://schemas.microsoft.com/office/drawing/2014/main" id="{87198A6C-0EF6-43EA-9E2F-29DED865438E}"/>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310" y="1767720"/>
            <a:ext cx="950977" cy="382352"/>
          </a:xfrm>
          <a:prstGeom prst="rect">
            <a:avLst/>
          </a:prstGeom>
        </p:spPr>
      </p:pic>
    </p:spTree>
    <p:extLst>
      <p:ext uri="{BB962C8B-B14F-4D97-AF65-F5344CB8AC3E}">
        <p14:creationId xmlns:p14="http://schemas.microsoft.com/office/powerpoint/2010/main" val="16576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12F3D-00BB-4D66-806B-35306EF5A775}"/>
              </a:ext>
            </a:extLst>
          </p:cNvPr>
          <p:cNvSpPr>
            <a:spLocks noGrp="1"/>
          </p:cNvSpPr>
          <p:nvPr>
            <p:ph type="sldNum" sz="quarter" idx="4"/>
          </p:nvPr>
        </p:nvSpPr>
        <p:spPr/>
        <p:txBody>
          <a:bodyPr/>
          <a:lstStyle/>
          <a:p>
            <a:fld id="{DA05D499-8038-C642-91E0-FF7B8677CF19}" type="slidenum">
              <a:rPr lang="en-US" smtClean="0"/>
              <a:pPr/>
              <a:t>12</a:t>
            </a:fld>
            <a:endParaRPr lang="en-US"/>
          </a:p>
        </p:txBody>
      </p:sp>
      <p:sp>
        <p:nvSpPr>
          <p:cNvPr id="4" name="Title 3">
            <a:extLst>
              <a:ext uri="{FF2B5EF4-FFF2-40B4-BE49-F238E27FC236}">
                <a16:creationId xmlns:a16="http://schemas.microsoft.com/office/drawing/2014/main" id="{EA496E43-D76E-4147-9BD5-8E1B9C1C7D76}"/>
              </a:ext>
            </a:extLst>
          </p:cNvPr>
          <p:cNvSpPr>
            <a:spLocks noGrp="1"/>
          </p:cNvSpPr>
          <p:nvPr>
            <p:ph type="title"/>
          </p:nvPr>
        </p:nvSpPr>
        <p:spPr/>
        <p:txBody>
          <a:bodyPr/>
          <a:lstStyle/>
          <a:p>
            <a:r>
              <a:rPr lang="en-US" cap="none" dirty="0">
                <a:latin typeface="Arial Black" panose="020B0A04020102020204" pitchFamily="34" charset="0"/>
              </a:rPr>
              <a:t>What is</a:t>
            </a:r>
            <a:br>
              <a:rPr lang="en-US" cap="none" dirty="0">
                <a:latin typeface="Arial Black" panose="020B0A04020102020204" pitchFamily="34" charset="0"/>
              </a:rPr>
            </a:br>
            <a:r>
              <a:rPr lang="en-US" cap="none" dirty="0">
                <a:latin typeface="Arial Black" panose="020B0A04020102020204" pitchFamily="34" charset="0"/>
              </a:rPr>
              <a:t>Health Equity?</a:t>
            </a:r>
          </a:p>
        </p:txBody>
      </p:sp>
    </p:spTree>
    <p:extLst>
      <p:ext uri="{BB962C8B-B14F-4D97-AF65-F5344CB8AC3E}">
        <p14:creationId xmlns:p14="http://schemas.microsoft.com/office/powerpoint/2010/main" val="202715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5C880-1767-48EC-80A7-023285A2A08D}"/>
              </a:ext>
            </a:extLst>
          </p:cNvPr>
          <p:cNvSpPr>
            <a:spLocks noGrp="1"/>
          </p:cNvSpPr>
          <p:nvPr>
            <p:ph type="sldNum" sz="quarter" idx="10"/>
          </p:nvPr>
        </p:nvSpPr>
        <p:spPr/>
        <p:txBody>
          <a:bodyPr/>
          <a:lstStyle/>
          <a:p>
            <a:fld id="{DA05D499-8038-C642-91E0-FF7B8677CF19}" type="slidenum">
              <a:rPr lang="en-US" smtClean="0"/>
              <a:pPr/>
              <a:t>13</a:t>
            </a:fld>
            <a:endParaRPr lang="en-US"/>
          </a:p>
        </p:txBody>
      </p:sp>
      <p:pic>
        <p:nvPicPr>
          <p:cNvPr id="1030" name="Picture 6">
            <a:extLst>
              <a:ext uri="{FF2B5EF4-FFF2-40B4-BE49-F238E27FC236}">
                <a16:creationId xmlns:a16="http://schemas.microsoft.com/office/drawing/2014/main" id="{97B285D4-7C02-4186-99F9-9AAAC9DE0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38" y="99893"/>
            <a:ext cx="8190884" cy="429253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2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2EF782-B604-4ED7-9BFB-25F22EAB315E}"/>
              </a:ext>
            </a:extLst>
          </p:cNvPr>
          <p:cNvPicPr>
            <a:picLocks noChangeAspect="1"/>
          </p:cNvPicPr>
          <p:nvPr/>
        </p:nvPicPr>
        <p:blipFill>
          <a:blip r:embed="rId3"/>
          <a:stretch>
            <a:fillRect/>
          </a:stretch>
        </p:blipFill>
        <p:spPr>
          <a:xfrm>
            <a:off x="5839866" y="2136727"/>
            <a:ext cx="3304134" cy="2287896"/>
          </a:xfrm>
          <a:prstGeom prst="rect">
            <a:avLst/>
          </a:prstGeom>
        </p:spPr>
      </p:pic>
      <p:sp>
        <p:nvSpPr>
          <p:cNvPr id="2" name="Slide Number Placeholder 1">
            <a:extLst>
              <a:ext uri="{FF2B5EF4-FFF2-40B4-BE49-F238E27FC236}">
                <a16:creationId xmlns:a16="http://schemas.microsoft.com/office/drawing/2014/main" id="{5FB95B48-AF00-4511-A6A8-CABCDDB34C0E}"/>
              </a:ext>
            </a:extLst>
          </p:cNvPr>
          <p:cNvSpPr>
            <a:spLocks noGrp="1"/>
          </p:cNvSpPr>
          <p:nvPr>
            <p:ph type="sldNum" sz="quarter" idx="10"/>
          </p:nvPr>
        </p:nvSpPr>
        <p:spPr/>
        <p:txBody>
          <a:bodyPr/>
          <a:lstStyle/>
          <a:p>
            <a:fld id="{DA05D499-8038-C642-91E0-FF7B8677CF19}" type="slidenum">
              <a:rPr lang="en-US" smtClean="0"/>
              <a:pPr/>
              <a:t>14</a:t>
            </a:fld>
            <a:endParaRPr lang="en-US"/>
          </a:p>
        </p:txBody>
      </p:sp>
      <p:sp>
        <p:nvSpPr>
          <p:cNvPr id="4" name="Title 3">
            <a:extLst>
              <a:ext uri="{FF2B5EF4-FFF2-40B4-BE49-F238E27FC236}">
                <a16:creationId xmlns:a16="http://schemas.microsoft.com/office/drawing/2014/main" id="{671F5FF0-2C50-438D-9ABD-0324FEC23D5A}"/>
              </a:ext>
            </a:extLst>
          </p:cNvPr>
          <p:cNvSpPr>
            <a:spLocks noGrp="1"/>
          </p:cNvSpPr>
          <p:nvPr>
            <p:ph type="title"/>
          </p:nvPr>
        </p:nvSpPr>
        <p:spPr>
          <a:xfrm>
            <a:off x="253869" y="141360"/>
            <a:ext cx="5666976" cy="553998"/>
          </a:xfrm>
        </p:spPr>
        <p:txBody>
          <a:bodyPr/>
          <a:lstStyle/>
          <a:p>
            <a:pPr algn="ctr"/>
            <a:r>
              <a:rPr lang="en-US" sz="3600" cap="none" dirty="0">
                <a:solidFill>
                  <a:srgbClr val="009DDC"/>
                </a:solidFill>
                <a:latin typeface="Arial Black" panose="020B0A04020102020204" pitchFamily="34" charset="0"/>
              </a:rPr>
              <a:t>What is Heath Equity?</a:t>
            </a:r>
            <a:endParaRPr lang="en-US" sz="3600" cap="none" dirty="0">
              <a:solidFill>
                <a:srgbClr val="009DDC"/>
              </a:solidFill>
            </a:endParaRPr>
          </a:p>
        </p:txBody>
      </p:sp>
      <p:sp>
        <p:nvSpPr>
          <p:cNvPr id="8" name="Speech Bubble: Rectangle with Corners Rounded 7">
            <a:extLst>
              <a:ext uri="{FF2B5EF4-FFF2-40B4-BE49-F238E27FC236}">
                <a16:creationId xmlns:a16="http://schemas.microsoft.com/office/drawing/2014/main" id="{486F85F4-4B9F-4391-AC02-D0A69FD65AAA}"/>
              </a:ext>
            </a:extLst>
          </p:cNvPr>
          <p:cNvSpPr/>
          <p:nvPr/>
        </p:nvSpPr>
        <p:spPr>
          <a:xfrm>
            <a:off x="393166" y="943521"/>
            <a:ext cx="2480663" cy="1269481"/>
          </a:xfrm>
          <a:prstGeom prst="wedgeRoundRectCallout">
            <a:avLst>
              <a:gd name="adj1" fmla="val -6387"/>
              <a:gd name="adj2" fmla="val 81080"/>
              <a:gd name="adj3" fmla="val 16667"/>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5"/>
                </a:solidFill>
                <a:effectLst/>
                <a:latin typeface="Arial" panose="020B0604020202020204" pitchFamily="34" charset="0"/>
                <a:cs typeface="Arial" panose="020B0604020202020204" pitchFamily="34" charset="0"/>
              </a:rPr>
              <a:t>Equity</a:t>
            </a:r>
            <a:r>
              <a:rPr lang="en-US" sz="1100" i="0">
                <a:solidFill>
                  <a:schemeClr val="accent5"/>
                </a:solidFill>
                <a:effectLst/>
                <a:latin typeface="Arial" panose="020B0604020202020204" pitchFamily="34" charset="0"/>
                <a:cs typeface="Arial" panose="020B0604020202020204" pitchFamily="34" charset="0"/>
              </a:rPr>
              <a:t> is the absence of avoidable or remediable differences among groups of people, whether those groups are defined socially, economically, demographically, or geographically. </a:t>
            </a:r>
            <a:endParaRPr lang="en-US" sz="1100">
              <a:solidFill>
                <a:schemeClr val="accent5"/>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BD15419F-296D-4B39-B340-D5A034E024C3}"/>
              </a:ext>
            </a:extLst>
          </p:cNvPr>
          <p:cNvSpPr/>
          <p:nvPr/>
        </p:nvSpPr>
        <p:spPr>
          <a:xfrm>
            <a:off x="5904454" y="291993"/>
            <a:ext cx="2846380" cy="1847320"/>
          </a:xfrm>
          <a:prstGeom prst="wedgeRoundRectCallout">
            <a:avLst>
              <a:gd name="adj1" fmla="val 22826"/>
              <a:gd name="adj2" fmla="val 67220"/>
              <a:gd name="adj3" fmla="val 16667"/>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0">
                <a:solidFill>
                  <a:schemeClr val="accent4"/>
                </a:solidFill>
                <a:effectLst/>
                <a:latin typeface="Arial" panose="020B0604020202020204" pitchFamily="34" charset="0"/>
                <a:cs typeface="Arial" panose="020B0604020202020204" pitchFamily="34" charset="0"/>
              </a:rPr>
              <a:t>Health equity </a:t>
            </a:r>
            <a:r>
              <a:rPr lang="en-US" sz="1100" b="0" i="0">
                <a:solidFill>
                  <a:schemeClr val="accent4"/>
                </a:solidFill>
                <a:effectLst/>
                <a:latin typeface="Arial" panose="020B0604020202020204" pitchFamily="34" charset="0"/>
                <a:cs typeface="Arial" panose="020B0604020202020204" pitchFamily="34" charset="0"/>
              </a:rPr>
              <a:t>means that everyone has a fair and just opportunity to be as healthy as possible. This requires removing obstacles to health such as poverty, discrimination, and their consequences, including powerlessness and lack of access to good jobs with fair pay, quality education and housing, safe environments, and health care.</a:t>
            </a:r>
            <a:endParaRPr lang="en-US" sz="1100">
              <a:solidFill>
                <a:schemeClr val="accent4"/>
              </a:solidFill>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35208A3E-DE82-4D0F-AD7B-BEECC89EBFD6}"/>
              </a:ext>
            </a:extLst>
          </p:cNvPr>
          <p:cNvSpPr/>
          <p:nvPr/>
        </p:nvSpPr>
        <p:spPr>
          <a:xfrm>
            <a:off x="3048492" y="869832"/>
            <a:ext cx="2480663" cy="2249886"/>
          </a:xfrm>
          <a:prstGeom prst="wedgeRoundRectCallout">
            <a:avLst>
              <a:gd name="adj1" fmla="val -29929"/>
              <a:gd name="adj2" fmla="val 69579"/>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a:solidFill>
                  <a:schemeClr val="accent1"/>
                </a:solidFill>
                <a:effectLst/>
                <a:latin typeface="Arial" panose="020B0604020202020204" pitchFamily="34" charset="0"/>
                <a:cs typeface="Arial" panose="020B0604020202020204" pitchFamily="34" charset="0"/>
              </a:rPr>
              <a:t>The route to achieving </a:t>
            </a:r>
            <a:r>
              <a:rPr lang="en-US" sz="1400" b="1" i="0">
                <a:solidFill>
                  <a:schemeClr val="accent1"/>
                </a:solidFill>
                <a:effectLst/>
                <a:latin typeface="Arial" panose="020B0604020202020204" pitchFamily="34" charset="0"/>
                <a:cs typeface="Arial" panose="020B0604020202020204" pitchFamily="34" charset="0"/>
              </a:rPr>
              <a:t>equity</a:t>
            </a:r>
            <a:r>
              <a:rPr lang="en-US" sz="1400" b="0" i="0">
                <a:solidFill>
                  <a:schemeClr val="accent1"/>
                </a:solidFill>
                <a:effectLst/>
                <a:latin typeface="Arial" panose="020B0604020202020204" pitchFamily="34" charset="0"/>
                <a:cs typeface="Arial" panose="020B0604020202020204" pitchFamily="34" charset="0"/>
              </a:rPr>
              <a:t> will not be accomplished through treating everyone equally. It will be achieved by treating everyone justly according to their circumstances</a:t>
            </a:r>
            <a:endParaRPr lang="en-US" sz="1400">
              <a:solidFill>
                <a:schemeClr val="accent1"/>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E80504D3-8F90-4A5A-A242-2376C512AD02}"/>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869" y="3004187"/>
            <a:ext cx="2904003" cy="1420435"/>
          </a:xfrm>
          <a:prstGeom prst="rect">
            <a:avLst/>
          </a:prstGeom>
        </p:spPr>
      </p:pic>
      <p:sp>
        <p:nvSpPr>
          <p:cNvPr id="13" name="TextBox 12">
            <a:extLst>
              <a:ext uri="{FF2B5EF4-FFF2-40B4-BE49-F238E27FC236}">
                <a16:creationId xmlns:a16="http://schemas.microsoft.com/office/drawing/2014/main" id="{DED187EC-F41A-4471-B9EA-C75015C9050E}"/>
              </a:ext>
            </a:extLst>
          </p:cNvPr>
          <p:cNvSpPr txBox="1"/>
          <p:nvPr/>
        </p:nvSpPr>
        <p:spPr>
          <a:xfrm>
            <a:off x="1431495" y="2231271"/>
            <a:ext cx="1616997" cy="230832"/>
          </a:xfrm>
          <a:prstGeom prst="rect">
            <a:avLst/>
          </a:prstGeom>
          <a:noFill/>
        </p:spPr>
        <p:txBody>
          <a:bodyPr wrap="square" rtlCol="0">
            <a:spAutoFit/>
          </a:bodyPr>
          <a:lstStyle/>
          <a:p>
            <a:r>
              <a:rPr lang="en-US" sz="900">
                <a:solidFill>
                  <a:schemeClr val="accent6"/>
                </a:solidFill>
                <a:latin typeface="Arial" panose="020B0604020202020204" pitchFamily="34" charset="0"/>
                <a:cs typeface="Arial" panose="020B0604020202020204" pitchFamily="34" charset="0"/>
              </a:rPr>
              <a:t>World Health Organization</a:t>
            </a:r>
          </a:p>
        </p:txBody>
      </p:sp>
      <p:sp>
        <p:nvSpPr>
          <p:cNvPr id="14" name="TextBox 13">
            <a:extLst>
              <a:ext uri="{FF2B5EF4-FFF2-40B4-BE49-F238E27FC236}">
                <a16:creationId xmlns:a16="http://schemas.microsoft.com/office/drawing/2014/main" id="{1DA5657F-9345-497A-A4EA-7F8173DC544B}"/>
              </a:ext>
            </a:extLst>
          </p:cNvPr>
          <p:cNvSpPr txBox="1"/>
          <p:nvPr/>
        </p:nvSpPr>
        <p:spPr>
          <a:xfrm>
            <a:off x="4127310" y="3140244"/>
            <a:ext cx="1616997" cy="230832"/>
          </a:xfrm>
          <a:prstGeom prst="rect">
            <a:avLst/>
          </a:prstGeom>
          <a:noFill/>
        </p:spPr>
        <p:txBody>
          <a:bodyPr wrap="square" rtlCol="0">
            <a:spAutoFit/>
          </a:bodyPr>
          <a:lstStyle/>
          <a:p>
            <a:r>
              <a:rPr lang="en-US" sz="900" b="0" i="0">
                <a:solidFill>
                  <a:schemeClr val="accent6"/>
                </a:solidFill>
                <a:effectLst/>
                <a:latin typeface="Arial" panose="020B0604020202020204" pitchFamily="34" charset="0"/>
                <a:cs typeface="Arial" panose="020B0604020202020204" pitchFamily="34" charset="0"/>
              </a:rPr>
              <a:t>Paula Dressel</a:t>
            </a:r>
            <a:endParaRPr lang="en-US" sz="900">
              <a:solidFill>
                <a:schemeClr val="accent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076039D-9CCF-484E-B887-CF14111D78B0}"/>
              </a:ext>
            </a:extLst>
          </p:cNvPr>
          <p:cNvSpPr txBox="1"/>
          <p:nvPr/>
        </p:nvSpPr>
        <p:spPr>
          <a:xfrm rot="5400000">
            <a:off x="7582868" y="1394688"/>
            <a:ext cx="2566764" cy="230832"/>
          </a:xfrm>
          <a:prstGeom prst="rect">
            <a:avLst/>
          </a:prstGeom>
          <a:noFill/>
        </p:spPr>
        <p:txBody>
          <a:bodyPr wrap="square" rtlCol="0">
            <a:spAutoFit/>
          </a:bodyPr>
          <a:lstStyle/>
          <a:p>
            <a:r>
              <a:rPr lang="en-US" sz="900" b="0" i="0">
                <a:solidFill>
                  <a:schemeClr val="accent6"/>
                </a:solidFill>
                <a:effectLst/>
                <a:latin typeface="Arial" panose="020B0604020202020204" pitchFamily="34" charset="0"/>
                <a:cs typeface="Arial" panose="020B0604020202020204" pitchFamily="34" charset="0"/>
              </a:rPr>
              <a:t>Robert Johnson Woods Foundation</a:t>
            </a:r>
            <a:endParaRPr lang="en-US" sz="900">
              <a:solidFill>
                <a:schemeClr val="accent6"/>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9936FA2B-726B-4430-829C-0DA09890193C}"/>
              </a:ext>
            </a:extLst>
          </p:cNvPr>
          <p:cNvCxnSpPr>
            <a:cxnSpLocks/>
          </p:cNvCxnSpPr>
          <p:nvPr/>
        </p:nvCxnSpPr>
        <p:spPr>
          <a:xfrm>
            <a:off x="3465499" y="3957277"/>
            <a:ext cx="3634548" cy="0"/>
          </a:xfrm>
          <a:prstGeom prst="straightConnector1">
            <a:avLst/>
          </a:prstGeom>
          <a:ln w="28575">
            <a:solidFill>
              <a:srgbClr val="E71933"/>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45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BE6BC-C5FE-45C8-A763-373FBD3BB387}"/>
              </a:ext>
            </a:extLst>
          </p:cNvPr>
          <p:cNvSpPr>
            <a:spLocks noGrp="1"/>
          </p:cNvSpPr>
          <p:nvPr>
            <p:ph type="sldNum" sz="quarter" idx="4"/>
          </p:nvPr>
        </p:nvSpPr>
        <p:spPr/>
        <p:txBody>
          <a:bodyPr/>
          <a:lstStyle/>
          <a:p>
            <a:fld id="{DA05D499-8038-C642-91E0-FF7B8677CF19}" type="slidenum">
              <a:rPr lang="en-US" smtClean="0"/>
              <a:pPr/>
              <a:t>15</a:t>
            </a:fld>
            <a:endParaRPr lang="en-US"/>
          </a:p>
        </p:txBody>
      </p:sp>
      <p:sp>
        <p:nvSpPr>
          <p:cNvPr id="4" name="Title 3">
            <a:extLst>
              <a:ext uri="{FF2B5EF4-FFF2-40B4-BE49-F238E27FC236}">
                <a16:creationId xmlns:a16="http://schemas.microsoft.com/office/drawing/2014/main" id="{1B146A7C-1BC0-470C-B755-EA90A9E7CB24}"/>
              </a:ext>
            </a:extLst>
          </p:cNvPr>
          <p:cNvSpPr>
            <a:spLocks noGrp="1"/>
          </p:cNvSpPr>
          <p:nvPr>
            <p:ph type="title"/>
          </p:nvPr>
        </p:nvSpPr>
        <p:spPr>
          <a:xfrm>
            <a:off x="401952" y="1497738"/>
            <a:ext cx="5460058" cy="1074012"/>
          </a:xfrm>
        </p:spPr>
        <p:txBody>
          <a:bodyPr/>
          <a:lstStyle/>
          <a:p>
            <a:r>
              <a:rPr lang="en-US" cap="none">
                <a:latin typeface="Arial Black" panose="020B0A04020102020204" pitchFamily="34" charset="0"/>
              </a:rPr>
              <a:t>The AMA &amp;</a:t>
            </a:r>
            <a:br>
              <a:rPr lang="en-US" cap="none">
                <a:latin typeface="Arial Black" panose="020B0A04020102020204" pitchFamily="34" charset="0"/>
              </a:rPr>
            </a:br>
            <a:r>
              <a:rPr lang="en-US" cap="none">
                <a:latin typeface="Arial Black" panose="020B0A04020102020204" pitchFamily="34" charset="0"/>
              </a:rPr>
              <a:t>Health Equity </a:t>
            </a:r>
          </a:p>
        </p:txBody>
      </p:sp>
    </p:spTree>
    <p:extLst>
      <p:ext uri="{BB962C8B-B14F-4D97-AF65-F5344CB8AC3E}">
        <p14:creationId xmlns:p14="http://schemas.microsoft.com/office/powerpoint/2010/main" val="53526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85CA9-BD07-46F0-B6A6-F418F8250499}"/>
              </a:ext>
            </a:extLst>
          </p:cNvPr>
          <p:cNvSpPr>
            <a:spLocks noGrp="1"/>
          </p:cNvSpPr>
          <p:nvPr>
            <p:ph type="sldNum" sz="quarter" idx="10"/>
          </p:nvPr>
        </p:nvSpPr>
        <p:spPr/>
        <p:txBody>
          <a:bodyPr/>
          <a:lstStyle/>
          <a:p>
            <a:fld id="{DA05D499-8038-C642-91E0-FF7B8677CF19}" type="slidenum">
              <a:rPr lang="en-US" smtClean="0"/>
              <a:pPr/>
              <a:t>16</a:t>
            </a:fld>
            <a:endParaRPr lang="en-US"/>
          </a:p>
        </p:txBody>
      </p:sp>
      <p:sp>
        <p:nvSpPr>
          <p:cNvPr id="6" name="TextBox 5">
            <a:extLst>
              <a:ext uri="{FF2B5EF4-FFF2-40B4-BE49-F238E27FC236}">
                <a16:creationId xmlns:a16="http://schemas.microsoft.com/office/drawing/2014/main" id="{7A820C59-2CC4-4118-B470-0DDEDBCCE7FA}"/>
              </a:ext>
            </a:extLst>
          </p:cNvPr>
          <p:cNvSpPr txBox="1"/>
          <p:nvPr/>
        </p:nvSpPr>
        <p:spPr>
          <a:xfrm>
            <a:off x="186267" y="906340"/>
            <a:ext cx="8603772" cy="3600986"/>
          </a:xfrm>
          <a:prstGeom prst="rect">
            <a:avLst/>
          </a:prstGeom>
          <a:noFill/>
        </p:spPr>
        <p:txBody>
          <a:bodyPr wrap="square" rtlCol="0">
            <a:spAutoFit/>
          </a:bodyPr>
          <a:lstStyle/>
          <a:p>
            <a:pPr algn="ctr"/>
            <a:r>
              <a:rPr lang="en-US" sz="1600" dirty="0">
                <a:solidFill>
                  <a:schemeClr val="accent3"/>
                </a:solidFill>
                <a:latin typeface="Segoe UI Semibold" panose="020B0702040204020203" pitchFamily="34" charset="0"/>
                <a:cs typeface="Segoe UI Semibold" panose="020B0702040204020203" pitchFamily="34" charset="0"/>
              </a:rPr>
              <a:t>The American Medical Association is the nation’s largest professional association of physicians. We are a unifying voice and we are physicians’ powerful ally in patient care.</a:t>
            </a:r>
          </a:p>
          <a:p>
            <a:pPr algn="ctr"/>
            <a:endParaRPr lang="en-US" sz="1200" dirty="0">
              <a:solidFill>
                <a:schemeClr val="accent3"/>
              </a:solidFill>
              <a:latin typeface="Segoe UI Semibold" panose="020B0702040204020203" pitchFamily="34" charset="0"/>
              <a:cs typeface="Segoe UI Semibold" panose="020B0702040204020203" pitchFamily="34" charset="0"/>
            </a:endParaRPr>
          </a:p>
          <a:p>
            <a:pPr algn="ctr"/>
            <a:r>
              <a:rPr lang="en-US" sz="1600" dirty="0">
                <a:solidFill>
                  <a:schemeClr val="accent3"/>
                </a:solidFill>
                <a:latin typeface="Segoe UI Semibold" panose="020B0702040204020203" pitchFamily="34" charset="0"/>
                <a:cs typeface="Segoe UI Semibold" panose="020B0702040204020203" pitchFamily="34" charset="0"/>
              </a:rPr>
              <a:t> Fulfilling our AMA’s mission to promote the art and science of medicine and the betterment of public health requires an unwavering commitment to equity and a comprehensive strategy for embedding racial and social justice within our organization and domains of influence. </a:t>
            </a:r>
          </a:p>
          <a:p>
            <a:pPr algn="ctr"/>
            <a:endParaRPr lang="en-US" sz="1200" dirty="0">
              <a:solidFill>
                <a:schemeClr val="accent3"/>
              </a:solidFill>
              <a:latin typeface="Segoe UI Semibold" panose="020B0702040204020203" pitchFamily="34" charset="0"/>
              <a:cs typeface="Segoe UI Semibold" panose="020B0702040204020203" pitchFamily="34" charset="0"/>
            </a:endParaRPr>
          </a:p>
          <a:p>
            <a:pPr algn="ctr"/>
            <a:r>
              <a:rPr lang="en-US" sz="1600" dirty="0">
                <a:solidFill>
                  <a:schemeClr val="accent3"/>
                </a:solidFill>
                <a:latin typeface="Segoe UI Semibold" panose="020B0702040204020203" pitchFamily="34" charset="0"/>
                <a:cs typeface="Segoe UI Semibold" panose="020B0702040204020203" pitchFamily="34" charset="0"/>
              </a:rPr>
              <a:t>Advancing health equity through our AMA’s efforts entails a dedicated, coordinated and honest approach. It recognizes the harmful effects of our past and targets the systemic inequities in our health care system and other social institutions. And it charts a path toward a more promising and equitable future for all. </a:t>
            </a:r>
          </a:p>
          <a:p>
            <a:pPr algn="ctr"/>
            <a:endParaRPr lang="en-US" sz="1200" dirty="0">
              <a:solidFill>
                <a:schemeClr val="accent3"/>
              </a:solidFill>
              <a:latin typeface="Segoe UI Semibold" panose="020B0702040204020203" pitchFamily="34" charset="0"/>
              <a:cs typeface="Segoe UI Semibold" panose="020B0702040204020203" pitchFamily="34" charset="0"/>
            </a:endParaRPr>
          </a:p>
          <a:p>
            <a:pPr algn="ctr"/>
            <a:r>
              <a:rPr lang="en-US" sz="1600" dirty="0">
                <a:solidFill>
                  <a:schemeClr val="accent3"/>
                </a:solidFill>
                <a:latin typeface="Segoe UI Semibold" panose="020B0702040204020203" pitchFamily="34" charset="0"/>
                <a:cs typeface="Segoe UI Semibold" panose="020B0702040204020203" pitchFamily="34" charset="0"/>
              </a:rPr>
              <a:t>This is AMA’s first strategic plan dedicated to embedding racial justice and advancing health equity. </a:t>
            </a:r>
          </a:p>
        </p:txBody>
      </p:sp>
    </p:spTree>
    <p:extLst>
      <p:ext uri="{BB962C8B-B14F-4D97-AF65-F5344CB8AC3E}">
        <p14:creationId xmlns:p14="http://schemas.microsoft.com/office/powerpoint/2010/main" val="21001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2"/>
          <p:cNvSpPr txBox="1">
            <a:spLocks noGrp="1"/>
          </p:cNvSpPr>
          <p:nvPr>
            <p:ph type="title"/>
          </p:nvPr>
        </p:nvSpPr>
        <p:spPr>
          <a:xfrm>
            <a:off x="628650" y="138132"/>
            <a:ext cx="8323439" cy="1146436"/>
          </a:xfrm>
          <a:prstGeom prst="rect">
            <a:avLst/>
          </a:prstGeom>
          <a:noFill/>
          <a:ln>
            <a:noFill/>
          </a:ln>
        </p:spPr>
        <p:txBody>
          <a:bodyPr spcFirstLastPara="1" wrap="square" lIns="68569" tIns="34275" rIns="68569" bIns="34275" anchor="ctr" anchorCtr="0">
            <a:normAutofit/>
          </a:bodyPr>
          <a:lstStyle/>
          <a:p>
            <a:pPr>
              <a:buSzPts val="3200"/>
            </a:pPr>
            <a:r>
              <a:rPr lang="en-US" sz="2800" cap="none" dirty="0">
                <a:solidFill>
                  <a:srgbClr val="009DDC"/>
                </a:solidFill>
                <a:latin typeface="Arial Black" panose="020B0A04020102020204" pitchFamily="34" charset="0"/>
              </a:rPr>
              <a:t>AMA Works to Create Greater </a:t>
            </a:r>
            <a:br>
              <a:rPr lang="en-US" sz="2800" cap="none" dirty="0">
                <a:solidFill>
                  <a:srgbClr val="009DDC"/>
                </a:solidFill>
                <a:latin typeface="Arial Black" panose="020B0A04020102020204" pitchFamily="34" charset="0"/>
              </a:rPr>
            </a:br>
            <a:r>
              <a:rPr lang="en-US" sz="2800" cap="none" dirty="0">
                <a:solidFill>
                  <a:srgbClr val="009DDC"/>
                </a:solidFill>
                <a:latin typeface="Arial Black" panose="020B0A04020102020204" pitchFamily="34" charset="0"/>
              </a:rPr>
              <a:t>Health Equity in America</a:t>
            </a:r>
          </a:p>
        </p:txBody>
      </p:sp>
      <p:sp>
        <p:nvSpPr>
          <p:cNvPr id="536" name="Google Shape;536;p12"/>
          <p:cNvSpPr txBox="1">
            <a:spLocks noGrp="1"/>
          </p:cNvSpPr>
          <p:nvPr>
            <p:ph type="sldNum" idx="12"/>
          </p:nvPr>
        </p:nvSpPr>
        <p:spPr>
          <a:xfrm>
            <a:off x="200281" y="4795464"/>
            <a:ext cx="925830" cy="274637"/>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17</a:t>
            </a:fld>
            <a:endParaRPr/>
          </a:p>
        </p:txBody>
      </p:sp>
      <p:sp>
        <p:nvSpPr>
          <p:cNvPr id="537" name="Google Shape;537;p12"/>
          <p:cNvSpPr/>
          <p:nvPr/>
        </p:nvSpPr>
        <p:spPr>
          <a:xfrm>
            <a:off x="710397" y="1507776"/>
            <a:ext cx="2317447" cy="415572"/>
          </a:xfrm>
          <a:prstGeom prst="rect">
            <a:avLst/>
          </a:prstGeom>
          <a:solidFill>
            <a:schemeClr val="accent4"/>
          </a:solidFill>
          <a:ln>
            <a:noFill/>
          </a:ln>
          <a:effectLst>
            <a:outerShdw blurRad="50800" dist="38100" dir="5400000" algn="t" rotWithShape="0">
              <a:srgbClr val="000000">
                <a:alpha val="40000"/>
              </a:srgbClr>
            </a:outerShdw>
          </a:effectLst>
        </p:spPr>
        <p:txBody>
          <a:bodyPr spcFirstLastPara="1" wrap="square" lIns="68569" tIns="34275" rIns="68569" bIns="34275" anchor="ctr" anchorCtr="0">
            <a:noAutofit/>
          </a:bodyPr>
          <a:lstStyle/>
          <a:p>
            <a:pPr algn="ctr"/>
            <a:r>
              <a:rPr lang="en-US" sz="1800" b="1">
                <a:solidFill>
                  <a:srgbClr val="FFFFFF"/>
                </a:solidFill>
                <a:latin typeface="Arial" panose="020B0604020202020204" pitchFamily="34" charset="0"/>
                <a:cs typeface="Arial" panose="020B0604020202020204" pitchFamily="34" charset="0"/>
              </a:rPr>
              <a:t>Policy</a:t>
            </a:r>
            <a:endParaRPr sz="1050">
              <a:latin typeface="Arial" panose="020B0604020202020204" pitchFamily="34" charset="0"/>
              <a:cs typeface="Arial" panose="020B0604020202020204" pitchFamily="34" charset="0"/>
            </a:endParaRPr>
          </a:p>
        </p:txBody>
      </p:sp>
      <p:sp>
        <p:nvSpPr>
          <p:cNvPr id="538" name="Google Shape;538;p12"/>
          <p:cNvSpPr/>
          <p:nvPr/>
        </p:nvSpPr>
        <p:spPr>
          <a:xfrm>
            <a:off x="3468263" y="1507776"/>
            <a:ext cx="2396470" cy="415572"/>
          </a:xfrm>
          <a:prstGeom prst="rect">
            <a:avLst/>
          </a:prstGeom>
          <a:solidFill>
            <a:schemeClr val="accent6">
              <a:alpha val="85490"/>
            </a:schemeClr>
          </a:solidFill>
          <a:ln>
            <a:noFill/>
          </a:ln>
          <a:effectLst>
            <a:outerShdw blurRad="50800" dist="38100" dir="5400000" algn="t" rotWithShape="0">
              <a:srgbClr val="000000">
                <a:alpha val="40000"/>
              </a:srgbClr>
            </a:outerShdw>
          </a:effectLst>
        </p:spPr>
        <p:txBody>
          <a:bodyPr spcFirstLastPara="1" wrap="square" lIns="68569" tIns="34275" rIns="68569" bIns="34275" anchor="ctr" anchorCtr="0">
            <a:noAutofit/>
          </a:bodyPr>
          <a:lstStyle/>
          <a:p>
            <a:pPr algn="ctr"/>
            <a:r>
              <a:rPr lang="en-US" sz="1800" b="1">
                <a:solidFill>
                  <a:srgbClr val="FFFFFF"/>
                </a:solidFill>
                <a:latin typeface="Arial" panose="020B0604020202020204" pitchFamily="34" charset="0"/>
                <a:cs typeface="Arial" panose="020B0604020202020204" pitchFamily="34" charset="0"/>
              </a:rPr>
              <a:t>Advocacy</a:t>
            </a:r>
            <a:endParaRPr sz="1050">
              <a:latin typeface="Arial" panose="020B0604020202020204" pitchFamily="34" charset="0"/>
              <a:cs typeface="Arial" panose="020B0604020202020204" pitchFamily="34" charset="0"/>
            </a:endParaRPr>
          </a:p>
        </p:txBody>
      </p:sp>
      <p:sp>
        <p:nvSpPr>
          <p:cNvPr id="539" name="Google Shape;539;p12"/>
          <p:cNvSpPr/>
          <p:nvPr/>
        </p:nvSpPr>
        <p:spPr>
          <a:xfrm>
            <a:off x="6305152" y="1507776"/>
            <a:ext cx="2105378" cy="415572"/>
          </a:xfrm>
          <a:prstGeom prst="rect">
            <a:avLst/>
          </a:prstGeom>
          <a:solidFill>
            <a:schemeClr val="accent5">
              <a:alpha val="69019"/>
            </a:schemeClr>
          </a:solidFill>
          <a:ln>
            <a:noFill/>
          </a:ln>
          <a:effectLst>
            <a:outerShdw blurRad="50800" dist="38100" dir="5400000" algn="t" rotWithShape="0">
              <a:srgbClr val="000000">
                <a:alpha val="40000"/>
              </a:srgbClr>
            </a:outerShdw>
          </a:effectLst>
        </p:spPr>
        <p:txBody>
          <a:bodyPr spcFirstLastPara="1" wrap="square" lIns="68569" tIns="34275" rIns="68569" bIns="34275" anchor="ctr" anchorCtr="0">
            <a:noAutofit/>
          </a:bodyPr>
          <a:lstStyle/>
          <a:p>
            <a:pPr algn="ctr"/>
            <a:r>
              <a:rPr lang="en-US" sz="1800" b="1">
                <a:solidFill>
                  <a:srgbClr val="FFFFFF"/>
                </a:solidFill>
                <a:latin typeface="Arial" panose="020B0604020202020204" pitchFamily="34" charset="0"/>
                <a:cs typeface="Arial" panose="020B0604020202020204" pitchFamily="34" charset="0"/>
              </a:rPr>
              <a:t>Tools</a:t>
            </a:r>
            <a:endParaRPr sz="1050">
              <a:latin typeface="Arial" panose="020B0604020202020204" pitchFamily="34" charset="0"/>
              <a:cs typeface="Arial" panose="020B0604020202020204" pitchFamily="34" charset="0"/>
            </a:endParaRPr>
          </a:p>
        </p:txBody>
      </p:sp>
      <p:sp>
        <p:nvSpPr>
          <p:cNvPr id="540" name="Google Shape;540;p12"/>
          <p:cNvSpPr txBox="1"/>
          <p:nvPr/>
        </p:nvSpPr>
        <p:spPr>
          <a:xfrm>
            <a:off x="656373" y="2021125"/>
            <a:ext cx="2371471" cy="2285211"/>
          </a:xfrm>
          <a:prstGeom prst="rect">
            <a:avLst/>
          </a:prstGeom>
          <a:noFill/>
          <a:ln>
            <a:noFill/>
          </a:ln>
        </p:spPr>
        <p:txBody>
          <a:bodyPr spcFirstLastPara="1" wrap="square" lIns="68569" tIns="34275" rIns="68569" bIns="34275" anchor="t" anchorCtr="0">
            <a:spAutoFit/>
          </a:bodyPr>
          <a:lstStyle/>
          <a:p>
            <a:r>
              <a:rPr lang="en-US" sz="1400">
                <a:solidFill>
                  <a:schemeClr val="accent1"/>
                </a:solidFill>
                <a:latin typeface="Arial" panose="020B0604020202020204" pitchFamily="34" charset="0"/>
                <a:cs typeface="Arial" panose="020B0604020202020204" pitchFamily="34" charset="0"/>
              </a:rPr>
              <a:t>The AMA’s House of Delegates has adopted dozens of policies calling for: reducing racial and ethnic disparities in health care; increasing diversity in the medical profession; and eliminating bias among health professionals.</a:t>
            </a:r>
            <a:endParaRPr sz="900">
              <a:solidFill>
                <a:schemeClr val="accent1"/>
              </a:solidFill>
              <a:latin typeface="Arial" panose="020B0604020202020204" pitchFamily="34" charset="0"/>
              <a:cs typeface="Arial" panose="020B0604020202020204" pitchFamily="34" charset="0"/>
            </a:endParaRPr>
          </a:p>
          <a:p>
            <a:endParaRPr>
              <a:solidFill>
                <a:srgbClr val="595959"/>
              </a:solidFill>
              <a:latin typeface="Arial" panose="020B0604020202020204" pitchFamily="34" charset="0"/>
              <a:ea typeface="Calibri"/>
              <a:cs typeface="Arial" panose="020B0604020202020204" pitchFamily="34" charset="0"/>
              <a:sym typeface="Calibri"/>
            </a:endParaRPr>
          </a:p>
        </p:txBody>
      </p:sp>
      <p:sp>
        <p:nvSpPr>
          <p:cNvPr id="541" name="Google Shape;541;p12"/>
          <p:cNvSpPr txBox="1"/>
          <p:nvPr/>
        </p:nvSpPr>
        <p:spPr>
          <a:xfrm>
            <a:off x="3468263" y="2021125"/>
            <a:ext cx="2396470" cy="1146437"/>
          </a:xfrm>
          <a:prstGeom prst="rect">
            <a:avLst/>
          </a:prstGeom>
          <a:noFill/>
          <a:ln>
            <a:noFill/>
          </a:ln>
        </p:spPr>
        <p:txBody>
          <a:bodyPr spcFirstLastPara="1" wrap="square" lIns="68569" tIns="34275" rIns="68569" bIns="34275" anchor="t" anchorCtr="0">
            <a:spAutoFit/>
          </a:bodyPr>
          <a:lstStyle/>
          <a:p>
            <a:r>
              <a:rPr lang="en-US" sz="1400">
                <a:solidFill>
                  <a:schemeClr val="accent1"/>
                </a:solidFill>
                <a:latin typeface="Arial" panose="020B0604020202020204" pitchFamily="34" charset="0"/>
                <a:cs typeface="Arial" panose="020B0604020202020204" pitchFamily="34" charset="0"/>
              </a:rPr>
              <a:t>The AMA advocates for policies, such as expanded access to care for all, and for adequate funding of safety net programs.</a:t>
            </a:r>
            <a:endParaRPr sz="900">
              <a:solidFill>
                <a:schemeClr val="accent1"/>
              </a:solidFill>
              <a:latin typeface="Arial" panose="020B0604020202020204" pitchFamily="34" charset="0"/>
              <a:cs typeface="Arial" panose="020B0604020202020204" pitchFamily="34" charset="0"/>
            </a:endParaRPr>
          </a:p>
        </p:txBody>
      </p:sp>
      <p:sp>
        <p:nvSpPr>
          <p:cNvPr id="542" name="Google Shape;542;p12"/>
          <p:cNvSpPr txBox="1"/>
          <p:nvPr/>
        </p:nvSpPr>
        <p:spPr>
          <a:xfrm>
            <a:off x="6221846" y="2021125"/>
            <a:ext cx="2271987" cy="1792768"/>
          </a:xfrm>
          <a:prstGeom prst="rect">
            <a:avLst/>
          </a:prstGeom>
          <a:noFill/>
          <a:ln>
            <a:noFill/>
          </a:ln>
        </p:spPr>
        <p:txBody>
          <a:bodyPr spcFirstLastPara="1" wrap="square" lIns="68569" tIns="34275" rIns="68569" bIns="34275" anchor="t" anchorCtr="0">
            <a:spAutoFit/>
          </a:bodyPr>
          <a:lstStyle/>
          <a:p>
            <a:r>
              <a:rPr lang="en-US" sz="1400">
                <a:solidFill>
                  <a:schemeClr val="accent1"/>
                </a:solidFill>
                <a:latin typeface="Arial" panose="020B0604020202020204" pitchFamily="34" charset="0"/>
                <a:cs typeface="Arial" panose="020B0604020202020204" pitchFamily="34" charset="0"/>
              </a:rPr>
              <a:t>The AMA creates tools such as the </a:t>
            </a:r>
            <a:r>
              <a:rPr lang="en-US" sz="1400" i="1">
                <a:solidFill>
                  <a:schemeClr val="accent1"/>
                </a:solidFill>
                <a:latin typeface="Arial" panose="020B0604020202020204" pitchFamily="34" charset="0"/>
                <a:cs typeface="Arial" panose="020B0604020202020204" pitchFamily="34" charset="0"/>
              </a:rPr>
              <a:t>Health Disparities Toolkit</a:t>
            </a:r>
            <a:r>
              <a:rPr lang="en-US" sz="1400">
                <a:solidFill>
                  <a:schemeClr val="accent1"/>
                </a:solidFill>
                <a:latin typeface="Arial" panose="020B0604020202020204" pitchFamily="34" charset="0"/>
                <a:cs typeface="Arial" panose="020B0604020202020204" pitchFamily="34" charset="0"/>
              </a:rPr>
              <a:t>, for physicians to use to implement better health literacy and culturally competent care in their own practices.</a:t>
            </a:r>
            <a:endParaRPr sz="1400">
              <a:solidFill>
                <a:schemeClr val="accen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0C5A-9D16-4289-8840-9E83691E02FA}"/>
              </a:ext>
            </a:extLst>
          </p:cNvPr>
          <p:cNvSpPr>
            <a:spLocks noGrp="1"/>
          </p:cNvSpPr>
          <p:nvPr>
            <p:ph type="title"/>
          </p:nvPr>
        </p:nvSpPr>
        <p:spPr>
          <a:xfrm>
            <a:off x="628650" y="138133"/>
            <a:ext cx="7886700" cy="661840"/>
          </a:xfrm>
        </p:spPr>
        <p:txBody>
          <a:bodyPr/>
          <a:lstStyle/>
          <a:p>
            <a:r>
              <a:rPr lang="en-US" cap="none" dirty="0">
                <a:solidFill>
                  <a:srgbClr val="009DDC"/>
                </a:solidFill>
                <a:latin typeface="Arial Black" panose="020B0A04020102020204" pitchFamily="34" charset="0"/>
              </a:rPr>
              <a:t>AMA Center for Health Equity</a:t>
            </a:r>
          </a:p>
        </p:txBody>
      </p:sp>
      <p:sp>
        <p:nvSpPr>
          <p:cNvPr id="3" name="Slide Number Placeholder 2">
            <a:extLst>
              <a:ext uri="{FF2B5EF4-FFF2-40B4-BE49-F238E27FC236}">
                <a16:creationId xmlns:a16="http://schemas.microsoft.com/office/drawing/2014/main" id="{579317DB-4542-42B3-88F1-FAF54FEFE664}"/>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5" name="Picture 4">
            <a:extLst>
              <a:ext uri="{FF2B5EF4-FFF2-40B4-BE49-F238E27FC236}">
                <a16:creationId xmlns:a16="http://schemas.microsoft.com/office/drawing/2014/main" id="{0F4606F5-5CA3-4A5A-B7B9-0167EE9AC01D}"/>
              </a:ext>
            </a:extLst>
          </p:cNvPr>
          <p:cNvPicPr>
            <a:picLocks noChangeAspect="1"/>
          </p:cNvPicPr>
          <p:nvPr/>
        </p:nvPicPr>
        <p:blipFill>
          <a:blip r:embed="rId3"/>
          <a:stretch>
            <a:fillRect/>
          </a:stretch>
        </p:blipFill>
        <p:spPr>
          <a:xfrm>
            <a:off x="739396" y="938025"/>
            <a:ext cx="2630337" cy="3405502"/>
          </a:xfrm>
          <a:prstGeom prst="rect">
            <a:avLst/>
          </a:prstGeom>
          <a:ln>
            <a:solidFill>
              <a:schemeClr val="accent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50AA004-C354-4B88-B6F7-AE1BBE983F01}"/>
              </a:ext>
            </a:extLst>
          </p:cNvPr>
          <p:cNvPicPr>
            <a:picLocks noChangeAspect="1"/>
          </p:cNvPicPr>
          <p:nvPr/>
        </p:nvPicPr>
        <p:blipFill rotWithShape="1">
          <a:blip r:embed="rId4"/>
          <a:srcRect b="9183"/>
          <a:stretch/>
        </p:blipFill>
        <p:spPr>
          <a:xfrm>
            <a:off x="3753908" y="1634019"/>
            <a:ext cx="4495800" cy="2777241"/>
          </a:xfrm>
          <a:prstGeom prst="rect">
            <a:avLst/>
          </a:prstGeom>
        </p:spPr>
      </p:pic>
      <p:sp>
        <p:nvSpPr>
          <p:cNvPr id="9" name="TextBox 8">
            <a:extLst>
              <a:ext uri="{FF2B5EF4-FFF2-40B4-BE49-F238E27FC236}">
                <a16:creationId xmlns:a16="http://schemas.microsoft.com/office/drawing/2014/main" id="{18021CA8-8CA2-40A0-B006-2374BCD32CE2}"/>
              </a:ext>
            </a:extLst>
          </p:cNvPr>
          <p:cNvSpPr txBox="1"/>
          <p:nvPr/>
        </p:nvSpPr>
        <p:spPr>
          <a:xfrm>
            <a:off x="3564469" y="876173"/>
            <a:ext cx="5027081" cy="954107"/>
          </a:xfrm>
          <a:prstGeom prst="rect">
            <a:avLst/>
          </a:prstGeom>
          <a:noFill/>
        </p:spPr>
        <p:txBody>
          <a:bodyPr wrap="square">
            <a:spAutoFit/>
          </a:bodyPr>
          <a:lstStyle/>
          <a:p>
            <a:r>
              <a:rPr lang="en-US" sz="1400" b="0" i="0" u="none" strike="noStrike">
                <a:solidFill>
                  <a:schemeClr val="accent1"/>
                </a:solidFill>
                <a:effectLst/>
                <a:latin typeface="Arial" panose="020B0604020202020204" pitchFamily="34" charset="0"/>
                <a:cs typeface="Arial" panose="020B0604020202020204" pitchFamily="34" charset="0"/>
              </a:rPr>
              <a:t>The AMA commits to advancing greater equity in medicine with 5 strategic actions to advance equity &amp; justice, address systemic inequities &amp; work to improve patient outcomes and quality of care for all. </a:t>
            </a:r>
            <a:endParaRPr lang="en-US" sz="14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7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EE8AE-F25A-4392-BD4E-A5ADDA1D78F5}"/>
              </a:ext>
            </a:extLst>
          </p:cNvPr>
          <p:cNvSpPr>
            <a:spLocks noGrp="1"/>
          </p:cNvSpPr>
          <p:nvPr>
            <p:ph type="sldNum" sz="quarter" idx="10"/>
          </p:nvPr>
        </p:nvSpPr>
        <p:spPr/>
        <p:txBody>
          <a:bodyPr/>
          <a:lstStyle/>
          <a:p>
            <a:fld id="{DA05D499-8038-C642-91E0-FF7B8677CF19}" type="slidenum">
              <a:rPr lang="en-US" smtClean="0"/>
              <a:pPr/>
              <a:t>19</a:t>
            </a:fld>
            <a:endParaRPr lang="en-US"/>
          </a:p>
        </p:txBody>
      </p:sp>
      <p:sp>
        <p:nvSpPr>
          <p:cNvPr id="12" name="Title 11">
            <a:extLst>
              <a:ext uri="{FF2B5EF4-FFF2-40B4-BE49-F238E27FC236}">
                <a16:creationId xmlns:a16="http://schemas.microsoft.com/office/drawing/2014/main" id="{65176065-0258-4752-A20F-C76F741D4489}"/>
              </a:ext>
            </a:extLst>
          </p:cNvPr>
          <p:cNvSpPr>
            <a:spLocks noGrp="1"/>
          </p:cNvSpPr>
          <p:nvPr>
            <p:ph type="title"/>
          </p:nvPr>
        </p:nvSpPr>
        <p:spPr/>
        <p:txBody>
          <a:bodyPr/>
          <a:lstStyle/>
          <a:p>
            <a:pPr algn="ctr"/>
            <a:r>
              <a:rPr lang="en-US" cap="none">
                <a:solidFill>
                  <a:schemeClr val="accent3"/>
                </a:solidFill>
                <a:latin typeface="Arial Black" panose="020B0A04020102020204" pitchFamily="34" charset="0"/>
              </a:rPr>
              <a:t>The 5 Pillars of AMA’s Equity Initiatives</a:t>
            </a:r>
          </a:p>
        </p:txBody>
      </p:sp>
      <p:pic>
        <p:nvPicPr>
          <p:cNvPr id="11" name="Picture 10">
            <a:extLst>
              <a:ext uri="{FF2B5EF4-FFF2-40B4-BE49-F238E27FC236}">
                <a16:creationId xmlns:a16="http://schemas.microsoft.com/office/drawing/2014/main" id="{35D93AC8-2643-4C1C-9118-BD90A62707E4}"/>
              </a:ext>
            </a:extLst>
          </p:cNvPr>
          <p:cNvPicPr>
            <a:picLocks noChangeAspect="1"/>
          </p:cNvPicPr>
          <p:nvPr/>
        </p:nvPicPr>
        <p:blipFill rotWithShape="1">
          <a:blip r:embed="rId3"/>
          <a:srcRect b="4987"/>
          <a:stretch/>
        </p:blipFill>
        <p:spPr>
          <a:xfrm>
            <a:off x="181870" y="1140667"/>
            <a:ext cx="8780260" cy="3312799"/>
          </a:xfrm>
          <a:prstGeom prst="rect">
            <a:avLst/>
          </a:prstGeom>
        </p:spPr>
      </p:pic>
    </p:spTree>
    <p:extLst>
      <p:ext uri="{BB962C8B-B14F-4D97-AF65-F5344CB8AC3E}">
        <p14:creationId xmlns:p14="http://schemas.microsoft.com/office/powerpoint/2010/main" val="19852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F220D-9578-4913-9837-DC85F4B4E820}"/>
              </a:ext>
            </a:extLst>
          </p:cNvPr>
          <p:cNvSpPr>
            <a:spLocks noGrp="1"/>
          </p:cNvSpPr>
          <p:nvPr>
            <p:ph type="sldNum" sz="quarter" idx="10"/>
          </p:nvPr>
        </p:nvSpPr>
        <p:spPr/>
        <p:txBody>
          <a:bodyPr/>
          <a:lstStyle/>
          <a:p>
            <a:fld id="{DA05D499-8038-C642-91E0-FF7B8677CF19}" type="slidenum">
              <a:rPr lang="en-US" smtClean="0"/>
              <a:pPr/>
              <a:t>2</a:t>
            </a:fld>
            <a:endParaRPr lang="en-US"/>
          </a:p>
        </p:txBody>
      </p:sp>
      <p:sp>
        <p:nvSpPr>
          <p:cNvPr id="8" name="TextBox 7">
            <a:extLst>
              <a:ext uri="{FF2B5EF4-FFF2-40B4-BE49-F238E27FC236}">
                <a16:creationId xmlns:a16="http://schemas.microsoft.com/office/drawing/2014/main" id="{346679A6-8576-43EA-B85A-2BE08561DD15}"/>
              </a:ext>
            </a:extLst>
          </p:cNvPr>
          <p:cNvSpPr txBox="1"/>
          <p:nvPr/>
        </p:nvSpPr>
        <p:spPr>
          <a:xfrm>
            <a:off x="246341" y="438018"/>
            <a:ext cx="4572000" cy="1261884"/>
          </a:xfrm>
          <a:prstGeom prst="rect">
            <a:avLst/>
          </a:prstGeom>
          <a:noFill/>
        </p:spPr>
        <p:txBody>
          <a:bodyPr wrap="square">
            <a:spAutoFit/>
          </a:bodyPr>
          <a:lstStyle/>
          <a:p>
            <a:r>
              <a:rPr lang="en-US" sz="3600" b="1">
                <a:solidFill>
                  <a:srgbClr val="009DDC"/>
                </a:solidFill>
                <a:latin typeface="Arial Black" panose="020B0A04020102020204" pitchFamily="34" charset="0"/>
                <a:cs typeface="Arial" panose="020B0604020202020204" pitchFamily="34" charset="0"/>
              </a:rPr>
              <a:t>AMA SPOTLIGHT: </a:t>
            </a:r>
          </a:p>
          <a:p>
            <a:r>
              <a:rPr lang="en-US" sz="4000" b="1">
                <a:solidFill>
                  <a:schemeClr val="accent3"/>
                </a:solidFill>
                <a:latin typeface="Arial Black" panose="020B0A04020102020204" pitchFamily="34" charset="0"/>
                <a:cs typeface="Arial" panose="020B0604020202020204" pitchFamily="34" charset="0"/>
              </a:rPr>
              <a:t>Health Equity</a:t>
            </a:r>
          </a:p>
        </p:txBody>
      </p:sp>
      <p:pic>
        <p:nvPicPr>
          <p:cNvPr id="12" name="Picture 11">
            <a:extLst>
              <a:ext uri="{FF2B5EF4-FFF2-40B4-BE49-F238E27FC236}">
                <a16:creationId xmlns:a16="http://schemas.microsoft.com/office/drawing/2014/main" id="{FDAE3847-BDFB-45D7-A43E-04FBADF645AF}"/>
              </a:ext>
            </a:extLst>
          </p:cNvPr>
          <p:cNvPicPr>
            <a:picLocks noChangeAspect="1"/>
          </p:cNvPicPr>
          <p:nvPr/>
        </p:nvPicPr>
        <p:blipFill>
          <a:blip r:embed="rId3"/>
          <a:stretch>
            <a:fillRect/>
          </a:stretch>
        </p:blipFill>
        <p:spPr>
          <a:xfrm>
            <a:off x="346233" y="1670896"/>
            <a:ext cx="3175088" cy="214018"/>
          </a:xfrm>
          <a:prstGeom prst="rect">
            <a:avLst/>
          </a:prstGeom>
        </p:spPr>
      </p:pic>
    </p:spTree>
    <p:extLst>
      <p:ext uri="{BB962C8B-B14F-4D97-AF65-F5344CB8AC3E}">
        <p14:creationId xmlns:p14="http://schemas.microsoft.com/office/powerpoint/2010/main" val="377565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0470-46CC-429B-85B2-9A2FBF76980B}"/>
              </a:ext>
            </a:extLst>
          </p:cNvPr>
          <p:cNvSpPr>
            <a:spLocks noGrp="1"/>
          </p:cNvSpPr>
          <p:nvPr>
            <p:ph type="title"/>
          </p:nvPr>
        </p:nvSpPr>
        <p:spPr>
          <a:xfrm>
            <a:off x="584688" y="252433"/>
            <a:ext cx="7886700" cy="897710"/>
          </a:xfrm>
        </p:spPr>
        <p:txBody>
          <a:bodyPr>
            <a:normAutofit fontScale="90000"/>
          </a:bodyPr>
          <a:lstStyle/>
          <a:p>
            <a:r>
              <a:rPr lang="en-US" cap="none" dirty="0">
                <a:solidFill>
                  <a:schemeClr val="accent3"/>
                </a:solidFill>
                <a:latin typeface="Arial Black"/>
                <a:cs typeface="Arial"/>
              </a:rPr>
              <a:t>Immediate Goals for the AMA's Center of Health Equity</a:t>
            </a:r>
            <a:endParaRPr lang="en-US" dirty="0">
              <a:solidFill>
                <a:schemeClr val="accent3"/>
              </a:solidFill>
              <a:latin typeface="Arial Black"/>
            </a:endParaRPr>
          </a:p>
        </p:txBody>
      </p:sp>
      <p:sp>
        <p:nvSpPr>
          <p:cNvPr id="3" name="Slide Number Placeholder 2">
            <a:extLst>
              <a:ext uri="{FF2B5EF4-FFF2-40B4-BE49-F238E27FC236}">
                <a16:creationId xmlns:a16="http://schemas.microsoft.com/office/drawing/2014/main" id="{A7215070-8155-4D34-977B-98BA08ADD799}"/>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4" name="Google Shape;203;p33">
            <a:extLst>
              <a:ext uri="{FF2B5EF4-FFF2-40B4-BE49-F238E27FC236}">
                <a16:creationId xmlns:a16="http://schemas.microsoft.com/office/drawing/2014/main" id="{545083D2-2D16-45A7-8449-E2C0DE5462D1}"/>
              </a:ext>
            </a:extLst>
          </p:cNvPr>
          <p:cNvSpPr txBox="1">
            <a:spLocks noGrp="1"/>
          </p:cNvSpPr>
          <p:nvPr/>
        </p:nvSpPr>
        <p:spPr>
          <a:xfrm>
            <a:off x="539152" y="1288026"/>
            <a:ext cx="7886700" cy="3331000"/>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10000"/>
              </a:lnSpc>
              <a:buFont typeface="Wingdings"/>
              <a:buChar char="§"/>
            </a:pPr>
            <a:r>
              <a:rPr lang="en" b="1" dirty="0">
                <a:solidFill>
                  <a:srgbClr val="461469"/>
                </a:solidFill>
              </a:rPr>
              <a:t>Building public health infrastructure </a:t>
            </a:r>
            <a:endParaRPr lang="en-US" b="1" dirty="0">
              <a:solidFill>
                <a:srgbClr val="461469"/>
              </a:solidFill>
            </a:endParaRPr>
          </a:p>
          <a:p>
            <a:pPr marL="742950" lvl="0" indent="-285750" algn="l" rtl="0">
              <a:lnSpc>
                <a:spcPct val="110000"/>
              </a:lnSpc>
              <a:spcBef>
                <a:spcPts val="0"/>
              </a:spcBef>
              <a:spcAft>
                <a:spcPts val="0"/>
              </a:spcAft>
              <a:buFont typeface="Wingdings"/>
              <a:buChar char="§"/>
            </a:pPr>
            <a:endParaRPr b="1" dirty="0">
              <a:solidFill>
                <a:srgbClr val="461469"/>
              </a:solidFill>
            </a:endParaRPr>
          </a:p>
          <a:p>
            <a:pPr>
              <a:lnSpc>
                <a:spcPct val="110000"/>
              </a:lnSpc>
              <a:buClr>
                <a:srgbClr val="46166B"/>
              </a:buClr>
              <a:buFont typeface="Wingdings"/>
              <a:buChar char="§"/>
            </a:pPr>
            <a:r>
              <a:rPr lang="en" b="1" dirty="0">
                <a:solidFill>
                  <a:srgbClr val="461469"/>
                </a:solidFill>
              </a:rPr>
              <a:t>Improving access to affordable, equitable healthcare </a:t>
            </a:r>
            <a:endParaRPr b="1" dirty="0">
              <a:solidFill>
                <a:srgbClr val="461469"/>
              </a:solidFill>
            </a:endParaRPr>
          </a:p>
          <a:p>
            <a:pPr marL="742950" lvl="0" indent="-285750" algn="l" rtl="0">
              <a:lnSpc>
                <a:spcPct val="110000"/>
              </a:lnSpc>
              <a:spcBef>
                <a:spcPts val="0"/>
              </a:spcBef>
              <a:spcAft>
                <a:spcPts val="0"/>
              </a:spcAft>
              <a:buFont typeface="Wingdings"/>
              <a:buChar char="§"/>
            </a:pPr>
            <a:endParaRPr b="1" dirty="0">
              <a:solidFill>
                <a:srgbClr val="461469"/>
              </a:solidFill>
            </a:endParaRPr>
          </a:p>
          <a:p>
            <a:pPr lvl="0" algn="l" rtl="0">
              <a:lnSpc>
                <a:spcPct val="110000"/>
              </a:lnSpc>
              <a:spcBef>
                <a:spcPts val="0"/>
              </a:spcBef>
              <a:spcAft>
                <a:spcPts val="0"/>
              </a:spcAft>
              <a:buSzPts val="1800"/>
              <a:buFont typeface="Wingdings"/>
              <a:buChar char="§"/>
            </a:pPr>
            <a:r>
              <a:rPr lang="en" b="1" dirty="0">
                <a:solidFill>
                  <a:srgbClr val="461469"/>
                </a:solidFill>
              </a:rPr>
              <a:t>Telehealth flexibility</a:t>
            </a:r>
            <a:endParaRPr b="1" dirty="0">
              <a:solidFill>
                <a:srgbClr val="461469"/>
              </a:solidFill>
            </a:endParaRPr>
          </a:p>
          <a:p>
            <a:pPr marL="285750" lvl="0" indent="-285750" algn="l" rtl="0">
              <a:lnSpc>
                <a:spcPct val="110000"/>
              </a:lnSpc>
              <a:spcBef>
                <a:spcPts val="0"/>
              </a:spcBef>
              <a:spcAft>
                <a:spcPts val="0"/>
              </a:spcAft>
              <a:buFont typeface="Wingdings"/>
              <a:buChar char="§"/>
            </a:pPr>
            <a:endParaRPr b="1" dirty="0">
              <a:solidFill>
                <a:srgbClr val="461469"/>
              </a:solidFill>
            </a:endParaRPr>
          </a:p>
          <a:p>
            <a:pPr lvl="0" algn="l" rtl="0">
              <a:lnSpc>
                <a:spcPct val="110000"/>
              </a:lnSpc>
              <a:spcBef>
                <a:spcPts val="0"/>
              </a:spcBef>
              <a:spcAft>
                <a:spcPts val="0"/>
              </a:spcAft>
              <a:buClr>
                <a:srgbClr val="46166B"/>
              </a:buClr>
              <a:buSzPts val="1800"/>
              <a:buFont typeface="Wingdings"/>
              <a:buChar char="§"/>
            </a:pPr>
            <a:r>
              <a:rPr lang="en" b="1" dirty="0">
                <a:solidFill>
                  <a:srgbClr val="461469"/>
                </a:solidFill>
              </a:rPr>
              <a:t>Health equity-centered policies</a:t>
            </a:r>
            <a:endParaRPr b="1" dirty="0">
              <a:solidFill>
                <a:srgbClr val="461469"/>
              </a:solidFill>
            </a:endParaRPr>
          </a:p>
          <a:p>
            <a:pPr marL="285750" lvl="0" indent="-285750" algn="l" rtl="0">
              <a:lnSpc>
                <a:spcPct val="110000"/>
              </a:lnSpc>
              <a:spcBef>
                <a:spcPts val="0"/>
              </a:spcBef>
              <a:spcAft>
                <a:spcPts val="0"/>
              </a:spcAft>
              <a:buFont typeface="Wingdings"/>
              <a:buChar char="§"/>
            </a:pPr>
            <a:endParaRPr b="1" dirty="0">
              <a:solidFill>
                <a:srgbClr val="461469"/>
              </a:solidFill>
            </a:endParaRPr>
          </a:p>
          <a:p>
            <a:pPr lvl="0" algn="l" rtl="0">
              <a:lnSpc>
                <a:spcPct val="110000"/>
              </a:lnSpc>
              <a:spcBef>
                <a:spcPts val="0"/>
              </a:spcBef>
              <a:spcAft>
                <a:spcPts val="0"/>
              </a:spcAft>
              <a:buSzPts val="1800"/>
              <a:buFont typeface="Wingdings"/>
              <a:buChar char="§"/>
            </a:pPr>
            <a:r>
              <a:rPr lang="en" b="1" dirty="0">
                <a:solidFill>
                  <a:srgbClr val="461469"/>
                </a:solidFill>
              </a:rPr>
              <a:t>Mental health and substance use treatment parity</a:t>
            </a:r>
            <a:endParaRPr b="1" dirty="0">
              <a:solidFill>
                <a:srgbClr val="461469"/>
              </a:solidFill>
            </a:endParaRPr>
          </a:p>
          <a:p>
            <a:pPr marL="285750" lvl="0" indent="-285750" algn="l" rtl="0">
              <a:lnSpc>
                <a:spcPct val="110000"/>
              </a:lnSpc>
              <a:spcBef>
                <a:spcPts val="0"/>
              </a:spcBef>
              <a:spcAft>
                <a:spcPts val="0"/>
              </a:spcAft>
              <a:buFont typeface="Wingdings"/>
              <a:buChar char="§"/>
            </a:pPr>
            <a:endParaRPr b="1" dirty="0">
              <a:solidFill>
                <a:srgbClr val="461469"/>
              </a:solidFill>
            </a:endParaRPr>
          </a:p>
          <a:p>
            <a:pPr>
              <a:lnSpc>
                <a:spcPct val="110000"/>
              </a:lnSpc>
              <a:buClr>
                <a:srgbClr val="46166B"/>
              </a:buClr>
              <a:buFont typeface="Wingdings"/>
              <a:buChar char="§"/>
            </a:pPr>
            <a:r>
              <a:rPr lang="en" b="1" dirty="0">
                <a:solidFill>
                  <a:srgbClr val="461469"/>
                </a:solidFill>
              </a:rPr>
              <a:t>Ending maternal morbidity and mortality </a:t>
            </a:r>
            <a:endParaRPr b="1" dirty="0">
              <a:solidFill>
                <a:srgbClr val="461469"/>
              </a:solidFill>
            </a:endParaRPr>
          </a:p>
          <a:p>
            <a:pPr marL="285750" lvl="0" indent="-285750" algn="l" rtl="0">
              <a:lnSpc>
                <a:spcPct val="110000"/>
              </a:lnSpc>
              <a:spcBef>
                <a:spcPts val="0"/>
              </a:spcBef>
              <a:spcAft>
                <a:spcPts val="0"/>
              </a:spcAft>
              <a:buFont typeface="Wingdings"/>
              <a:buChar char="§"/>
            </a:pPr>
            <a:endParaRPr b="1" dirty="0">
              <a:solidFill>
                <a:srgbClr val="461469"/>
              </a:solidFill>
            </a:endParaRPr>
          </a:p>
          <a:p>
            <a:pPr>
              <a:lnSpc>
                <a:spcPct val="110000"/>
              </a:lnSpc>
              <a:buFont typeface="Wingdings"/>
              <a:buChar char="§"/>
            </a:pPr>
            <a:r>
              <a:rPr lang="en" b="1" dirty="0">
                <a:solidFill>
                  <a:srgbClr val="461469"/>
                </a:solidFill>
              </a:rPr>
              <a:t>Expanding COVID-19 relief </a:t>
            </a:r>
            <a:endParaRPr b="1" dirty="0"/>
          </a:p>
        </p:txBody>
      </p:sp>
    </p:spTree>
    <p:extLst>
      <p:ext uri="{BB962C8B-B14F-4D97-AF65-F5344CB8AC3E}">
        <p14:creationId xmlns:p14="http://schemas.microsoft.com/office/powerpoint/2010/main" val="120572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B7AF-5325-4C05-8A15-B5E9A637A21E}"/>
              </a:ext>
            </a:extLst>
          </p:cNvPr>
          <p:cNvSpPr>
            <a:spLocks noGrp="1"/>
          </p:cNvSpPr>
          <p:nvPr>
            <p:ph type="title"/>
          </p:nvPr>
        </p:nvSpPr>
        <p:spPr>
          <a:xfrm>
            <a:off x="487973" y="393110"/>
            <a:ext cx="7886700" cy="897710"/>
          </a:xfrm>
        </p:spPr>
        <p:txBody>
          <a:bodyPr>
            <a:normAutofit fontScale="90000"/>
          </a:bodyPr>
          <a:lstStyle/>
          <a:p>
            <a:r>
              <a:rPr lang="en-US" b="0" cap="none">
                <a:solidFill>
                  <a:schemeClr val="accent3"/>
                </a:solidFill>
                <a:latin typeface="Arial Black"/>
                <a:cs typeface="Arial"/>
              </a:rPr>
              <a:t>Continued AMA Health Equity Initiatives </a:t>
            </a:r>
          </a:p>
          <a:p>
            <a:endParaRPr lang="en-US"/>
          </a:p>
        </p:txBody>
      </p:sp>
      <p:sp>
        <p:nvSpPr>
          <p:cNvPr id="3" name="Slide Number Placeholder 2">
            <a:extLst>
              <a:ext uri="{FF2B5EF4-FFF2-40B4-BE49-F238E27FC236}">
                <a16:creationId xmlns:a16="http://schemas.microsoft.com/office/drawing/2014/main" id="{CD782462-5984-45E3-B6B0-C44EDAFD907F}"/>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4" name="Google Shape;527;p11">
            <a:extLst>
              <a:ext uri="{FF2B5EF4-FFF2-40B4-BE49-F238E27FC236}">
                <a16:creationId xmlns:a16="http://schemas.microsoft.com/office/drawing/2014/main" id="{E0AE6AE5-FB29-4C26-8DD2-1BAE1B6F5FA2}"/>
              </a:ext>
            </a:extLst>
          </p:cNvPr>
          <p:cNvSpPr txBox="1">
            <a:spLocks noGrp="1"/>
          </p:cNvSpPr>
          <p:nvPr/>
        </p:nvSpPr>
        <p:spPr>
          <a:xfrm>
            <a:off x="487973" y="1119371"/>
            <a:ext cx="5382513" cy="3352916"/>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342900" marR="0" lvl="0" indent="-257175" algn="l" rtl="0">
              <a:lnSpc>
                <a:spcPct val="100000"/>
              </a:lnSpc>
              <a:spcBef>
                <a:spcPts val="1000"/>
              </a:spcBef>
              <a:spcAft>
                <a:spcPts val="0"/>
              </a:spcAft>
              <a:buClr>
                <a:srgbClr val="595959"/>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57175" algn="l" rtl="0">
              <a:lnSpc>
                <a:spcPct val="100000"/>
              </a:lnSpc>
              <a:spcBef>
                <a:spcPts val="600"/>
              </a:spcBef>
              <a:spcAft>
                <a:spcPts val="0"/>
              </a:spcAft>
              <a:buClr>
                <a:srgbClr val="595959"/>
              </a:buClr>
              <a:buSzPts val="1800"/>
              <a:buFont typeface="Arial"/>
              <a:buChar char="•"/>
              <a:defRPr sz="1400" b="0" i="0" u="none" strike="noStrike" cap="none">
                <a:solidFill>
                  <a:schemeClr val="dk2"/>
                </a:solidFill>
                <a:latin typeface="Arial"/>
                <a:ea typeface="Arial"/>
                <a:cs typeface="Arial"/>
                <a:sym typeface="Arial"/>
              </a:defRPr>
            </a:lvl2pPr>
            <a:lvl3pPr marL="1028700" marR="0" lvl="2" indent="-257175" algn="l" rtl="0">
              <a:lnSpc>
                <a:spcPct val="100000"/>
              </a:lnSpc>
              <a:spcBef>
                <a:spcPts val="600"/>
              </a:spcBef>
              <a:spcAft>
                <a:spcPts val="0"/>
              </a:spcAft>
              <a:buClr>
                <a:srgbClr val="595959"/>
              </a:buClr>
              <a:buSzPts val="1800"/>
              <a:buFont typeface="Arial"/>
              <a:buChar char="•"/>
              <a:defRPr sz="1400" b="0" i="0" u="none" strike="noStrike" cap="none">
                <a:solidFill>
                  <a:schemeClr val="dk2"/>
                </a:solidFill>
                <a:latin typeface="Arial"/>
                <a:ea typeface="Arial"/>
                <a:cs typeface="Arial"/>
                <a:sym typeface="Arial"/>
              </a:defRPr>
            </a:lvl3pPr>
            <a:lvl4pPr marL="1371600" marR="0" lvl="3" indent="-257175" algn="l" rtl="0">
              <a:lnSpc>
                <a:spcPct val="100000"/>
              </a:lnSpc>
              <a:spcBef>
                <a:spcPts val="600"/>
              </a:spcBef>
              <a:spcAft>
                <a:spcPts val="0"/>
              </a:spcAft>
              <a:buClr>
                <a:srgbClr val="595959"/>
              </a:buClr>
              <a:buSzPts val="1800"/>
              <a:buFont typeface="Arial"/>
              <a:buChar char="•"/>
              <a:defRPr sz="1400" b="0" i="0" u="none" strike="noStrike" cap="none">
                <a:solidFill>
                  <a:schemeClr val="dk2"/>
                </a:solidFill>
                <a:latin typeface="Arial"/>
                <a:ea typeface="Arial"/>
                <a:cs typeface="Arial"/>
                <a:sym typeface="Arial"/>
              </a:defRPr>
            </a:lvl4pPr>
            <a:lvl5pPr marL="1714500" marR="0" lvl="4" indent="-257175" algn="l" rtl="0">
              <a:lnSpc>
                <a:spcPct val="100000"/>
              </a:lnSpc>
              <a:spcBef>
                <a:spcPts val="600"/>
              </a:spcBef>
              <a:spcAft>
                <a:spcPts val="0"/>
              </a:spcAft>
              <a:buClr>
                <a:srgbClr val="595959"/>
              </a:buClr>
              <a:buSzPts val="1800"/>
              <a:buFont typeface="Arial"/>
              <a:buChar char="•"/>
              <a:defRPr sz="1400" b="0" i="0" u="none" strike="noStrike" cap="none">
                <a:solidFill>
                  <a:schemeClr val="dk2"/>
                </a:solidFill>
                <a:latin typeface="Arial"/>
                <a:ea typeface="Arial"/>
                <a:cs typeface="Arial"/>
                <a:sym typeface="Arial"/>
              </a:defRPr>
            </a:lvl5pPr>
            <a:lvl6pPr marL="2057400" marR="0" lvl="5" indent="-257175" algn="l" rtl="0">
              <a:lnSpc>
                <a:spcPct val="90000"/>
              </a:lnSpc>
              <a:spcBef>
                <a:spcPts val="600"/>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6pPr>
            <a:lvl7pPr marL="2400300" marR="0" lvl="6" indent="-257175" algn="l" rtl="0">
              <a:lnSpc>
                <a:spcPct val="90000"/>
              </a:lnSpc>
              <a:spcBef>
                <a:spcPts val="500"/>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7pPr>
            <a:lvl8pPr marL="2743200" marR="0" lvl="7" indent="-257175" algn="l" rtl="0">
              <a:lnSpc>
                <a:spcPct val="90000"/>
              </a:lnSpc>
              <a:spcBef>
                <a:spcPts val="500"/>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8pPr>
            <a:lvl9pPr marL="3086100" marR="0" lvl="8" indent="-257175" algn="l" rtl="0">
              <a:lnSpc>
                <a:spcPct val="90000"/>
              </a:lnSpc>
              <a:spcBef>
                <a:spcPts val="500"/>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9pPr>
          </a:lstStyle>
          <a:p>
            <a:pPr marL="285750" indent="-285750">
              <a:spcBef>
                <a:spcPts val="0"/>
              </a:spcBef>
              <a:buClr>
                <a:schemeClr val="dk2"/>
              </a:buClr>
              <a:buSzPts val="2100"/>
              <a:buFont typeface="Wingdings"/>
              <a:buChar char="§"/>
            </a:pPr>
            <a:r>
              <a:rPr lang="en-US" dirty="0">
                <a:solidFill>
                  <a:srgbClr val="461469"/>
                </a:solidFill>
              </a:rPr>
              <a:t>AMA Foundation – Minority Affairs Section scholarships for fourth-year medical students</a:t>
            </a:r>
          </a:p>
          <a:p>
            <a:pPr marL="285750" indent="-285750">
              <a:spcBef>
                <a:spcPts val="1600"/>
              </a:spcBef>
              <a:buClr>
                <a:schemeClr val="dk2"/>
              </a:buClr>
              <a:buSzPts val="2100"/>
              <a:buFont typeface="Wingdings"/>
              <a:buChar char="§"/>
            </a:pPr>
            <a:r>
              <a:rPr lang="en-US" dirty="0">
                <a:solidFill>
                  <a:srgbClr val="461469"/>
                </a:solidFill>
              </a:rPr>
              <a:t>Doctors Back to School™ Program </a:t>
            </a:r>
            <a:endParaRPr dirty="0">
              <a:solidFill>
                <a:srgbClr val="461469"/>
              </a:solidFill>
            </a:endParaRPr>
          </a:p>
          <a:p>
            <a:pPr marL="742950" lvl="1" indent="-285750">
              <a:spcBef>
                <a:spcPts val="1100"/>
              </a:spcBef>
              <a:buClr>
                <a:schemeClr val="dk2"/>
              </a:buClr>
              <a:buFont typeface="Wingdings"/>
              <a:buChar char="§"/>
            </a:pPr>
            <a:r>
              <a:rPr lang="en-US" dirty="0">
                <a:solidFill>
                  <a:srgbClr val="461469"/>
                </a:solidFill>
              </a:rPr>
              <a:t>Year-round pipeline program</a:t>
            </a:r>
            <a:endParaRPr dirty="0">
              <a:solidFill>
                <a:srgbClr val="461469"/>
              </a:solidFill>
            </a:endParaRPr>
          </a:p>
          <a:p>
            <a:pPr marL="742950" lvl="1" indent="-285750">
              <a:spcBef>
                <a:spcPts val="1100"/>
              </a:spcBef>
              <a:buClr>
                <a:schemeClr val="dk2"/>
              </a:buClr>
              <a:buFont typeface="Wingdings"/>
              <a:buChar char="§"/>
            </a:pPr>
            <a:r>
              <a:rPr lang="en-US" dirty="0">
                <a:solidFill>
                  <a:srgbClr val="461469"/>
                </a:solidFill>
              </a:rPr>
              <a:t>Physicians visit schools to encourage young students to consider careers in medicine</a:t>
            </a:r>
            <a:endParaRPr dirty="0">
              <a:solidFill>
                <a:srgbClr val="461469"/>
              </a:solidFill>
            </a:endParaRPr>
          </a:p>
          <a:p>
            <a:pPr marL="399415" indent="-285750">
              <a:spcBef>
                <a:spcPts val="1100"/>
              </a:spcBef>
              <a:buClr>
                <a:schemeClr val="dk2"/>
              </a:buClr>
              <a:buFont typeface="Wingdings"/>
              <a:buChar char="§"/>
            </a:pPr>
            <a:r>
              <a:rPr lang="en-US" dirty="0">
                <a:solidFill>
                  <a:srgbClr val="461469"/>
                </a:solidFill>
              </a:rPr>
              <a:t>AMA Policy: Racism is a threat to public health</a:t>
            </a:r>
          </a:p>
        </p:txBody>
      </p:sp>
      <p:pic>
        <p:nvPicPr>
          <p:cNvPr id="5" name="Picture 5" descr="A group of people posing for a photo&#10;&#10;Description automatically generated">
            <a:extLst>
              <a:ext uri="{FF2B5EF4-FFF2-40B4-BE49-F238E27FC236}">
                <a16:creationId xmlns:a16="http://schemas.microsoft.com/office/drawing/2014/main" id="{5B0E563B-CBA7-400B-8C94-99DB76C9EF28}"/>
              </a:ext>
            </a:extLst>
          </p:cNvPr>
          <p:cNvPicPr>
            <a:picLocks noChangeAspect="1"/>
          </p:cNvPicPr>
          <p:nvPr/>
        </p:nvPicPr>
        <p:blipFill>
          <a:blip r:embed="rId3"/>
          <a:stretch>
            <a:fillRect/>
          </a:stretch>
        </p:blipFill>
        <p:spPr>
          <a:xfrm>
            <a:off x="5689828" y="1015045"/>
            <a:ext cx="3542662" cy="2640991"/>
          </a:xfrm>
          <a:prstGeom prst="rect">
            <a:avLst/>
          </a:prstGeom>
        </p:spPr>
      </p:pic>
    </p:spTree>
    <p:extLst>
      <p:ext uri="{BB962C8B-B14F-4D97-AF65-F5344CB8AC3E}">
        <p14:creationId xmlns:p14="http://schemas.microsoft.com/office/powerpoint/2010/main" val="3635809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4"/>
          <p:cNvSpPr txBox="1">
            <a:spLocks noGrp="1"/>
          </p:cNvSpPr>
          <p:nvPr>
            <p:ph type="title"/>
          </p:nvPr>
        </p:nvSpPr>
        <p:spPr>
          <a:xfrm>
            <a:off x="628650" y="138132"/>
            <a:ext cx="7886700" cy="674668"/>
          </a:xfrm>
          <a:prstGeom prst="rect">
            <a:avLst/>
          </a:prstGeom>
          <a:noFill/>
          <a:ln>
            <a:noFill/>
          </a:ln>
        </p:spPr>
        <p:txBody>
          <a:bodyPr spcFirstLastPara="1" wrap="square" lIns="68569" tIns="34275" rIns="68569" bIns="34275" anchor="ctr" anchorCtr="0">
            <a:normAutofit/>
          </a:bodyPr>
          <a:lstStyle/>
          <a:p>
            <a:pPr>
              <a:buClr>
                <a:srgbClr val="46166B"/>
              </a:buClr>
              <a:buSzPts val="3600"/>
            </a:pPr>
            <a:r>
              <a:rPr lang="en-US" sz="2700" cap="none">
                <a:solidFill>
                  <a:srgbClr val="00B0F0"/>
                </a:solidFill>
                <a:latin typeface="Arial Black" panose="020B0A04020102020204" pitchFamily="34" charset="0"/>
              </a:rPr>
              <a:t>Impact of AMA LGBTQ+ Health Advocacy</a:t>
            </a:r>
            <a:endParaRPr lang="en-US" cap="none">
              <a:solidFill>
                <a:srgbClr val="00B0F0"/>
              </a:solidFill>
              <a:latin typeface="Arial Black" panose="020B0A04020102020204" pitchFamily="34" charset="0"/>
            </a:endParaRPr>
          </a:p>
        </p:txBody>
      </p:sp>
      <p:sp>
        <p:nvSpPr>
          <p:cNvPr id="558" name="Google Shape;558;p14"/>
          <p:cNvSpPr txBox="1">
            <a:spLocks noGrp="1"/>
          </p:cNvSpPr>
          <p:nvPr>
            <p:ph type="sldNum" idx="12"/>
          </p:nvPr>
        </p:nvSpPr>
        <p:spPr>
          <a:xfrm>
            <a:off x="200281" y="4795464"/>
            <a:ext cx="925830" cy="274637"/>
          </a:xfrm>
          <a:prstGeom prst="rect">
            <a:avLst/>
          </a:prstGeom>
          <a:noFill/>
          <a:ln>
            <a:noFill/>
          </a:ln>
        </p:spPr>
        <p:txBody>
          <a:bodyPr spcFirstLastPara="1" wrap="square" lIns="68569" tIns="34275" rIns="68569" bIns="34275" anchor="ctr" anchorCtr="0">
            <a:noAutofit/>
          </a:bodyPr>
          <a:lstStyle/>
          <a:p>
            <a:pPr algn="l"/>
            <a:fld id="{00000000-1234-1234-1234-123412341234}" type="slidenum">
              <a:rPr lang="en-US"/>
              <a:pPr algn="l"/>
              <a:t>22</a:t>
            </a:fld>
            <a:endParaRPr/>
          </a:p>
        </p:txBody>
      </p:sp>
      <p:sp>
        <p:nvSpPr>
          <p:cNvPr id="559" name="Google Shape;559;p14"/>
          <p:cNvSpPr txBox="1"/>
          <p:nvPr/>
        </p:nvSpPr>
        <p:spPr>
          <a:xfrm>
            <a:off x="628649" y="962168"/>
            <a:ext cx="5312595" cy="3199307"/>
          </a:xfrm>
          <a:prstGeom prst="rect">
            <a:avLst/>
          </a:prstGeom>
          <a:noFill/>
          <a:ln>
            <a:noFill/>
          </a:ln>
        </p:spPr>
        <p:txBody>
          <a:bodyPr spcFirstLastPara="1" wrap="square" lIns="68569" tIns="34275" rIns="68569" bIns="34275" anchor="t" anchorCtr="0">
            <a:spAutoFit/>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Judicial </a:t>
            </a:r>
            <a:endParaRPr sz="1600" b="1" dirty="0">
              <a:solidFill>
                <a:schemeClr val="accent6"/>
              </a:solidFill>
              <a:latin typeface="Arial" panose="020B0604020202020204" pitchFamily="34" charset="0"/>
              <a:cs typeface="Arial" panose="020B0604020202020204" pitchFamily="34" charset="0"/>
            </a:endParaRPr>
          </a:p>
          <a:p>
            <a:pPr>
              <a:lnSpc>
                <a:spcPct val="90000"/>
              </a:lnSpc>
            </a:pPr>
            <a:endParaRPr sz="800" dirty="0">
              <a:solidFill>
                <a:schemeClr val="dk1"/>
              </a:solidFill>
              <a:latin typeface="Arial" panose="020B0604020202020204" pitchFamily="34" charset="0"/>
              <a:cs typeface="Arial" panose="020B0604020202020204" pitchFamily="34" charset="0"/>
            </a:endParaRPr>
          </a:p>
          <a:p>
            <a:pPr marL="214313" indent="-214313">
              <a:lnSpc>
                <a:spcPct val="90000"/>
              </a:lnSpc>
              <a:buClr>
                <a:schemeClr val="dk1"/>
              </a:buClr>
              <a:buSzPts val="1600"/>
              <a:buFont typeface="Arial"/>
              <a:buChar char="•"/>
            </a:pPr>
            <a:r>
              <a:rPr lang="en-US" sz="1400" dirty="0">
                <a:solidFill>
                  <a:schemeClr val="accent1"/>
                </a:solidFill>
                <a:latin typeface="Arial" panose="020B0604020202020204" pitchFamily="34" charset="0"/>
                <a:cs typeface="Arial" panose="020B0604020202020204" pitchFamily="34" charset="0"/>
              </a:rPr>
              <a:t>Filing amicus briefs in Supreme Court and Appellate Court cases involving LGBTQ health, protections from discrimination and human rights.</a:t>
            </a:r>
            <a:endParaRPr sz="1400" dirty="0">
              <a:solidFill>
                <a:schemeClr val="accent1"/>
              </a:solidFill>
              <a:latin typeface="Arial" panose="020B0604020202020204" pitchFamily="34" charset="0"/>
              <a:cs typeface="Arial" panose="020B0604020202020204" pitchFamily="34" charset="0"/>
            </a:endParaRPr>
          </a:p>
          <a:p>
            <a:pPr>
              <a:lnSpc>
                <a:spcPct val="90000"/>
              </a:lnSpc>
            </a:pPr>
            <a:endParaRPr sz="1400" dirty="0">
              <a:solidFill>
                <a:schemeClr val="dk1"/>
              </a:solidFill>
            </a:endParaRPr>
          </a:p>
          <a:p>
            <a:pPr>
              <a:lnSpc>
                <a:spcPct val="90000"/>
              </a:lnSpc>
            </a:pPr>
            <a:r>
              <a:rPr lang="en-US" sz="1600" b="1" dirty="0">
                <a:solidFill>
                  <a:schemeClr val="accent5"/>
                </a:solidFill>
                <a:latin typeface="Arial" panose="020B0604020202020204" pitchFamily="34" charset="0"/>
                <a:cs typeface="Arial" panose="020B0604020202020204" pitchFamily="34" charset="0"/>
              </a:rPr>
              <a:t>Executive</a:t>
            </a:r>
            <a:endParaRPr sz="1600" b="1" dirty="0">
              <a:solidFill>
                <a:schemeClr val="accent5"/>
              </a:solidFill>
              <a:latin typeface="Arial" panose="020B0604020202020204" pitchFamily="34" charset="0"/>
              <a:cs typeface="Arial" panose="020B0604020202020204" pitchFamily="34" charset="0"/>
            </a:endParaRPr>
          </a:p>
          <a:p>
            <a:pPr>
              <a:lnSpc>
                <a:spcPct val="90000"/>
              </a:lnSpc>
            </a:pPr>
            <a:endParaRPr sz="800" dirty="0">
              <a:solidFill>
                <a:schemeClr val="dk1"/>
              </a:solidFill>
            </a:endParaRPr>
          </a:p>
          <a:p>
            <a:pPr marL="214313" indent="-214313">
              <a:lnSpc>
                <a:spcPct val="90000"/>
              </a:lnSpc>
              <a:buClr>
                <a:schemeClr val="dk1"/>
              </a:buClr>
              <a:buSzPts val="1600"/>
              <a:buFont typeface="Arial"/>
              <a:buChar char="•"/>
            </a:pPr>
            <a:r>
              <a:rPr lang="en-US" sz="1400" dirty="0">
                <a:solidFill>
                  <a:schemeClr val="accent1"/>
                </a:solidFill>
                <a:latin typeface="Arial" panose="020B0604020202020204" pitchFamily="34" charset="0"/>
                <a:cs typeface="Arial" panose="020B0604020202020204" pitchFamily="34" charset="0"/>
              </a:rPr>
              <a:t>Advocating for LGBTQ-inclusive and non-discriminatory policies through correspondence with public officials and submitting public comments on proposed rules of various federal agencies.</a:t>
            </a:r>
          </a:p>
          <a:p>
            <a:pPr>
              <a:lnSpc>
                <a:spcPct val="90000"/>
              </a:lnSpc>
            </a:pPr>
            <a:br>
              <a:rPr lang="en-US" sz="1400" b="1" dirty="0">
                <a:solidFill>
                  <a:schemeClr val="accent4"/>
                </a:solidFill>
                <a:latin typeface="Arial" panose="020B0604020202020204" pitchFamily="34" charset="0"/>
                <a:cs typeface="Arial" panose="020B0604020202020204" pitchFamily="34" charset="0"/>
              </a:rPr>
            </a:br>
            <a:r>
              <a:rPr lang="en-US" sz="1600" b="1" dirty="0">
                <a:solidFill>
                  <a:schemeClr val="accent4"/>
                </a:solidFill>
                <a:latin typeface="Arial" panose="020B0604020202020204" pitchFamily="34" charset="0"/>
                <a:cs typeface="Arial" panose="020B0604020202020204" pitchFamily="34" charset="0"/>
              </a:rPr>
              <a:t>Legislative</a:t>
            </a:r>
          </a:p>
          <a:p>
            <a:pPr>
              <a:lnSpc>
                <a:spcPct val="90000"/>
              </a:lnSpc>
            </a:pPr>
            <a:endParaRPr sz="800" dirty="0">
              <a:solidFill>
                <a:schemeClr val="dk1"/>
              </a:solidFill>
            </a:endParaRPr>
          </a:p>
          <a:p>
            <a:pPr marL="214313" indent="-214313">
              <a:lnSpc>
                <a:spcPct val="90000"/>
              </a:lnSpc>
              <a:buClr>
                <a:schemeClr val="dk1"/>
              </a:buClr>
              <a:buSzPts val="1600"/>
              <a:buFont typeface="Arial"/>
              <a:buChar char="•"/>
            </a:pPr>
            <a:r>
              <a:rPr lang="en-US" sz="1400" dirty="0">
                <a:solidFill>
                  <a:schemeClr val="accent1"/>
                </a:solidFill>
                <a:latin typeface="Arial" panose="020B0604020202020204" pitchFamily="34" charset="0"/>
                <a:cs typeface="Arial" panose="020B0604020202020204" pitchFamily="34" charset="0"/>
              </a:rPr>
              <a:t>Supporting medical societies in federal and state legislative efforts that impact LGBTQ patient outcomes</a:t>
            </a:r>
            <a:r>
              <a:rPr lang="en-US" sz="1400" dirty="0">
                <a:solidFill>
                  <a:schemeClr val="dk1"/>
                </a:solidFill>
              </a:rPr>
              <a:t>.</a:t>
            </a:r>
            <a:endParaRPr sz="1400" dirty="0">
              <a:solidFill>
                <a:schemeClr val="dk1"/>
              </a:solidFill>
            </a:endParaRPr>
          </a:p>
        </p:txBody>
      </p:sp>
      <p:pic>
        <p:nvPicPr>
          <p:cNvPr id="2" name="Picture 2">
            <a:extLst>
              <a:ext uri="{FF2B5EF4-FFF2-40B4-BE49-F238E27FC236}">
                <a16:creationId xmlns:a16="http://schemas.microsoft.com/office/drawing/2014/main" id="{DE88A595-695C-2E44-B767-E7288C6CAF36}"/>
              </a:ext>
            </a:extLst>
          </p:cNvPr>
          <p:cNvPicPr>
            <a:picLocks noChangeAspect="1"/>
          </p:cNvPicPr>
          <p:nvPr/>
        </p:nvPicPr>
        <p:blipFill>
          <a:blip r:embed="rId3"/>
          <a:stretch>
            <a:fillRect/>
          </a:stretch>
        </p:blipFill>
        <p:spPr>
          <a:xfrm>
            <a:off x="6112016" y="1079171"/>
            <a:ext cx="2723905" cy="2676752"/>
          </a:xfrm>
          <a:prstGeom prst="rect">
            <a:avLst/>
          </a:prstGeom>
          <a:ln w="28575">
            <a:solidFill>
              <a:srgbClr val="461469"/>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33"/>
          <p:cNvSpPr txBox="1">
            <a:spLocks noGrp="1"/>
          </p:cNvSpPr>
          <p:nvPr>
            <p:ph type="sldNum" sz="quarter" idx="10"/>
          </p:nvPr>
        </p:nvSpPr>
        <p:spPr>
          <a:prstGeom prst="rect">
            <a:avLst/>
          </a:prstGeom>
          <a:noFill/>
          <a:ln>
            <a:noFill/>
          </a:ln>
        </p:spPr>
        <p:txBody>
          <a:bodyPr spcFirstLastPara="1" wrap="square" lIns="91425" tIns="45700" rIns="91425" bIns="45700" anchor="ctr" anchorCtr="0">
            <a:normAutofit fontScale="47500" lnSpcReduction="20000"/>
          </a:bodyPr>
          <a:lstStyle/>
          <a:p>
            <a:pPr marL="0" lvl="0" indent="0" algn="l" rtl="0">
              <a:spcBef>
                <a:spcPts val="0"/>
              </a:spcBef>
              <a:spcAft>
                <a:spcPts val="0"/>
              </a:spcAft>
              <a:buClr>
                <a:srgbClr val="000000"/>
              </a:buClr>
              <a:buSzPts val="1000"/>
              <a:buFont typeface="Arial"/>
              <a:buNone/>
            </a:pPr>
            <a:fld id="{00000000-1234-1234-1234-123412341234}" type="slidenum">
              <a:rPr lang="en">
                <a:solidFill>
                  <a:srgbClr val="351C75"/>
                </a:solidFill>
              </a:rPr>
              <a:t>23</a:t>
            </a:fld>
            <a:endParaRPr lang="en-US">
              <a:solidFill>
                <a:srgbClr val="351C75"/>
              </a:solidFill>
            </a:endParaRPr>
          </a:p>
        </p:txBody>
      </p:sp>
      <p:sp>
        <p:nvSpPr>
          <p:cNvPr id="6" name="TextBox 5">
            <a:extLst>
              <a:ext uri="{FF2B5EF4-FFF2-40B4-BE49-F238E27FC236}">
                <a16:creationId xmlns:a16="http://schemas.microsoft.com/office/drawing/2014/main" id="{FC7ADDEA-6429-4FB0-8D4A-F066EE4D0A32}"/>
              </a:ext>
            </a:extLst>
          </p:cNvPr>
          <p:cNvSpPr txBox="1"/>
          <p:nvPr/>
        </p:nvSpPr>
        <p:spPr>
          <a:xfrm>
            <a:off x="416166" y="1680604"/>
            <a:ext cx="8311661" cy="1938992"/>
          </a:xfrm>
          <a:prstGeom prst="rect">
            <a:avLst/>
          </a:prstGeom>
          <a:noFill/>
        </p:spPr>
        <p:txBody>
          <a:bodyPr wrap="square" rtlCol="0">
            <a:spAutoFit/>
          </a:bodyPr>
          <a:lstStyle/>
          <a:p>
            <a:pPr algn="ctr"/>
            <a:r>
              <a:rPr lang="en-US" sz="2400" b="0" i="0">
                <a:solidFill>
                  <a:schemeClr val="accent1"/>
                </a:solidFill>
                <a:effectLst/>
                <a:latin typeface="Arial" panose="020B0604020202020204" pitchFamily="34" charset="0"/>
                <a:cs typeface="Arial" panose="020B0604020202020204" pitchFamily="34" charset="0"/>
              </a:rPr>
              <a:t>“Today, on behalf of the American Medical Association, </a:t>
            </a:r>
          </a:p>
          <a:p>
            <a:pPr algn="ctr"/>
            <a:r>
              <a:rPr lang="en-US" sz="2400" b="0" i="0">
                <a:solidFill>
                  <a:schemeClr val="accent1"/>
                </a:solidFill>
                <a:effectLst/>
                <a:latin typeface="Arial" panose="020B0604020202020204" pitchFamily="34" charset="0"/>
                <a:cs typeface="Arial" panose="020B0604020202020204" pitchFamily="34" charset="0"/>
              </a:rPr>
              <a:t>I unequivocally apologize for our past behavior. We pledge to do everything in our power to right the wrongs that were done by our organization to African-American physicians and their families and their patients.” </a:t>
            </a:r>
          </a:p>
        </p:txBody>
      </p:sp>
      <p:sp>
        <p:nvSpPr>
          <p:cNvPr id="8" name="TextBox 7">
            <a:extLst>
              <a:ext uri="{FF2B5EF4-FFF2-40B4-BE49-F238E27FC236}">
                <a16:creationId xmlns:a16="http://schemas.microsoft.com/office/drawing/2014/main" id="{53B3488D-AA69-4465-9297-5F87AE0B487D}"/>
              </a:ext>
            </a:extLst>
          </p:cNvPr>
          <p:cNvSpPr txBox="1"/>
          <p:nvPr/>
        </p:nvSpPr>
        <p:spPr>
          <a:xfrm>
            <a:off x="1786462" y="3619596"/>
            <a:ext cx="5571067" cy="338554"/>
          </a:xfrm>
          <a:prstGeom prst="rect">
            <a:avLst/>
          </a:prstGeom>
          <a:noFill/>
        </p:spPr>
        <p:txBody>
          <a:bodyPr wrap="square">
            <a:spAutoFit/>
          </a:bodyPr>
          <a:lstStyle/>
          <a:p>
            <a:pPr algn="ctr"/>
            <a:r>
              <a:rPr lang="en-US" sz="1600" i="1">
                <a:solidFill>
                  <a:schemeClr val="accent6"/>
                </a:solidFill>
                <a:effectLst/>
                <a:latin typeface="Arial" panose="020B0604020202020204" pitchFamily="34" charset="0"/>
                <a:cs typeface="Arial" panose="020B0604020202020204" pitchFamily="34" charset="0"/>
              </a:rPr>
              <a:t>2008, Ronald M. Davis, MD, Past AMA President</a:t>
            </a:r>
            <a:endParaRPr lang="en-US" sz="1600" i="1">
              <a:solidFill>
                <a:schemeClr val="accent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FDA2F97-535F-465C-85E9-ADDD55915362}"/>
              </a:ext>
            </a:extLst>
          </p:cNvPr>
          <p:cNvSpPr txBox="1"/>
          <p:nvPr/>
        </p:nvSpPr>
        <p:spPr>
          <a:xfrm>
            <a:off x="0" y="985459"/>
            <a:ext cx="9144000" cy="584775"/>
          </a:xfrm>
          <a:prstGeom prst="rect">
            <a:avLst/>
          </a:prstGeom>
          <a:noFill/>
        </p:spPr>
        <p:txBody>
          <a:bodyPr wrap="square" rtlCol="0">
            <a:spAutoFit/>
          </a:bodyPr>
          <a:lstStyle/>
          <a:p>
            <a:pPr algn="ctr"/>
            <a:r>
              <a:rPr lang="en-US" sz="3200">
                <a:solidFill>
                  <a:schemeClr val="accent3"/>
                </a:solidFill>
                <a:latin typeface="Arial Black" panose="020B0A04020102020204" pitchFamily="34" charset="0"/>
              </a:rPr>
              <a:t>Truth And Reconciliation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C9D90-8B25-4D8F-A7FA-E7401A5AA9AA}"/>
              </a:ext>
            </a:extLst>
          </p:cNvPr>
          <p:cNvSpPr>
            <a:spLocks noGrp="1"/>
          </p:cNvSpPr>
          <p:nvPr>
            <p:ph type="sldNum" sz="quarter" idx="4"/>
          </p:nvPr>
        </p:nvSpPr>
        <p:spPr/>
        <p:txBody>
          <a:bodyPr/>
          <a:lstStyle/>
          <a:p>
            <a:fld id="{DA05D499-8038-C642-91E0-FF7B8677CF19}" type="slidenum">
              <a:rPr lang="en-US" smtClean="0"/>
              <a:pPr/>
              <a:t>24</a:t>
            </a:fld>
            <a:endParaRPr lang="en-US"/>
          </a:p>
        </p:txBody>
      </p:sp>
      <p:sp>
        <p:nvSpPr>
          <p:cNvPr id="5" name="Title 4">
            <a:extLst>
              <a:ext uri="{FF2B5EF4-FFF2-40B4-BE49-F238E27FC236}">
                <a16:creationId xmlns:a16="http://schemas.microsoft.com/office/drawing/2014/main" id="{5EA040CC-67BA-4EF0-B7F5-A2D2EE2DF2F0}"/>
              </a:ext>
            </a:extLst>
          </p:cNvPr>
          <p:cNvSpPr>
            <a:spLocks noGrp="1"/>
          </p:cNvSpPr>
          <p:nvPr>
            <p:ph type="title"/>
          </p:nvPr>
        </p:nvSpPr>
        <p:spPr>
          <a:xfrm>
            <a:off x="461338" y="1619021"/>
            <a:ext cx="4038219" cy="1074012"/>
          </a:xfrm>
        </p:spPr>
        <p:txBody>
          <a:bodyPr/>
          <a:lstStyle/>
          <a:p>
            <a:r>
              <a:rPr lang="en-US" cap="none">
                <a:latin typeface="Arial Black" panose="020B0A04020102020204" pitchFamily="34" charset="0"/>
              </a:rPr>
              <a:t>How Can I Get</a:t>
            </a:r>
            <a:br>
              <a:rPr lang="en-US" cap="none">
                <a:latin typeface="Arial Black" panose="020B0A04020102020204" pitchFamily="34" charset="0"/>
              </a:rPr>
            </a:br>
            <a:r>
              <a:rPr lang="en-US" cap="none">
                <a:latin typeface="Arial Black" panose="020B0A04020102020204" pitchFamily="34" charset="0"/>
              </a:rPr>
              <a:t>Involved?</a:t>
            </a:r>
          </a:p>
        </p:txBody>
      </p:sp>
    </p:spTree>
    <p:extLst>
      <p:ext uri="{BB962C8B-B14F-4D97-AF65-F5344CB8AC3E}">
        <p14:creationId xmlns:p14="http://schemas.microsoft.com/office/powerpoint/2010/main" val="391849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25</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553703" y="338930"/>
            <a:ext cx="8552033" cy="430887"/>
          </a:xfrm>
        </p:spPr>
        <p:txBody>
          <a:bodyPr/>
          <a:lstStyle/>
          <a:p>
            <a:r>
              <a:rPr lang="en-US" sz="2800" cap="none">
                <a:solidFill>
                  <a:srgbClr val="009DDC"/>
                </a:solidFill>
                <a:latin typeface="Arial Black" panose="020B0A04020102020204" pitchFamily="34" charset="0"/>
                <a:cs typeface="Arial"/>
              </a:rPr>
              <a:t>Medical Student Involvement At The AMA</a:t>
            </a:r>
          </a:p>
        </p:txBody>
      </p:sp>
      <p:sp>
        <p:nvSpPr>
          <p:cNvPr id="11" name="Content Placeholder 2">
            <a:extLst>
              <a:ext uri="{FF2B5EF4-FFF2-40B4-BE49-F238E27FC236}">
                <a16:creationId xmlns:a16="http://schemas.microsoft.com/office/drawing/2014/main" id="{8553705A-9256-4AA5-9AAA-CEB039C565F4}"/>
              </a:ext>
            </a:extLst>
          </p:cNvPr>
          <p:cNvSpPr>
            <a:spLocks noGrp="1"/>
          </p:cNvSpPr>
          <p:nvPr>
            <p:ph idx="1"/>
          </p:nvPr>
        </p:nvSpPr>
        <p:spPr>
          <a:xfrm>
            <a:off x="461338" y="1028048"/>
            <a:ext cx="7558823" cy="2933721"/>
          </a:xfrm>
        </p:spPr>
        <p:txBody>
          <a:bodyPr vert="horz" lIns="121920" tIns="60960" rIns="121920" bIns="60960" rtlCol="0" anchor="t">
            <a:normAutofit fontScale="92500" lnSpcReduction="20000"/>
          </a:bodyPr>
          <a:lstStyle/>
          <a:p>
            <a:pPr marL="0" indent="0">
              <a:buNone/>
            </a:pPr>
            <a:r>
              <a:rPr lang="en-US" sz="2000" b="1">
                <a:solidFill>
                  <a:schemeClr val="accent6"/>
                </a:solidFill>
                <a:latin typeface="Arial"/>
                <a:cs typeface="Arial"/>
              </a:rPr>
              <a:t>Become a Member</a:t>
            </a:r>
            <a:endParaRPr lang="en-US" sz="2000">
              <a:solidFill>
                <a:schemeClr val="accent6"/>
              </a:solidFill>
              <a:latin typeface="Arial"/>
              <a:cs typeface="Arial"/>
            </a:endParaRPr>
          </a:p>
          <a:p>
            <a:pPr>
              <a:buFont typeface="Wingdings" panose="05000000000000000000" pitchFamily="2" charset="2"/>
              <a:buChar char="§"/>
            </a:pPr>
            <a:r>
              <a:rPr lang="en-US" sz="2000">
                <a:solidFill>
                  <a:srgbClr val="461469"/>
                </a:solidFill>
                <a:latin typeface="Arial"/>
                <a:cs typeface="Arial"/>
              </a:rPr>
              <a:t> Get involved at our </a:t>
            </a:r>
            <a:r>
              <a:rPr lang="en-US" sz="2000">
                <a:solidFill>
                  <a:srgbClr val="461469"/>
                </a:solidFill>
                <a:highlight>
                  <a:srgbClr val="FFFF00"/>
                </a:highlight>
                <a:latin typeface="Arial"/>
                <a:cs typeface="Arial"/>
              </a:rPr>
              <a:t>&lt;Med School&gt; </a:t>
            </a:r>
            <a:r>
              <a:rPr lang="en-US" sz="2000">
                <a:solidFill>
                  <a:srgbClr val="461469"/>
                </a:solidFill>
                <a:latin typeface="Arial"/>
                <a:cs typeface="Arial"/>
              </a:rPr>
              <a:t>Chapter</a:t>
            </a:r>
          </a:p>
          <a:p>
            <a:pPr>
              <a:buFont typeface="Wingdings" panose="05000000000000000000" pitchFamily="2" charset="2"/>
              <a:buChar char="§"/>
            </a:pPr>
            <a:r>
              <a:rPr lang="en-US" sz="2000">
                <a:solidFill>
                  <a:srgbClr val="461469"/>
                </a:solidFill>
                <a:latin typeface="Arial"/>
                <a:cs typeface="Arial"/>
              </a:rPr>
              <a:t> Get involved at your state medical society</a:t>
            </a:r>
          </a:p>
          <a:p>
            <a:pPr>
              <a:buFont typeface="Wingdings" panose="05000000000000000000" pitchFamily="2" charset="2"/>
              <a:buChar char="§"/>
            </a:pPr>
            <a:r>
              <a:rPr lang="en-US" sz="2000">
                <a:solidFill>
                  <a:srgbClr val="461469"/>
                </a:solidFill>
                <a:latin typeface="Arial"/>
                <a:cs typeface="Arial"/>
              </a:rPr>
              <a:t> Get involved at the regional level</a:t>
            </a:r>
          </a:p>
          <a:p>
            <a:pPr marL="0" indent="0">
              <a:buNone/>
            </a:pPr>
            <a:endParaRPr lang="en-US" sz="2000">
              <a:solidFill>
                <a:srgbClr val="461469"/>
              </a:solidFill>
              <a:latin typeface="Arial"/>
              <a:cs typeface="Arial"/>
            </a:endParaRPr>
          </a:p>
          <a:p>
            <a:pPr marL="0" indent="0">
              <a:buNone/>
            </a:pPr>
            <a:r>
              <a:rPr lang="en-US" sz="2000" b="1">
                <a:solidFill>
                  <a:schemeClr val="accent6"/>
                </a:solidFill>
                <a:latin typeface="Arial"/>
                <a:cs typeface="Arial"/>
              </a:rPr>
              <a:t>Take on an AMA leadership position</a:t>
            </a:r>
          </a:p>
          <a:p>
            <a:pPr>
              <a:buFont typeface="Wingdings" panose="05000000000000000000" pitchFamily="2" charset="2"/>
              <a:buChar char="§"/>
            </a:pPr>
            <a:r>
              <a:rPr lang="en-US" sz="2100">
                <a:solidFill>
                  <a:srgbClr val="461469"/>
                </a:solidFill>
                <a:latin typeface="Arial"/>
                <a:cs typeface="Arial"/>
              </a:rPr>
              <a:t> Medical Student Outreach Program</a:t>
            </a:r>
            <a:endParaRPr lang="en-US" sz="2100">
              <a:solidFill>
                <a:srgbClr val="461469"/>
              </a:solidFill>
            </a:endParaRPr>
          </a:p>
          <a:p>
            <a:pPr>
              <a:buFont typeface="Wingdings" panose="05000000000000000000" pitchFamily="2" charset="2"/>
              <a:buChar char="§"/>
            </a:pPr>
            <a:r>
              <a:rPr lang="en-US" sz="2100">
                <a:solidFill>
                  <a:srgbClr val="461469"/>
                </a:solidFill>
                <a:latin typeface="Arial"/>
                <a:cs typeface="Arial"/>
              </a:rPr>
              <a:t> Medical Student Section</a:t>
            </a:r>
          </a:p>
          <a:p>
            <a:pPr>
              <a:buFont typeface="Wingdings" panose="05000000000000000000" pitchFamily="2" charset="2"/>
              <a:buChar char="§"/>
            </a:pPr>
            <a:r>
              <a:rPr lang="en-US" sz="2100">
                <a:solidFill>
                  <a:srgbClr val="461469"/>
                </a:solidFill>
                <a:latin typeface="Arial"/>
                <a:cs typeface="Arial"/>
              </a:rPr>
              <a:t> AMA Ambassadors</a:t>
            </a:r>
          </a:p>
          <a:p>
            <a:pPr lvl="1"/>
            <a:endParaRPr lang="en-US">
              <a:latin typeface="Arial"/>
              <a:cs typeface="Arial"/>
            </a:endParaRPr>
          </a:p>
          <a:p>
            <a:endParaRPr lang="en-US">
              <a:cs typeface="Arial"/>
            </a:endParaRPr>
          </a:p>
        </p:txBody>
      </p:sp>
      <p:pic>
        <p:nvPicPr>
          <p:cNvPr id="13" name="Graphic 12">
            <a:extLst>
              <a:ext uri="{FF2B5EF4-FFF2-40B4-BE49-F238E27FC236}">
                <a16:creationId xmlns:a16="http://schemas.microsoft.com/office/drawing/2014/main" id="{6001CA0C-0CBC-4B22-9B8D-68F1CE866B89}"/>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rcRect/>
          <a:stretch/>
        </p:blipFill>
        <p:spPr>
          <a:xfrm>
            <a:off x="6187029" y="1283616"/>
            <a:ext cx="2042570" cy="2422584"/>
          </a:xfrm>
          <a:prstGeom prst="rect">
            <a:avLst/>
          </a:prstGeom>
        </p:spPr>
      </p:pic>
    </p:spTree>
    <p:extLst>
      <p:ext uri="{BB962C8B-B14F-4D97-AF65-F5344CB8AC3E}">
        <p14:creationId xmlns:p14="http://schemas.microsoft.com/office/powerpoint/2010/main" val="128319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1A-40FB-45AA-BEAB-FF70AEDF5E68}"/>
              </a:ext>
            </a:extLst>
          </p:cNvPr>
          <p:cNvSpPr>
            <a:spLocks noGrp="1"/>
          </p:cNvSpPr>
          <p:nvPr>
            <p:ph type="title"/>
          </p:nvPr>
        </p:nvSpPr>
        <p:spPr>
          <a:xfrm>
            <a:off x="483885" y="165203"/>
            <a:ext cx="7886700" cy="897710"/>
          </a:xfrm>
        </p:spPr>
        <p:txBody>
          <a:bodyPr>
            <a:normAutofit fontScale="90000"/>
          </a:bodyPr>
          <a:lstStyle/>
          <a:p>
            <a:r>
              <a:rPr lang="en-US" cap="none">
                <a:solidFill>
                  <a:srgbClr val="009DDC"/>
                </a:solidFill>
                <a:latin typeface="Arial"/>
                <a:cs typeface="Arial"/>
              </a:rPr>
              <a:t>Join Your Local Chapter</a:t>
            </a:r>
            <a:br>
              <a:rPr lang="en-US" cap="none">
                <a:solidFill>
                  <a:srgbClr val="009DDC"/>
                </a:solidFill>
              </a:rPr>
            </a:br>
            <a:r>
              <a:rPr lang="en-US" cap="none">
                <a:solidFill>
                  <a:srgbClr val="009DDC"/>
                </a:solidFill>
                <a:highlight>
                  <a:srgbClr val="FFFF00"/>
                </a:highlight>
                <a:latin typeface="Arial"/>
                <a:cs typeface="Arial"/>
              </a:rPr>
              <a:t>&lt;Medical School&gt; </a:t>
            </a:r>
            <a:r>
              <a:rPr lang="en-US" cap="none">
                <a:solidFill>
                  <a:srgbClr val="009DDC"/>
                </a:solidFill>
                <a:latin typeface="Arial"/>
                <a:cs typeface="Arial"/>
              </a:rPr>
              <a:t>Information &amp; Events</a:t>
            </a:r>
          </a:p>
        </p:txBody>
      </p:sp>
      <p:sp>
        <p:nvSpPr>
          <p:cNvPr id="4" name="Slide Number Placeholder 3">
            <a:extLst>
              <a:ext uri="{FF2B5EF4-FFF2-40B4-BE49-F238E27FC236}">
                <a16:creationId xmlns:a16="http://schemas.microsoft.com/office/drawing/2014/main" id="{1E73A4E7-7FD0-4F47-ACB1-1D7E6493FB80}"/>
              </a:ext>
            </a:extLst>
          </p:cNvPr>
          <p:cNvSpPr>
            <a:spLocks noGrp="1"/>
          </p:cNvSpPr>
          <p:nvPr>
            <p:ph type="sldNum" idx="12"/>
          </p:nvPr>
        </p:nvSpPr>
        <p:spPr/>
        <p:txBody>
          <a:bodyPr/>
          <a:lstStyle/>
          <a:p>
            <a:fld id="{DA05D499-8038-C642-91E0-FF7B8677CF19}" type="slidenum">
              <a:rPr lang="en-US" smtClean="0"/>
              <a:pPr/>
              <a:t>26</a:t>
            </a:fld>
            <a:endParaRPr lang="en-US"/>
          </a:p>
        </p:txBody>
      </p:sp>
      <p:sp>
        <p:nvSpPr>
          <p:cNvPr id="3" name="Content Placeholder 2">
            <a:extLst>
              <a:ext uri="{FF2B5EF4-FFF2-40B4-BE49-F238E27FC236}">
                <a16:creationId xmlns:a16="http://schemas.microsoft.com/office/drawing/2014/main" id="{AABF8316-00C3-48C3-A8EA-8E690EACB33A}"/>
              </a:ext>
            </a:extLst>
          </p:cNvPr>
          <p:cNvSpPr>
            <a:spLocks noGrp="1"/>
          </p:cNvSpPr>
          <p:nvPr>
            <p:ph idx="4294967295"/>
          </p:nvPr>
        </p:nvSpPr>
        <p:spPr>
          <a:xfrm>
            <a:off x="590230" y="1198020"/>
            <a:ext cx="4865434" cy="3462338"/>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latin typeface="Arial"/>
                <a:cs typeface="Arial"/>
              </a:rPr>
              <a:t> What has the chapter been doing? </a:t>
            </a:r>
          </a:p>
          <a:p>
            <a:pPr>
              <a:buFont typeface="Wingdings" panose="05000000000000000000" pitchFamily="2" charset="2"/>
              <a:buChar char="§"/>
            </a:pPr>
            <a:r>
              <a:rPr lang="en-US" sz="2000">
                <a:solidFill>
                  <a:srgbClr val="461469"/>
                </a:solidFill>
                <a:latin typeface="Arial"/>
                <a:cs typeface="Arial"/>
              </a:rPr>
              <a:t> Highlights of last year?</a:t>
            </a:r>
          </a:p>
          <a:p>
            <a:pPr>
              <a:buFont typeface="Wingdings" panose="05000000000000000000" pitchFamily="2" charset="2"/>
              <a:buChar char="§"/>
            </a:pPr>
            <a:r>
              <a:rPr lang="en-US" sz="2000">
                <a:solidFill>
                  <a:srgbClr val="461469"/>
                </a:solidFill>
                <a:latin typeface="Arial"/>
                <a:cs typeface="Arial"/>
              </a:rPr>
              <a:t> Pictures</a:t>
            </a:r>
          </a:p>
          <a:p>
            <a:pPr>
              <a:buFont typeface="Wingdings" panose="05000000000000000000" pitchFamily="2" charset="2"/>
              <a:buChar char="§"/>
            </a:pPr>
            <a:r>
              <a:rPr lang="en-US" sz="2000">
                <a:solidFill>
                  <a:srgbClr val="461469"/>
                </a:solidFill>
                <a:latin typeface="Arial"/>
                <a:cs typeface="Arial"/>
              </a:rPr>
              <a:t> Medical school to add more information about their chapter</a:t>
            </a:r>
            <a:endParaRPr lang="en-US" sz="2000">
              <a:solidFill>
                <a:srgbClr val="461469"/>
              </a:solidFill>
            </a:endParaRPr>
          </a:p>
        </p:txBody>
      </p:sp>
      <p:sp>
        <p:nvSpPr>
          <p:cNvPr id="7" name="TextBox 6">
            <a:extLst>
              <a:ext uri="{FF2B5EF4-FFF2-40B4-BE49-F238E27FC236}">
                <a16:creationId xmlns:a16="http://schemas.microsoft.com/office/drawing/2014/main" id="{CC112764-C7CA-40F6-8109-9311B00596DE}"/>
              </a:ext>
            </a:extLst>
          </p:cNvPr>
          <p:cNvSpPr txBox="1"/>
          <p:nvPr/>
        </p:nvSpPr>
        <p:spPr>
          <a:xfrm>
            <a:off x="5714302" y="1360112"/>
            <a:ext cx="3032801" cy="1650452"/>
          </a:xfrm>
          <a:prstGeom prst="rect">
            <a:avLst/>
          </a:prstGeom>
          <a:solidFill>
            <a:srgbClr val="FFFF00"/>
          </a:solidFill>
          <a:ln w="38100">
            <a:solidFill>
              <a:schemeClr val="accent6"/>
            </a:solidFill>
            <a:prstDash val="dash"/>
          </a:ln>
        </p:spPr>
        <p:txBody>
          <a:bodyPr wrap="square" rtlCol="0" anchor="t">
            <a:spAutoFit/>
          </a:bodyPr>
          <a:lstStyle/>
          <a:p>
            <a:pPr algn="ctr"/>
            <a:r>
              <a:rPr lang="en-US" sz="2025">
                <a:solidFill>
                  <a:schemeClr val="accent6"/>
                </a:solidFill>
                <a:latin typeface="Arial" panose="020B0604020202020204" pitchFamily="34" charset="0"/>
                <a:cs typeface="Arial" panose="020B0604020202020204" pitchFamily="34" charset="0"/>
              </a:rPr>
              <a:t>OL Update: AMA Chapter will update page with what their chapters are doing and any photos they want to add</a:t>
            </a:r>
          </a:p>
        </p:txBody>
      </p:sp>
    </p:spTree>
    <p:extLst>
      <p:ext uri="{BB962C8B-B14F-4D97-AF65-F5344CB8AC3E}">
        <p14:creationId xmlns:p14="http://schemas.microsoft.com/office/powerpoint/2010/main" val="51050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37097-BB1A-4AA1-99CC-6FE2A1FCFB7E}"/>
              </a:ext>
            </a:extLst>
          </p:cNvPr>
          <p:cNvSpPr>
            <a:spLocks noGrp="1"/>
          </p:cNvSpPr>
          <p:nvPr>
            <p:ph sz="half" idx="1"/>
          </p:nvPr>
        </p:nvSpPr>
        <p:spPr>
          <a:xfrm>
            <a:off x="553703" y="921676"/>
            <a:ext cx="4488916" cy="1231106"/>
          </a:xfrm>
        </p:spPr>
        <p:txBody>
          <a:bodyPr vert="horz" lIns="91440" tIns="45720" rIns="91440" bIns="45720" rtlCol="0" anchor="t">
            <a:noAutofit/>
          </a:bodyPr>
          <a:lstStyle/>
          <a:p>
            <a:pPr>
              <a:buFont typeface="Wingdings" panose="05000000000000000000" pitchFamily="2" charset="2"/>
              <a:buChar char="§"/>
            </a:pPr>
            <a:r>
              <a:rPr lang="en-US" sz="1800">
                <a:solidFill>
                  <a:srgbClr val="461469"/>
                </a:solidFill>
                <a:latin typeface="Arial"/>
                <a:cs typeface="Arial"/>
              </a:rPr>
              <a:t>Its important to be involved both nationally and locally.</a:t>
            </a:r>
          </a:p>
          <a:p>
            <a:pPr>
              <a:buFont typeface="Wingdings" panose="05000000000000000000" pitchFamily="2" charset="2"/>
              <a:buChar char="§"/>
            </a:pPr>
            <a:r>
              <a:rPr lang="en-US" sz="1800">
                <a:solidFill>
                  <a:srgbClr val="461469"/>
                </a:solidFill>
                <a:latin typeface="Arial"/>
                <a:cs typeface="Arial"/>
              </a:rPr>
              <a:t>The AMA encourages you to become a member at </a:t>
            </a:r>
            <a:r>
              <a:rPr lang="en-US" sz="1800">
                <a:solidFill>
                  <a:srgbClr val="461469"/>
                </a:solidFill>
                <a:highlight>
                  <a:srgbClr val="FFFF00"/>
                </a:highlight>
                <a:latin typeface="Arial"/>
                <a:cs typeface="Arial"/>
              </a:rPr>
              <a:t>&lt;Insert Your State Society&gt;.</a:t>
            </a:r>
          </a:p>
          <a:p>
            <a:pPr>
              <a:buFont typeface="Wingdings" panose="05000000000000000000" pitchFamily="2" charset="2"/>
              <a:buChar char="§"/>
            </a:pPr>
            <a:r>
              <a:rPr lang="en-US" sz="1800">
                <a:solidFill>
                  <a:srgbClr val="461469"/>
                </a:solidFill>
                <a:highlight>
                  <a:srgbClr val="FFFF00"/>
                </a:highlight>
                <a:latin typeface="Arial"/>
                <a:cs typeface="Arial"/>
              </a:rPr>
              <a:t>&lt;If you have partnered with State Society put any information you want to articulate here&gt;</a:t>
            </a:r>
          </a:p>
        </p:txBody>
      </p:sp>
      <p:sp>
        <p:nvSpPr>
          <p:cNvPr id="4" name="Slide Number Placeholder 3">
            <a:extLst>
              <a:ext uri="{FF2B5EF4-FFF2-40B4-BE49-F238E27FC236}">
                <a16:creationId xmlns:a16="http://schemas.microsoft.com/office/drawing/2014/main" id="{9F8D4FC8-C325-4825-9598-616926C3697D}"/>
              </a:ext>
            </a:extLst>
          </p:cNvPr>
          <p:cNvSpPr>
            <a:spLocks noGrp="1"/>
          </p:cNvSpPr>
          <p:nvPr>
            <p:ph type="sldNum" sz="quarter" idx="10"/>
          </p:nvPr>
        </p:nvSpPr>
        <p:spPr/>
        <p:txBody>
          <a:bodyPr/>
          <a:lstStyle/>
          <a:p>
            <a:fld id="{DA05D499-8038-C642-91E0-FF7B8677CF19}" type="slidenum">
              <a:rPr lang="en-US" smtClean="0"/>
              <a:pPr/>
              <a:t>27</a:t>
            </a:fld>
            <a:endParaRPr lang="en-US"/>
          </a:p>
        </p:txBody>
      </p:sp>
      <p:sp>
        <p:nvSpPr>
          <p:cNvPr id="5" name="Title 4">
            <a:extLst>
              <a:ext uri="{FF2B5EF4-FFF2-40B4-BE49-F238E27FC236}">
                <a16:creationId xmlns:a16="http://schemas.microsoft.com/office/drawing/2014/main" id="{CFCB44B0-5B45-471D-AF69-EA12E5B82033}"/>
              </a:ext>
            </a:extLst>
          </p:cNvPr>
          <p:cNvSpPr>
            <a:spLocks noGrp="1"/>
          </p:cNvSpPr>
          <p:nvPr>
            <p:ph type="title"/>
          </p:nvPr>
        </p:nvSpPr>
        <p:spPr/>
        <p:txBody>
          <a:bodyPr/>
          <a:lstStyle/>
          <a:p>
            <a:r>
              <a:rPr lang="en-US" cap="none">
                <a:solidFill>
                  <a:schemeClr val="accent3"/>
                </a:solidFill>
                <a:latin typeface="Arial Black" panose="020B0A04020102020204" pitchFamily="34" charset="0"/>
                <a:cs typeface="Arial"/>
              </a:rPr>
              <a:t>Get Involved With Your State Society!</a:t>
            </a:r>
            <a:endParaRPr lang="en-US" cap="none">
              <a:solidFill>
                <a:schemeClr val="accent3"/>
              </a:solidFill>
              <a:latin typeface="Arial Black" panose="020B0A04020102020204" pitchFamily="34" charset="0"/>
            </a:endParaRPr>
          </a:p>
        </p:txBody>
      </p:sp>
      <p:sp>
        <p:nvSpPr>
          <p:cNvPr id="6" name="Rectangle 5">
            <a:extLst>
              <a:ext uri="{FF2B5EF4-FFF2-40B4-BE49-F238E27FC236}">
                <a16:creationId xmlns:a16="http://schemas.microsoft.com/office/drawing/2014/main" id="{B3986002-E707-4F90-9E8D-5A3B76D2C0AE}"/>
              </a:ext>
            </a:extLst>
          </p:cNvPr>
          <p:cNvSpPr/>
          <p:nvPr/>
        </p:nvSpPr>
        <p:spPr>
          <a:xfrm>
            <a:off x="5437862" y="959543"/>
            <a:ext cx="3123676" cy="2716581"/>
          </a:xfrm>
          <a:prstGeom prst="rect">
            <a:avLst/>
          </a:prstGeom>
          <a:solidFill>
            <a:srgbClr val="F3EB36"/>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ED55E467-D53E-484A-98BC-766C3D16DB82}"/>
              </a:ext>
            </a:extLst>
          </p:cNvPr>
          <p:cNvSpPr txBox="1"/>
          <p:nvPr/>
        </p:nvSpPr>
        <p:spPr>
          <a:xfrm>
            <a:off x="6003880" y="1898866"/>
            <a:ext cx="199163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a:solidFill>
                  <a:srgbClr val="FF0000"/>
                </a:solidFill>
                <a:latin typeface="Arial" panose="020B0604020202020204" pitchFamily="34" charset="0"/>
                <a:cs typeface="Arial" panose="020B0604020202020204" pitchFamily="34" charset="0"/>
              </a:rPr>
              <a:t>Insert State Society Logo Here</a:t>
            </a:r>
          </a:p>
        </p:txBody>
      </p:sp>
    </p:spTree>
    <p:extLst>
      <p:ext uri="{BB962C8B-B14F-4D97-AF65-F5344CB8AC3E}">
        <p14:creationId xmlns:p14="http://schemas.microsoft.com/office/powerpoint/2010/main" val="335688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91;p44">
            <a:extLst>
              <a:ext uri="{FF2B5EF4-FFF2-40B4-BE49-F238E27FC236}">
                <a16:creationId xmlns:a16="http://schemas.microsoft.com/office/drawing/2014/main" id="{E682D2BB-F297-456F-9A8A-9DA1A60AEDF9}"/>
              </a:ext>
            </a:extLst>
          </p:cNvPr>
          <p:cNvPicPr preferRelativeResize="0"/>
          <p:nvPr/>
        </p:nvPicPr>
        <p:blipFill rotWithShape="1">
          <a:blip r:embed="rId3">
            <a:alphaModFix/>
          </a:blip>
          <a:srcRect b="4403"/>
          <a:stretch/>
        </p:blipFill>
        <p:spPr>
          <a:xfrm>
            <a:off x="152828" y="685046"/>
            <a:ext cx="5433464" cy="3626864"/>
          </a:xfrm>
          <a:prstGeom prst="rect">
            <a:avLst/>
          </a:prstGeom>
          <a:noFill/>
          <a:ln>
            <a:noFill/>
          </a:ln>
        </p:spPr>
      </p:pic>
      <p:sp>
        <p:nvSpPr>
          <p:cNvPr id="2" name="Slide Number Placeholder 1">
            <a:extLst>
              <a:ext uri="{FF2B5EF4-FFF2-40B4-BE49-F238E27FC236}">
                <a16:creationId xmlns:a16="http://schemas.microsoft.com/office/drawing/2014/main" id="{E63FFEE0-D5F2-4D34-982F-8053BA34EC50}"/>
              </a:ext>
            </a:extLst>
          </p:cNvPr>
          <p:cNvSpPr>
            <a:spLocks noGrp="1"/>
          </p:cNvSpPr>
          <p:nvPr>
            <p:ph type="sldNum" sz="quarter" idx="10"/>
          </p:nvPr>
        </p:nvSpPr>
        <p:spPr/>
        <p:txBody>
          <a:bodyPr/>
          <a:lstStyle/>
          <a:p>
            <a:fld id="{DA05D499-8038-C642-91E0-FF7B8677CF19}" type="slidenum">
              <a:rPr lang="en-US" smtClean="0"/>
              <a:pPr/>
              <a:t>28</a:t>
            </a:fld>
            <a:endParaRPr lang="en-US"/>
          </a:p>
        </p:txBody>
      </p:sp>
      <p:sp>
        <p:nvSpPr>
          <p:cNvPr id="3" name="Title 2">
            <a:extLst>
              <a:ext uri="{FF2B5EF4-FFF2-40B4-BE49-F238E27FC236}">
                <a16:creationId xmlns:a16="http://schemas.microsoft.com/office/drawing/2014/main" id="{29EF6243-0E66-4C25-B3D3-FA8C557A5222}"/>
              </a:ext>
            </a:extLst>
          </p:cNvPr>
          <p:cNvSpPr>
            <a:spLocks noGrp="1"/>
          </p:cNvSpPr>
          <p:nvPr>
            <p:ph type="title"/>
          </p:nvPr>
        </p:nvSpPr>
        <p:spPr/>
        <p:txBody>
          <a:bodyPr/>
          <a:lstStyle/>
          <a:p>
            <a:r>
              <a:rPr lang="en-US" cap="none">
                <a:solidFill>
                  <a:srgbClr val="009DDC"/>
                </a:solidFill>
                <a:latin typeface="Arial Black" panose="020B0A04020102020204" pitchFamily="34" charset="0"/>
              </a:rPr>
              <a:t>Regional Involvement </a:t>
            </a:r>
          </a:p>
        </p:txBody>
      </p:sp>
      <p:pic>
        <p:nvPicPr>
          <p:cNvPr id="7" name="Picture 6">
            <a:extLst>
              <a:ext uri="{FF2B5EF4-FFF2-40B4-BE49-F238E27FC236}">
                <a16:creationId xmlns:a16="http://schemas.microsoft.com/office/drawing/2014/main" id="{AA6A718C-74D6-4EBF-85F9-D2CC68222CE7}"/>
              </a:ext>
            </a:extLst>
          </p:cNvPr>
          <p:cNvPicPr>
            <a:picLocks noChangeAspect="1"/>
          </p:cNvPicPr>
          <p:nvPr/>
        </p:nvPicPr>
        <p:blipFill>
          <a:blip r:embed="rId4"/>
          <a:stretch>
            <a:fillRect/>
          </a:stretch>
        </p:blipFill>
        <p:spPr>
          <a:xfrm>
            <a:off x="5422413" y="1856280"/>
            <a:ext cx="3721587" cy="2348053"/>
          </a:xfrm>
          <a:prstGeom prst="rect">
            <a:avLst/>
          </a:prstGeom>
        </p:spPr>
      </p:pic>
    </p:spTree>
    <p:extLst>
      <p:ext uri="{BB962C8B-B14F-4D97-AF65-F5344CB8AC3E}">
        <p14:creationId xmlns:p14="http://schemas.microsoft.com/office/powerpoint/2010/main" val="1466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29</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p:txBody>
          <a:bodyPr/>
          <a:lstStyle/>
          <a:p>
            <a:r>
              <a:rPr lang="en-US" sz="4400" cap="none"/>
              <a:t>AMA Student </a:t>
            </a:r>
            <a:br>
              <a:rPr lang="en-US" sz="4400" cap="none"/>
            </a:br>
            <a:r>
              <a:rPr lang="en-US" sz="4400" cap="none"/>
              <a:t>Member Benefits</a:t>
            </a:r>
          </a:p>
        </p:txBody>
      </p:sp>
    </p:spTree>
    <p:extLst>
      <p:ext uri="{BB962C8B-B14F-4D97-AF65-F5344CB8AC3E}">
        <p14:creationId xmlns:p14="http://schemas.microsoft.com/office/powerpoint/2010/main" val="124175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C92D9-AD43-7448-822A-E24D8395660B}"/>
              </a:ext>
            </a:extLst>
          </p:cNvPr>
          <p:cNvSpPr>
            <a:spLocks noGrp="1"/>
          </p:cNvSpPr>
          <p:nvPr>
            <p:ph type="title"/>
          </p:nvPr>
        </p:nvSpPr>
        <p:spPr>
          <a:xfrm>
            <a:off x="457200" y="586931"/>
            <a:ext cx="8229600" cy="461665"/>
          </a:xfrm>
        </p:spPr>
        <p:txBody>
          <a:bodyPr/>
          <a:lstStyle/>
          <a:p>
            <a:r>
              <a:rPr lang="en-US" b="1" cap="none">
                <a:solidFill>
                  <a:srgbClr val="009DDC"/>
                </a:solidFill>
                <a:latin typeface="Arial Black" panose="020B0A04020102020204" pitchFamily="34" charset="0"/>
              </a:rPr>
              <a:t>Today’s Agenda </a:t>
            </a:r>
            <a:endParaRPr lang="en-US" cap="none">
              <a:solidFill>
                <a:srgbClr val="009DDC"/>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B0B267D2-250B-9B4E-8F82-363C006BCD1F}"/>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7" name="Content Placeholder 6">
            <a:extLst>
              <a:ext uri="{FF2B5EF4-FFF2-40B4-BE49-F238E27FC236}">
                <a16:creationId xmlns:a16="http://schemas.microsoft.com/office/drawing/2014/main" id="{22306D30-AE39-6740-9899-A7583B01924F}"/>
              </a:ext>
            </a:extLst>
          </p:cNvPr>
          <p:cNvSpPr>
            <a:spLocks noGrp="1"/>
          </p:cNvSpPr>
          <p:nvPr>
            <p:ph sz="quarter" idx="13"/>
          </p:nvPr>
        </p:nvSpPr>
        <p:spPr>
          <a:xfrm>
            <a:off x="457412" y="1284803"/>
            <a:ext cx="4835419" cy="2539157"/>
          </a:xfrm>
        </p:spPr>
        <p:txBody>
          <a:bodyPr vert="horz" lIns="0" tIns="0" rIns="0" bIns="0" rtlCol="0" anchor="t">
            <a:spAutoFit/>
          </a:bodyPr>
          <a:lstStyle/>
          <a:p>
            <a:pPr>
              <a:lnSpc>
                <a:spcPct val="150000"/>
              </a:lnSpc>
              <a:buFont typeface="Wingdings" panose="05000000000000000000" pitchFamily="2" charset="2"/>
              <a:buChar char="§"/>
            </a:pPr>
            <a:r>
              <a:rPr lang="en-US" sz="2000" dirty="0">
                <a:solidFill>
                  <a:srgbClr val="452663"/>
                </a:solidFill>
                <a:latin typeface="Arial"/>
                <a:cs typeface="Arial"/>
              </a:rPr>
              <a:t> Introduction of chapter leadership</a:t>
            </a:r>
            <a:endParaRPr lang="en-US" sz="1800" dirty="0">
              <a:latin typeface="Arial"/>
              <a:cs typeface="Arial"/>
            </a:endParaRPr>
          </a:p>
          <a:p>
            <a:pPr>
              <a:lnSpc>
                <a:spcPct val="150000"/>
              </a:lnSpc>
              <a:buFont typeface="Wingdings" panose="05000000000000000000" pitchFamily="2" charset="2"/>
              <a:buChar char="§"/>
            </a:pPr>
            <a:r>
              <a:rPr lang="en-US" sz="2000" dirty="0">
                <a:solidFill>
                  <a:srgbClr val="452663"/>
                </a:solidFill>
                <a:latin typeface="Arial"/>
                <a:cs typeface="Arial"/>
              </a:rPr>
              <a:t> What is health equity?</a:t>
            </a:r>
          </a:p>
          <a:p>
            <a:pPr>
              <a:lnSpc>
                <a:spcPct val="150000"/>
              </a:lnSpc>
              <a:buFont typeface="Wingdings" panose="05000000000000000000" pitchFamily="2" charset="2"/>
              <a:buChar char="§"/>
            </a:pPr>
            <a:r>
              <a:rPr lang="en-US" sz="2000" dirty="0">
                <a:solidFill>
                  <a:srgbClr val="452663"/>
                </a:solidFill>
                <a:latin typeface="Arial"/>
                <a:cs typeface="Arial"/>
              </a:rPr>
              <a:t> How does organized medicine impact health equity?</a:t>
            </a:r>
          </a:p>
          <a:p>
            <a:pPr>
              <a:lnSpc>
                <a:spcPct val="150000"/>
              </a:lnSpc>
              <a:buFont typeface="Wingdings" panose="05000000000000000000" pitchFamily="2" charset="2"/>
              <a:buChar char="§"/>
            </a:pPr>
            <a:r>
              <a:rPr lang="en-US" sz="2000" dirty="0">
                <a:solidFill>
                  <a:srgbClr val="452663"/>
                </a:solidFill>
                <a:latin typeface="Arial"/>
                <a:cs typeface="Arial"/>
              </a:rPr>
              <a:t> How do I get involved?</a:t>
            </a:r>
          </a:p>
        </p:txBody>
      </p:sp>
    </p:spTree>
    <p:extLst>
      <p:ext uri="{BB962C8B-B14F-4D97-AF65-F5344CB8AC3E}">
        <p14:creationId xmlns:p14="http://schemas.microsoft.com/office/powerpoint/2010/main" val="125626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30F6F-1527-214E-80DA-32385C35B5EA}"/>
              </a:ext>
            </a:extLst>
          </p:cNvPr>
          <p:cNvSpPr>
            <a:spLocks noGrp="1"/>
          </p:cNvSpPr>
          <p:nvPr>
            <p:ph type="sldNum" sz="quarter" idx="10"/>
          </p:nvPr>
        </p:nvSpPr>
        <p:spPr/>
        <p:txBody>
          <a:bodyPr/>
          <a:lstStyle/>
          <a:p>
            <a:fld id="{DA05D499-8038-C642-91E0-FF7B8677CF19}" type="slidenum">
              <a:rPr lang="en-US" smtClean="0"/>
              <a:pPr/>
              <a:t>30</a:t>
            </a:fld>
            <a:endParaRPr lang="en-US"/>
          </a:p>
        </p:txBody>
      </p:sp>
      <p:sp>
        <p:nvSpPr>
          <p:cNvPr id="3" name="Title 2">
            <a:extLst>
              <a:ext uri="{FF2B5EF4-FFF2-40B4-BE49-F238E27FC236}">
                <a16:creationId xmlns:a16="http://schemas.microsoft.com/office/drawing/2014/main" id="{684A3DF5-21BE-D248-B3D7-104CCAD88378}"/>
              </a:ext>
            </a:extLst>
          </p:cNvPr>
          <p:cNvSpPr>
            <a:spLocks noGrp="1"/>
          </p:cNvSpPr>
          <p:nvPr>
            <p:ph type="title"/>
          </p:nvPr>
        </p:nvSpPr>
        <p:spPr>
          <a:xfrm>
            <a:off x="457199" y="474116"/>
            <a:ext cx="8229600" cy="461665"/>
          </a:xfrm>
        </p:spPr>
        <p:txBody>
          <a:bodyPr/>
          <a:lstStyle/>
          <a:p>
            <a:r>
              <a:rPr lang="en-US" cap="none">
                <a:solidFill>
                  <a:srgbClr val="009DDC"/>
                </a:solidFill>
                <a:latin typeface="Arial Black" panose="020B0A04020102020204" pitchFamily="34" charset="0"/>
              </a:rPr>
              <a:t>Why Join as a Medical Student?</a:t>
            </a:r>
          </a:p>
        </p:txBody>
      </p:sp>
      <p:sp>
        <p:nvSpPr>
          <p:cNvPr id="4" name="Content Placeholder 3">
            <a:extLst>
              <a:ext uri="{FF2B5EF4-FFF2-40B4-BE49-F238E27FC236}">
                <a16:creationId xmlns:a16="http://schemas.microsoft.com/office/drawing/2014/main" id="{70BEAE36-6480-AE44-95C1-D0C34E31BF5E}"/>
              </a:ext>
            </a:extLst>
          </p:cNvPr>
          <p:cNvSpPr>
            <a:spLocks noGrp="1"/>
          </p:cNvSpPr>
          <p:nvPr>
            <p:ph sz="quarter" idx="13"/>
          </p:nvPr>
        </p:nvSpPr>
        <p:spPr>
          <a:xfrm>
            <a:off x="466342" y="1103336"/>
            <a:ext cx="8220457" cy="492443"/>
          </a:xfrm>
        </p:spPr>
        <p:txBody>
          <a:bodyPr>
            <a:spAutoFit/>
          </a:bodyPr>
          <a:lstStyle/>
          <a:p>
            <a:pPr marL="0" indent="0">
              <a:buNone/>
            </a:pPr>
            <a:r>
              <a:rPr lang="en-US">
                <a:solidFill>
                  <a:schemeClr val="accent1"/>
                </a:solidFill>
              </a:rPr>
              <a:t>You know medicine moves at a fast pace. But now you can keep ahead with a wealth of resources to stay up to date and at your professional best.</a:t>
            </a:r>
          </a:p>
        </p:txBody>
      </p:sp>
      <p:sp>
        <p:nvSpPr>
          <p:cNvPr id="5" name="Content Placeholder 4">
            <a:extLst>
              <a:ext uri="{FF2B5EF4-FFF2-40B4-BE49-F238E27FC236}">
                <a16:creationId xmlns:a16="http://schemas.microsoft.com/office/drawing/2014/main" id="{93398EE3-C748-7F4D-BDD9-AB3FBDF57CC5}"/>
              </a:ext>
            </a:extLst>
          </p:cNvPr>
          <p:cNvSpPr>
            <a:spLocks noGrp="1"/>
          </p:cNvSpPr>
          <p:nvPr>
            <p:ph sz="quarter" idx="14"/>
          </p:nvPr>
        </p:nvSpPr>
        <p:spPr>
          <a:xfrm>
            <a:off x="1600199" y="1987550"/>
            <a:ext cx="2886075" cy="800219"/>
          </a:xfrm>
        </p:spPr>
        <p:txBody>
          <a:bodyPr>
            <a:spAutoFit/>
          </a:bodyPr>
          <a:lstStyle/>
          <a:p>
            <a:pPr marL="0" indent="0">
              <a:buNone/>
            </a:pPr>
            <a:r>
              <a:rPr lang="en-US" sz="1300"/>
              <a:t>You know medicine moves at a fast pace. But now you can keep ahead with a wealth of resources to stay up to date and at your professional best.</a:t>
            </a:r>
          </a:p>
        </p:txBody>
      </p:sp>
      <p:pic>
        <p:nvPicPr>
          <p:cNvPr id="7" name="Graphic 6">
            <a:extLst>
              <a:ext uri="{FF2B5EF4-FFF2-40B4-BE49-F238E27FC236}">
                <a16:creationId xmlns:a16="http://schemas.microsoft.com/office/drawing/2014/main" id="{9B0F5CD7-9D2C-BF47-829F-8B307AA798F6}"/>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987550"/>
            <a:ext cx="850392" cy="850392"/>
          </a:xfrm>
          <a:prstGeom prst="rect">
            <a:avLst/>
          </a:prstGeom>
        </p:spPr>
      </p:pic>
      <p:sp>
        <p:nvSpPr>
          <p:cNvPr id="8" name="Content Placeholder 4">
            <a:extLst>
              <a:ext uri="{FF2B5EF4-FFF2-40B4-BE49-F238E27FC236}">
                <a16:creationId xmlns:a16="http://schemas.microsoft.com/office/drawing/2014/main" id="{7BC7BD49-A6DA-0840-9928-B5C96C2F0950}"/>
              </a:ext>
            </a:extLst>
          </p:cNvPr>
          <p:cNvSpPr txBox="1">
            <a:spLocks/>
          </p:cNvSpPr>
          <p:nvPr/>
        </p:nvSpPr>
        <p:spPr>
          <a:xfrm>
            <a:off x="1600199" y="3044825"/>
            <a:ext cx="2886075" cy="800219"/>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Apply for scholarships, internships </a:t>
            </a:r>
            <a:br>
              <a:rPr lang="en-US" sz="1300"/>
            </a:br>
            <a:r>
              <a:rPr lang="en-US" sz="1300"/>
              <a:t>and fellowships with the FDA and AMA Foundation, along with a variety of leadership opportunities</a:t>
            </a:r>
          </a:p>
        </p:txBody>
      </p:sp>
      <p:pic>
        <p:nvPicPr>
          <p:cNvPr id="9" name="Graphic 8">
            <a:extLst>
              <a:ext uri="{FF2B5EF4-FFF2-40B4-BE49-F238E27FC236}">
                <a16:creationId xmlns:a16="http://schemas.microsoft.com/office/drawing/2014/main" id="{67DE0D9F-C65D-F64D-8FFB-CB40C74967CD}"/>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rcRect/>
          <a:stretch/>
        </p:blipFill>
        <p:spPr>
          <a:xfrm>
            <a:off x="523898" y="3044825"/>
            <a:ext cx="716997" cy="850392"/>
          </a:xfrm>
          <a:prstGeom prst="rect">
            <a:avLst/>
          </a:prstGeom>
        </p:spPr>
      </p:pic>
      <p:sp>
        <p:nvSpPr>
          <p:cNvPr id="10" name="Content Placeholder 4">
            <a:extLst>
              <a:ext uri="{FF2B5EF4-FFF2-40B4-BE49-F238E27FC236}">
                <a16:creationId xmlns:a16="http://schemas.microsoft.com/office/drawing/2014/main" id="{EEA1AD1B-D7AC-7840-AC68-9DD50B18B306}"/>
              </a:ext>
            </a:extLst>
          </p:cNvPr>
          <p:cNvSpPr txBox="1">
            <a:spLocks/>
          </p:cNvSpPr>
          <p:nvPr/>
        </p:nvSpPr>
        <p:spPr>
          <a:xfrm>
            <a:off x="5809367" y="1987550"/>
            <a:ext cx="2886075" cy="400110"/>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Participate in education sessions and workshops at AMA events</a:t>
            </a:r>
          </a:p>
        </p:txBody>
      </p:sp>
      <p:pic>
        <p:nvPicPr>
          <p:cNvPr id="11" name="Graphic 10">
            <a:extLst>
              <a:ext uri="{FF2B5EF4-FFF2-40B4-BE49-F238E27FC236}">
                <a16:creationId xmlns:a16="http://schemas.microsoft.com/office/drawing/2014/main" id="{FE78814F-FBDC-8C48-A197-1E95EEA22A44}"/>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a:stretch/>
        </p:blipFill>
        <p:spPr>
          <a:xfrm>
            <a:off x="4654550" y="1905635"/>
            <a:ext cx="952207" cy="868680"/>
          </a:xfrm>
          <a:prstGeom prst="rect">
            <a:avLst/>
          </a:prstGeom>
        </p:spPr>
      </p:pic>
      <p:sp>
        <p:nvSpPr>
          <p:cNvPr id="12" name="Content Placeholder 4">
            <a:extLst>
              <a:ext uri="{FF2B5EF4-FFF2-40B4-BE49-F238E27FC236}">
                <a16:creationId xmlns:a16="http://schemas.microsoft.com/office/drawing/2014/main" id="{240F618F-3491-FF41-A235-E2E554D38944}"/>
              </a:ext>
            </a:extLst>
          </p:cNvPr>
          <p:cNvSpPr txBox="1">
            <a:spLocks/>
          </p:cNvSpPr>
          <p:nvPr/>
        </p:nvSpPr>
        <p:spPr>
          <a:xfrm>
            <a:off x="5809367" y="3044825"/>
            <a:ext cx="2886075" cy="600164"/>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Take advantage of members-only discounts for study aids, travel, wellness and more</a:t>
            </a:r>
          </a:p>
        </p:txBody>
      </p:sp>
      <p:pic>
        <p:nvPicPr>
          <p:cNvPr id="13" name="Graphic 12">
            <a:extLst>
              <a:ext uri="{FF2B5EF4-FFF2-40B4-BE49-F238E27FC236}">
                <a16:creationId xmlns:a16="http://schemas.microsoft.com/office/drawing/2014/main" id="{BDFBB9B9-7464-F247-833A-47C0E7E83AE3}"/>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a:stretch/>
        </p:blipFill>
        <p:spPr>
          <a:xfrm>
            <a:off x="4656827" y="3044825"/>
            <a:ext cx="947652" cy="731520"/>
          </a:xfrm>
          <a:prstGeom prst="rect">
            <a:avLst/>
          </a:prstGeom>
        </p:spPr>
      </p:pic>
    </p:spTree>
    <p:extLst>
      <p:ext uri="{BB962C8B-B14F-4D97-AF65-F5344CB8AC3E}">
        <p14:creationId xmlns:p14="http://schemas.microsoft.com/office/powerpoint/2010/main" val="138226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562E3-8F00-4395-9274-2BCD8B1D8BD3}"/>
              </a:ext>
            </a:extLst>
          </p:cNvPr>
          <p:cNvSpPr>
            <a:spLocks noGrp="1"/>
          </p:cNvSpPr>
          <p:nvPr>
            <p:ph type="sldNum" sz="quarter" idx="10"/>
          </p:nvPr>
        </p:nvSpPr>
        <p:spPr/>
        <p:txBody>
          <a:bodyPr/>
          <a:lstStyle/>
          <a:p>
            <a:fld id="{DA05D499-8038-C642-91E0-FF7B8677CF19}" type="slidenum">
              <a:rPr lang="en-US" smtClean="0"/>
              <a:pPr/>
              <a:t>31</a:t>
            </a:fld>
            <a:endParaRPr lang="en-US"/>
          </a:p>
        </p:txBody>
      </p:sp>
      <p:sp>
        <p:nvSpPr>
          <p:cNvPr id="3" name="Title 2">
            <a:extLst>
              <a:ext uri="{FF2B5EF4-FFF2-40B4-BE49-F238E27FC236}">
                <a16:creationId xmlns:a16="http://schemas.microsoft.com/office/drawing/2014/main" id="{230C8FBC-B127-40A8-96AC-B421313DEEDB}"/>
              </a:ext>
            </a:extLst>
          </p:cNvPr>
          <p:cNvSpPr>
            <a:spLocks noGrp="1"/>
          </p:cNvSpPr>
          <p:nvPr>
            <p:ph type="title"/>
          </p:nvPr>
        </p:nvSpPr>
        <p:spPr>
          <a:xfrm>
            <a:off x="443189" y="412948"/>
            <a:ext cx="8229600" cy="461665"/>
          </a:xfrm>
        </p:spPr>
        <p:txBody>
          <a:bodyPr/>
          <a:lstStyle/>
          <a:p>
            <a:r>
              <a:rPr lang="en-US" cap="none">
                <a:solidFill>
                  <a:srgbClr val="009DDC"/>
                </a:solidFill>
                <a:latin typeface="Arial Black"/>
                <a:cs typeface="Arial"/>
              </a:rPr>
              <a:t>Why Join As A Medical Student?</a:t>
            </a:r>
          </a:p>
        </p:txBody>
      </p:sp>
      <p:sp>
        <p:nvSpPr>
          <p:cNvPr id="4" name="Rectangle 3">
            <a:extLst>
              <a:ext uri="{FF2B5EF4-FFF2-40B4-BE49-F238E27FC236}">
                <a16:creationId xmlns:a16="http://schemas.microsoft.com/office/drawing/2014/main" id="{632BADDC-64B5-49EC-870F-AE4FCC85C826}"/>
              </a:ext>
            </a:extLst>
          </p:cNvPr>
          <p:cNvSpPr/>
          <p:nvPr/>
        </p:nvSpPr>
        <p:spPr>
          <a:xfrm>
            <a:off x="759180" y="1144148"/>
            <a:ext cx="3798809" cy="1618905"/>
          </a:xfrm>
          <a:prstGeom prst="rect">
            <a:avLst/>
          </a:prstGeom>
        </p:spPr>
        <p:txBody>
          <a:bodyPr wrap="square" lIns="121920" tIns="60960" rIns="121920" bIns="60960" anchor="t">
            <a:spAutoFit/>
          </a:bodyPr>
          <a:lstStyle/>
          <a:p>
            <a:pPr>
              <a:lnSpc>
                <a:spcPct val="90000"/>
              </a:lnSpc>
            </a:pPr>
            <a:r>
              <a:rPr lang="en-US" b="1">
                <a:solidFill>
                  <a:schemeClr val="accent6"/>
                </a:solidFill>
                <a:latin typeface="Arial"/>
                <a:cs typeface="Arial"/>
              </a:rPr>
              <a:t>Networking and Leadership:</a:t>
            </a:r>
          </a:p>
          <a:p>
            <a:pPr marL="285750" indent="-285750">
              <a:lnSpc>
                <a:spcPct val="90000"/>
              </a:lnSpc>
              <a:buFont typeface="Wingdings" panose="05000000000000000000" pitchFamily="2" charset="2"/>
              <a:buChar char="§"/>
            </a:pPr>
            <a:r>
              <a:rPr lang="en-US">
                <a:solidFill>
                  <a:srgbClr val="461469"/>
                </a:solidFill>
                <a:latin typeface="Arial"/>
                <a:cs typeface="Arial"/>
              </a:rPr>
              <a:t>Mentorship with medical professionals</a:t>
            </a:r>
            <a:endParaRPr lang="en-US">
              <a:solidFill>
                <a:srgbClr val="461469"/>
              </a:solidFill>
            </a:endParaRPr>
          </a:p>
          <a:p>
            <a:pPr marL="285750" indent="-285750">
              <a:lnSpc>
                <a:spcPct val="90000"/>
              </a:lnSpc>
              <a:buFont typeface="Wingdings" panose="05000000000000000000" pitchFamily="2" charset="2"/>
              <a:buChar char="§"/>
            </a:pPr>
            <a:r>
              <a:rPr lang="en-US">
                <a:solidFill>
                  <a:srgbClr val="461469"/>
                </a:solidFill>
                <a:latin typeface="Arial"/>
                <a:cs typeface="Arial"/>
              </a:rPr>
              <a:t>Community building with medical students </a:t>
            </a:r>
          </a:p>
          <a:p>
            <a:pPr marL="285750" indent="-285750">
              <a:lnSpc>
                <a:spcPct val="90000"/>
              </a:lnSpc>
              <a:buFont typeface="Wingdings" panose="05000000000000000000" pitchFamily="2" charset="2"/>
              <a:buChar char="§"/>
            </a:pPr>
            <a:r>
              <a:rPr lang="en-US">
                <a:solidFill>
                  <a:srgbClr val="461469"/>
                </a:solidFill>
                <a:latin typeface="Arial"/>
                <a:cs typeface="Arial"/>
              </a:rPr>
              <a:t>Attend conferences</a:t>
            </a:r>
            <a:endParaRPr lang="en-US">
              <a:solidFill>
                <a:srgbClr val="46146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D95ECD-A2DD-4F3D-BA21-4E91306DB2C6}"/>
              </a:ext>
            </a:extLst>
          </p:cNvPr>
          <p:cNvSpPr/>
          <p:nvPr/>
        </p:nvSpPr>
        <p:spPr>
          <a:xfrm>
            <a:off x="5163488" y="1105724"/>
            <a:ext cx="3673151" cy="1895904"/>
          </a:xfrm>
          <a:prstGeom prst="rect">
            <a:avLst/>
          </a:prstGeom>
        </p:spPr>
        <p:txBody>
          <a:bodyPr wrap="square" lIns="121920" tIns="60960" rIns="121920" bIns="60960" anchor="t">
            <a:spAutoFit/>
          </a:bodyPr>
          <a:lstStyle/>
          <a:p>
            <a:pPr>
              <a:lnSpc>
                <a:spcPct val="90000"/>
              </a:lnSpc>
            </a:pPr>
            <a:r>
              <a:rPr lang="en-US" sz="1900" b="1">
                <a:solidFill>
                  <a:schemeClr val="accent6"/>
                </a:solidFill>
                <a:latin typeface="Arial"/>
                <a:cs typeface="Arial"/>
              </a:rPr>
              <a:t>Educational Benefits:</a:t>
            </a:r>
            <a:endParaRPr lang="en-US" sz="1900">
              <a:solidFill>
                <a:schemeClr val="accent6"/>
              </a:solidFill>
              <a:latin typeface="Arial"/>
              <a:cs typeface="Arial"/>
            </a:endParaRPr>
          </a:p>
          <a:p>
            <a:pPr marL="285750" indent="-285750">
              <a:lnSpc>
                <a:spcPct val="90000"/>
              </a:lnSpc>
              <a:buFont typeface="Wingdings" panose="05000000000000000000" pitchFamily="2" charset="2"/>
              <a:buChar char="§"/>
            </a:pPr>
            <a:r>
              <a:rPr lang="en-US">
                <a:solidFill>
                  <a:srgbClr val="461469"/>
                </a:solidFill>
                <a:latin typeface="Arial"/>
                <a:cs typeface="Arial"/>
              </a:rPr>
              <a:t>FREIDA and residency help</a:t>
            </a:r>
            <a:endParaRPr lang="en-US">
              <a:solidFill>
                <a:srgbClr val="461469"/>
              </a:solidFill>
              <a:latin typeface="Calibri"/>
              <a:cs typeface="Calibri"/>
            </a:endParaRPr>
          </a:p>
          <a:p>
            <a:pPr marL="285750" indent="-285750">
              <a:lnSpc>
                <a:spcPct val="90000"/>
              </a:lnSpc>
              <a:buFont typeface="Wingdings" panose="05000000000000000000" pitchFamily="2" charset="2"/>
              <a:buChar char="§"/>
            </a:pPr>
            <a:r>
              <a:rPr lang="en-US">
                <a:solidFill>
                  <a:srgbClr val="461469"/>
                </a:solidFill>
                <a:latin typeface="Arial"/>
                <a:cs typeface="Arial"/>
              </a:rPr>
              <a:t>Workshops</a:t>
            </a:r>
            <a:endParaRPr lang="en-US">
              <a:solidFill>
                <a:srgbClr val="461469"/>
              </a:solidFill>
              <a:cs typeface="Calibri"/>
            </a:endParaRPr>
          </a:p>
          <a:p>
            <a:pPr marL="285750" indent="-285750">
              <a:lnSpc>
                <a:spcPct val="90000"/>
              </a:lnSpc>
              <a:buFont typeface="Wingdings" panose="05000000000000000000" pitchFamily="2" charset="2"/>
              <a:buChar char="§"/>
            </a:pPr>
            <a:r>
              <a:rPr lang="en-US">
                <a:solidFill>
                  <a:srgbClr val="461469"/>
                </a:solidFill>
                <a:latin typeface="Arial"/>
                <a:cs typeface="Arial"/>
              </a:rPr>
              <a:t>Webinars</a:t>
            </a:r>
          </a:p>
          <a:p>
            <a:pPr marL="285750" indent="-285750">
              <a:lnSpc>
                <a:spcPct val="90000"/>
              </a:lnSpc>
              <a:buFont typeface="Wingdings" panose="05000000000000000000" pitchFamily="2" charset="2"/>
              <a:buChar char="§"/>
            </a:pPr>
            <a:r>
              <a:rPr lang="en-US">
                <a:solidFill>
                  <a:srgbClr val="461469"/>
                </a:solidFill>
                <a:latin typeface="Arial"/>
                <a:cs typeface="Arial"/>
              </a:rPr>
              <a:t>Journal access</a:t>
            </a:r>
          </a:p>
          <a:p>
            <a:pPr marL="285750" indent="-285750">
              <a:lnSpc>
                <a:spcPct val="90000"/>
              </a:lnSpc>
              <a:buFont typeface="Wingdings" panose="05000000000000000000" pitchFamily="2" charset="2"/>
              <a:buChar char="§"/>
            </a:pPr>
            <a:r>
              <a:rPr lang="en-US">
                <a:solidFill>
                  <a:srgbClr val="461469"/>
                </a:solidFill>
                <a:latin typeface="Arial"/>
                <a:cs typeface="Arial"/>
              </a:rPr>
              <a:t>Research opportunities</a:t>
            </a:r>
          </a:p>
          <a:p>
            <a:pPr>
              <a:lnSpc>
                <a:spcPct val="90000"/>
              </a:lnSpc>
            </a:pPr>
            <a:endParaRPr lang="en-US" sz="1900">
              <a:latin typeface="Arial"/>
              <a:cs typeface="Arial"/>
            </a:endParaRPr>
          </a:p>
        </p:txBody>
      </p:sp>
      <p:grpSp>
        <p:nvGrpSpPr>
          <p:cNvPr id="9" name="Group 8">
            <a:extLst>
              <a:ext uri="{FF2B5EF4-FFF2-40B4-BE49-F238E27FC236}">
                <a16:creationId xmlns:a16="http://schemas.microsoft.com/office/drawing/2014/main" id="{A95395D8-CD20-495F-99B2-B8C2C27D6182}"/>
              </a:ext>
            </a:extLst>
          </p:cNvPr>
          <p:cNvGrpSpPr/>
          <p:nvPr/>
        </p:nvGrpSpPr>
        <p:grpSpPr>
          <a:xfrm>
            <a:off x="307361" y="1163857"/>
            <a:ext cx="461383" cy="461383"/>
            <a:chOff x="1198709" y="2700664"/>
            <a:chExt cx="947952" cy="947952"/>
          </a:xfrm>
        </p:grpSpPr>
        <p:sp>
          <p:nvSpPr>
            <p:cNvPr id="8" name="Flowchart: Connector 7">
              <a:extLst>
                <a:ext uri="{FF2B5EF4-FFF2-40B4-BE49-F238E27FC236}">
                  <a16:creationId xmlns:a16="http://schemas.microsoft.com/office/drawing/2014/main" id="{4D9A8FB0-A170-4F56-B73D-588318142D00}"/>
                </a:ext>
              </a:extLst>
            </p:cNvPr>
            <p:cNvSpPr/>
            <p:nvPr/>
          </p:nvSpPr>
          <p:spPr>
            <a:xfrm>
              <a:off x="1198709" y="2700664"/>
              <a:ext cx="947952" cy="9479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with solid fill">
              <a:extLst>
                <a:ext uri="{FF2B5EF4-FFF2-40B4-BE49-F238E27FC236}">
                  <a16:creationId xmlns:a16="http://schemas.microsoft.com/office/drawing/2014/main" id="{7BEB5649-2CD2-421E-8AAB-9C07E84D9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466" y="2750978"/>
              <a:ext cx="794437" cy="794437"/>
            </a:xfrm>
            <a:prstGeom prst="rect">
              <a:avLst/>
            </a:prstGeom>
          </p:spPr>
        </p:pic>
      </p:grpSp>
      <p:grpSp>
        <p:nvGrpSpPr>
          <p:cNvPr id="16" name="Group 15">
            <a:extLst>
              <a:ext uri="{FF2B5EF4-FFF2-40B4-BE49-F238E27FC236}">
                <a16:creationId xmlns:a16="http://schemas.microsoft.com/office/drawing/2014/main" id="{48EB7639-3B6A-43DD-A771-1573CE4DA21E}"/>
              </a:ext>
            </a:extLst>
          </p:cNvPr>
          <p:cNvGrpSpPr/>
          <p:nvPr/>
        </p:nvGrpSpPr>
        <p:grpSpPr>
          <a:xfrm>
            <a:off x="4702105" y="1150986"/>
            <a:ext cx="461383" cy="461383"/>
            <a:chOff x="4702105" y="1150986"/>
            <a:chExt cx="461383" cy="461383"/>
          </a:xfrm>
        </p:grpSpPr>
        <p:sp>
          <p:nvSpPr>
            <p:cNvPr id="11" name="Flowchart: Connector 10">
              <a:extLst>
                <a:ext uri="{FF2B5EF4-FFF2-40B4-BE49-F238E27FC236}">
                  <a16:creationId xmlns:a16="http://schemas.microsoft.com/office/drawing/2014/main" id="{C2463640-8635-48BC-BD99-A74B85AAEF0E}"/>
                </a:ext>
              </a:extLst>
            </p:cNvPr>
            <p:cNvSpPr/>
            <p:nvPr/>
          </p:nvSpPr>
          <p:spPr>
            <a:xfrm>
              <a:off x="4702105" y="115098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3" descr="Graduation cap outline">
              <a:extLst>
                <a:ext uri="{FF2B5EF4-FFF2-40B4-BE49-F238E27FC236}">
                  <a16:creationId xmlns:a16="http://schemas.microsoft.com/office/drawing/2014/main" id="{2E143125-A046-4EB6-813D-D1283F3589DD}"/>
                </a:ext>
              </a:extLst>
            </p:cNvPr>
            <p:cNvSpPr/>
            <p:nvPr/>
          </p:nvSpPr>
          <p:spPr>
            <a:xfrm>
              <a:off x="4756560" y="1270393"/>
              <a:ext cx="352521" cy="189979"/>
            </a:xfrm>
            <a:custGeom>
              <a:avLst/>
              <a:gdLst>
                <a:gd name="connsiteX0" fmla="*/ 352522 w 352521"/>
                <a:gd name="connsiteY0" fmla="*/ 63057 h 189979"/>
                <a:gd name="connsiteX1" fmla="*/ 176261 w 352521"/>
                <a:gd name="connsiteY1" fmla="*/ 0 h 189979"/>
                <a:gd name="connsiteX2" fmla="*/ 0 w 352521"/>
                <a:gd name="connsiteY2" fmla="*/ 63057 h 189979"/>
                <a:gd name="connsiteX3" fmla="*/ 34762 w 352521"/>
                <a:gd name="connsiteY3" fmla="*/ 75260 h 189979"/>
                <a:gd name="connsiteX4" fmla="*/ 34762 w 352521"/>
                <a:gd name="connsiteY4" fmla="*/ 145517 h 189979"/>
                <a:gd name="connsiteX5" fmla="*/ 38804 w 352521"/>
                <a:gd name="connsiteY5" fmla="*/ 149559 h 189979"/>
                <a:gd name="connsiteX6" fmla="*/ 42847 w 352521"/>
                <a:gd name="connsiteY6" fmla="*/ 145517 h 189979"/>
                <a:gd name="connsiteX7" fmla="*/ 42847 w 352521"/>
                <a:gd name="connsiteY7" fmla="*/ 78094 h 189979"/>
                <a:gd name="connsiteX8" fmla="*/ 71295 w 352521"/>
                <a:gd name="connsiteY8" fmla="*/ 88078 h 189979"/>
                <a:gd name="connsiteX9" fmla="*/ 71295 w 352521"/>
                <a:gd name="connsiteY9" fmla="*/ 146285 h 189979"/>
                <a:gd name="connsiteX10" fmla="*/ 176261 w 352521"/>
                <a:gd name="connsiteY10" fmla="*/ 189980 h 189979"/>
                <a:gd name="connsiteX11" fmla="*/ 281231 w 352521"/>
                <a:gd name="connsiteY11" fmla="*/ 146293 h 189979"/>
                <a:gd name="connsiteX12" fmla="*/ 281231 w 352521"/>
                <a:gd name="connsiteY12" fmla="*/ 88078 h 189979"/>
                <a:gd name="connsiteX13" fmla="*/ 176261 w 352521"/>
                <a:gd name="connsiteY13" fmla="*/ 8590 h 189979"/>
                <a:gd name="connsiteX14" fmla="*/ 328221 w 352521"/>
                <a:gd name="connsiteY14" fmla="*/ 62952 h 189979"/>
                <a:gd name="connsiteX15" fmla="*/ 328221 w 352521"/>
                <a:gd name="connsiteY15" fmla="*/ 63025 h 189979"/>
                <a:gd name="connsiteX16" fmla="*/ 176261 w 352521"/>
                <a:gd name="connsiteY16" fmla="*/ 116340 h 189979"/>
                <a:gd name="connsiteX17" fmla="*/ 24317 w 352521"/>
                <a:gd name="connsiteY17" fmla="*/ 63025 h 189979"/>
                <a:gd name="connsiteX18" fmla="*/ 24317 w 352521"/>
                <a:gd name="connsiteY18" fmla="*/ 62952 h 189979"/>
                <a:gd name="connsiteX19" fmla="*/ 273147 w 352521"/>
                <a:gd name="connsiteY19" fmla="*/ 146293 h 189979"/>
                <a:gd name="connsiteX20" fmla="*/ 176261 w 352521"/>
                <a:gd name="connsiteY20" fmla="*/ 181896 h 189979"/>
                <a:gd name="connsiteX21" fmla="*/ 79379 w 352521"/>
                <a:gd name="connsiteY21" fmla="*/ 146293 h 189979"/>
                <a:gd name="connsiteX22" fmla="*/ 79379 w 352521"/>
                <a:gd name="connsiteY22" fmla="*/ 90915 h 189979"/>
                <a:gd name="connsiteX23" fmla="*/ 176261 w 352521"/>
                <a:gd name="connsiteY23" fmla="*/ 124902 h 189979"/>
                <a:gd name="connsiteX24" fmla="*/ 273147 w 352521"/>
                <a:gd name="connsiteY24" fmla="*/ 90907 h 1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521" h="189979">
                  <a:moveTo>
                    <a:pt x="352522" y="63057"/>
                  </a:moveTo>
                  <a:lnTo>
                    <a:pt x="176261" y="0"/>
                  </a:lnTo>
                  <a:lnTo>
                    <a:pt x="0" y="63057"/>
                  </a:lnTo>
                  <a:lnTo>
                    <a:pt x="34762" y="75260"/>
                  </a:lnTo>
                  <a:lnTo>
                    <a:pt x="34762" y="145517"/>
                  </a:lnTo>
                  <a:cubicBezTo>
                    <a:pt x="34762" y="147749"/>
                    <a:pt x="36572" y="149559"/>
                    <a:pt x="38804" y="149559"/>
                  </a:cubicBezTo>
                  <a:cubicBezTo>
                    <a:pt x="41037" y="149559"/>
                    <a:pt x="42847" y="147749"/>
                    <a:pt x="42847" y="145517"/>
                  </a:cubicBezTo>
                  <a:lnTo>
                    <a:pt x="42847" y="78094"/>
                  </a:lnTo>
                  <a:lnTo>
                    <a:pt x="71295" y="88078"/>
                  </a:lnTo>
                  <a:lnTo>
                    <a:pt x="71295" y="146285"/>
                  </a:lnTo>
                  <a:cubicBezTo>
                    <a:pt x="71295" y="169971"/>
                    <a:pt x="119364" y="189980"/>
                    <a:pt x="176261" y="189980"/>
                  </a:cubicBezTo>
                  <a:cubicBezTo>
                    <a:pt x="233158" y="189980"/>
                    <a:pt x="281231" y="169971"/>
                    <a:pt x="281231" y="146293"/>
                  </a:cubicBezTo>
                  <a:lnTo>
                    <a:pt x="281231" y="88078"/>
                  </a:lnTo>
                  <a:close/>
                  <a:moveTo>
                    <a:pt x="176261" y="8590"/>
                  </a:moveTo>
                  <a:lnTo>
                    <a:pt x="328221" y="62952"/>
                  </a:lnTo>
                  <a:cubicBezTo>
                    <a:pt x="328281" y="62972"/>
                    <a:pt x="328281" y="63005"/>
                    <a:pt x="328221" y="63025"/>
                  </a:cubicBezTo>
                  <a:lnTo>
                    <a:pt x="176261" y="116340"/>
                  </a:lnTo>
                  <a:lnTo>
                    <a:pt x="24317" y="63025"/>
                  </a:lnTo>
                  <a:cubicBezTo>
                    <a:pt x="24257" y="63005"/>
                    <a:pt x="24257" y="62972"/>
                    <a:pt x="24317" y="62952"/>
                  </a:cubicBezTo>
                  <a:close/>
                  <a:moveTo>
                    <a:pt x="273147" y="146293"/>
                  </a:moveTo>
                  <a:cubicBezTo>
                    <a:pt x="273147" y="162756"/>
                    <a:pt x="230826" y="181896"/>
                    <a:pt x="176261" y="181896"/>
                  </a:cubicBezTo>
                  <a:cubicBezTo>
                    <a:pt x="121696" y="181896"/>
                    <a:pt x="79379" y="162756"/>
                    <a:pt x="79379" y="146293"/>
                  </a:cubicBezTo>
                  <a:lnTo>
                    <a:pt x="79379" y="90915"/>
                  </a:lnTo>
                  <a:lnTo>
                    <a:pt x="176261" y="124902"/>
                  </a:lnTo>
                  <a:lnTo>
                    <a:pt x="273147" y="90907"/>
                  </a:lnTo>
                  <a:close/>
                </a:path>
              </a:pathLst>
            </a:custGeom>
            <a:solidFill>
              <a:schemeClr val="bg1"/>
            </a:solidFill>
            <a:ln w="396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797F8F46-0A1E-40A1-8AD9-0294C58B1473}"/>
              </a:ext>
            </a:extLst>
          </p:cNvPr>
          <p:cNvGrpSpPr/>
          <p:nvPr/>
        </p:nvGrpSpPr>
        <p:grpSpPr>
          <a:xfrm>
            <a:off x="307361" y="2779597"/>
            <a:ext cx="3457815" cy="1477328"/>
            <a:chOff x="307361" y="2746556"/>
            <a:chExt cx="3457815" cy="1477328"/>
          </a:xfrm>
        </p:grpSpPr>
        <p:sp>
          <p:nvSpPr>
            <p:cNvPr id="18" name="TextBox 17">
              <a:extLst>
                <a:ext uri="{FF2B5EF4-FFF2-40B4-BE49-F238E27FC236}">
                  <a16:creationId xmlns:a16="http://schemas.microsoft.com/office/drawing/2014/main" id="{0512E600-34C7-48F1-8F79-7DEC050065A5}"/>
                </a:ext>
              </a:extLst>
            </p:cNvPr>
            <p:cNvSpPr txBox="1"/>
            <p:nvPr/>
          </p:nvSpPr>
          <p:spPr>
            <a:xfrm>
              <a:off x="768928" y="2746556"/>
              <a:ext cx="2996248" cy="1477328"/>
            </a:xfrm>
            <a:prstGeom prst="rect">
              <a:avLst/>
            </a:prstGeom>
            <a:noFill/>
          </p:spPr>
          <p:txBody>
            <a:bodyPr wrap="square">
              <a:spAutoFit/>
            </a:bodyPr>
            <a:lstStyle/>
            <a:p>
              <a:r>
                <a:rPr lang="en-US" sz="1800" b="1">
                  <a:solidFill>
                    <a:schemeClr val="accent6"/>
                  </a:solidFill>
                  <a:latin typeface="Arial"/>
                  <a:cs typeface="Arial"/>
                </a:rPr>
                <a:t>Resume Builders:</a:t>
              </a:r>
            </a:p>
            <a:p>
              <a:pPr marL="285750" indent="-285750">
                <a:buFont typeface="Wingdings" panose="05000000000000000000" pitchFamily="2" charset="2"/>
                <a:buChar char="§"/>
              </a:pPr>
              <a:r>
                <a:rPr lang="en-US" sz="1800">
                  <a:solidFill>
                    <a:srgbClr val="461469"/>
                  </a:solidFill>
                  <a:latin typeface="Arial"/>
                  <a:cs typeface="Arial"/>
                </a:rPr>
                <a:t>Leadership opportunities</a:t>
              </a:r>
              <a:endParaRPr lang="en-US">
                <a:solidFill>
                  <a:srgbClr val="461469"/>
                </a:solidFill>
                <a:latin typeface="Calibri"/>
                <a:cs typeface="Calibri"/>
              </a:endParaRPr>
            </a:p>
            <a:p>
              <a:pPr marL="285750" indent="-285750">
                <a:buFont typeface="Wingdings" panose="05000000000000000000" pitchFamily="2" charset="2"/>
                <a:buChar char="§"/>
              </a:pPr>
              <a:r>
                <a:rPr lang="en-US" sz="1800">
                  <a:solidFill>
                    <a:srgbClr val="461469"/>
                  </a:solidFill>
                  <a:latin typeface="Arial"/>
                  <a:cs typeface="Arial"/>
                </a:rPr>
                <a:t>Scholarships</a:t>
              </a:r>
              <a:endParaRPr lang="en-US">
                <a:solidFill>
                  <a:srgbClr val="461469"/>
                </a:solidFill>
                <a:latin typeface="Calibri"/>
                <a:cs typeface="Calibri"/>
              </a:endParaRPr>
            </a:p>
            <a:p>
              <a:pPr marL="285750" indent="-285750">
                <a:buFont typeface="Wingdings" panose="05000000000000000000" pitchFamily="2" charset="2"/>
                <a:buChar char="§"/>
              </a:pPr>
              <a:r>
                <a:rPr lang="en-US" sz="1800">
                  <a:solidFill>
                    <a:srgbClr val="461469"/>
                  </a:solidFill>
                  <a:latin typeface="Arial"/>
                  <a:cs typeface="Arial"/>
                </a:rPr>
                <a:t>Internships</a:t>
              </a:r>
            </a:p>
            <a:p>
              <a:pPr marL="285750" lvl="0" indent="-285750">
                <a:buFont typeface="Wingdings" panose="05000000000000000000" pitchFamily="2" charset="2"/>
                <a:buChar char="§"/>
              </a:pPr>
              <a:r>
                <a:rPr lang="en-US" sz="1800">
                  <a:solidFill>
                    <a:srgbClr val="461469"/>
                  </a:solidFill>
                  <a:latin typeface="Arial"/>
                  <a:cs typeface="Arial"/>
                </a:rPr>
                <a:t>Fellowships</a:t>
              </a:r>
            </a:p>
          </p:txBody>
        </p:sp>
        <p:sp>
          <p:nvSpPr>
            <p:cNvPr id="20" name="Flowchart: Connector 19">
              <a:extLst>
                <a:ext uri="{FF2B5EF4-FFF2-40B4-BE49-F238E27FC236}">
                  <a16:creationId xmlns:a16="http://schemas.microsoft.com/office/drawing/2014/main" id="{1B5B661D-1DA2-4990-850F-BD98C6C9C516}"/>
                </a:ext>
              </a:extLst>
            </p:cNvPr>
            <p:cNvSpPr/>
            <p:nvPr/>
          </p:nvSpPr>
          <p:spPr>
            <a:xfrm>
              <a:off x="307361" y="2754244"/>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cument outline">
              <a:extLst>
                <a:ext uri="{FF2B5EF4-FFF2-40B4-BE49-F238E27FC236}">
                  <a16:creationId xmlns:a16="http://schemas.microsoft.com/office/drawing/2014/main" id="{D0842991-2C5F-4A76-891D-B06C728A9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450" y="2838299"/>
              <a:ext cx="280554" cy="280554"/>
            </a:xfrm>
            <a:prstGeom prst="rect">
              <a:avLst/>
            </a:prstGeom>
          </p:spPr>
        </p:pic>
      </p:grpSp>
      <p:sp>
        <p:nvSpPr>
          <p:cNvPr id="26" name="TextBox 25">
            <a:extLst>
              <a:ext uri="{FF2B5EF4-FFF2-40B4-BE49-F238E27FC236}">
                <a16:creationId xmlns:a16="http://schemas.microsoft.com/office/drawing/2014/main" id="{EAE4B292-4B84-47F6-B2DA-192ECB217703}"/>
              </a:ext>
            </a:extLst>
          </p:cNvPr>
          <p:cNvSpPr txBox="1"/>
          <p:nvPr/>
        </p:nvSpPr>
        <p:spPr>
          <a:xfrm>
            <a:off x="5257577" y="2848847"/>
            <a:ext cx="3727374" cy="1338828"/>
          </a:xfrm>
          <a:prstGeom prst="rect">
            <a:avLst/>
          </a:prstGeom>
          <a:noFill/>
        </p:spPr>
        <p:txBody>
          <a:bodyPr wrap="square" lIns="91440" tIns="45720" rIns="91440" bIns="45720" anchor="t">
            <a:spAutoFit/>
          </a:bodyPr>
          <a:lstStyle/>
          <a:p>
            <a:pPr>
              <a:lnSpc>
                <a:spcPct val="90000"/>
              </a:lnSpc>
            </a:pPr>
            <a:r>
              <a:rPr lang="en-US" sz="1800" b="1">
                <a:solidFill>
                  <a:schemeClr val="accent6"/>
                </a:solidFill>
                <a:latin typeface="Arial"/>
                <a:cs typeface="Arial"/>
              </a:rPr>
              <a:t>Lifestyle and Travel Discounts</a:t>
            </a:r>
          </a:p>
          <a:p>
            <a:pPr marL="285750" indent="-285750">
              <a:lnSpc>
                <a:spcPct val="90000"/>
              </a:lnSpc>
              <a:buFont typeface="Wingdings" panose="05000000000000000000" pitchFamily="2" charset="2"/>
              <a:buChar char="§"/>
            </a:pPr>
            <a:r>
              <a:rPr lang="en-US" sz="1800">
                <a:solidFill>
                  <a:srgbClr val="461469"/>
                </a:solidFill>
                <a:latin typeface="Arial"/>
                <a:cs typeface="Arial"/>
              </a:rPr>
              <a:t>Loan </a:t>
            </a:r>
            <a:r>
              <a:rPr lang="en-US">
                <a:solidFill>
                  <a:srgbClr val="461469"/>
                </a:solidFill>
                <a:latin typeface="Arial"/>
                <a:cs typeface="Arial"/>
              </a:rPr>
              <a:t>planning</a:t>
            </a:r>
            <a:endParaRPr lang="en-US" sz="1800">
              <a:solidFill>
                <a:srgbClr val="461469"/>
              </a:solidFill>
              <a:latin typeface="Arial"/>
              <a:cs typeface="Arial"/>
            </a:endParaRPr>
          </a:p>
          <a:p>
            <a:pPr marL="285750" indent="-285750">
              <a:lnSpc>
                <a:spcPct val="90000"/>
              </a:lnSpc>
              <a:buFont typeface="Wingdings" panose="05000000000000000000" pitchFamily="2" charset="2"/>
              <a:buChar char="§"/>
            </a:pPr>
            <a:r>
              <a:rPr lang="en-US" sz="1800">
                <a:solidFill>
                  <a:srgbClr val="461469"/>
                </a:solidFill>
                <a:latin typeface="Arial"/>
                <a:cs typeface="Arial"/>
              </a:rPr>
              <a:t>Study prep materials</a:t>
            </a:r>
          </a:p>
          <a:p>
            <a:pPr marL="285750" indent="-285750">
              <a:lnSpc>
                <a:spcPct val="90000"/>
              </a:lnSpc>
              <a:buFont typeface="Wingdings" panose="05000000000000000000" pitchFamily="2" charset="2"/>
              <a:buChar char="§"/>
            </a:pPr>
            <a:r>
              <a:rPr lang="en-US" sz="1800">
                <a:solidFill>
                  <a:srgbClr val="461469"/>
                </a:solidFill>
                <a:latin typeface="Arial"/>
                <a:cs typeface="Arial"/>
              </a:rPr>
              <a:t>30% </a:t>
            </a:r>
            <a:r>
              <a:rPr lang="en-US">
                <a:solidFill>
                  <a:srgbClr val="461469"/>
                </a:solidFill>
                <a:latin typeface="Arial"/>
                <a:cs typeface="Arial"/>
              </a:rPr>
              <a:t>off</a:t>
            </a:r>
            <a:r>
              <a:rPr lang="en-US" sz="1800">
                <a:solidFill>
                  <a:srgbClr val="461469"/>
                </a:solidFill>
                <a:latin typeface="Arial"/>
                <a:cs typeface="Arial"/>
              </a:rPr>
              <a:t> Kaplan discounts</a:t>
            </a:r>
          </a:p>
          <a:p>
            <a:pPr marL="285750" indent="-285750">
              <a:lnSpc>
                <a:spcPct val="90000"/>
              </a:lnSpc>
              <a:buFont typeface="Wingdings" panose="05000000000000000000" pitchFamily="2" charset="2"/>
              <a:buChar char="§"/>
            </a:pPr>
            <a:r>
              <a:rPr lang="en-US" sz="1800">
                <a:solidFill>
                  <a:srgbClr val="461469"/>
                </a:solidFill>
                <a:latin typeface="Arial"/>
                <a:cs typeface="Arial"/>
              </a:rPr>
              <a:t>Headspace</a:t>
            </a:r>
          </a:p>
        </p:txBody>
      </p:sp>
      <p:sp>
        <p:nvSpPr>
          <p:cNvPr id="27" name="Flowchart: Connector 26">
            <a:extLst>
              <a:ext uri="{FF2B5EF4-FFF2-40B4-BE49-F238E27FC236}">
                <a16:creationId xmlns:a16="http://schemas.microsoft.com/office/drawing/2014/main" id="{4D755E06-DAC9-418C-8D23-FAC684DC0C30}"/>
              </a:ext>
            </a:extLst>
          </p:cNvPr>
          <p:cNvSpPr/>
          <p:nvPr/>
        </p:nvSpPr>
        <p:spPr>
          <a:xfrm>
            <a:off x="4702105" y="280015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ollar outline">
            <a:extLst>
              <a:ext uri="{FF2B5EF4-FFF2-40B4-BE49-F238E27FC236}">
                <a16:creationId xmlns:a16="http://schemas.microsoft.com/office/drawing/2014/main" id="{9D7C0BCF-F69B-4FFF-9002-BE532ED46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4641" y="2869410"/>
            <a:ext cx="327096" cy="327096"/>
          </a:xfrm>
          <a:prstGeom prst="rect">
            <a:avLst/>
          </a:prstGeom>
        </p:spPr>
      </p:pic>
    </p:spTree>
    <p:extLst>
      <p:ext uri="{BB962C8B-B14F-4D97-AF65-F5344CB8AC3E}">
        <p14:creationId xmlns:p14="http://schemas.microsoft.com/office/powerpoint/2010/main" val="31849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E93BF-1112-46C1-84EC-A758534ABA4D}"/>
              </a:ext>
            </a:extLst>
          </p:cNvPr>
          <p:cNvSpPr>
            <a:spLocks noGrp="1"/>
          </p:cNvSpPr>
          <p:nvPr>
            <p:ph type="sldNum" sz="quarter" idx="10"/>
          </p:nvPr>
        </p:nvSpPr>
        <p:spPr/>
        <p:txBody>
          <a:bodyPr/>
          <a:lstStyle/>
          <a:p>
            <a:fld id="{DA05D499-8038-C642-91E0-FF7B8677CF19}" type="slidenum">
              <a:rPr lang="en-US" smtClean="0"/>
              <a:pPr/>
              <a:t>32</a:t>
            </a:fld>
            <a:endParaRPr lang="en-US"/>
          </a:p>
        </p:txBody>
      </p:sp>
      <p:sp>
        <p:nvSpPr>
          <p:cNvPr id="9" name="Title 8">
            <a:extLst>
              <a:ext uri="{FF2B5EF4-FFF2-40B4-BE49-F238E27FC236}">
                <a16:creationId xmlns:a16="http://schemas.microsoft.com/office/drawing/2014/main" id="{89A40351-F057-4A18-ADFB-AC24F8FA19F8}"/>
              </a:ext>
            </a:extLst>
          </p:cNvPr>
          <p:cNvSpPr>
            <a:spLocks noGrp="1"/>
          </p:cNvSpPr>
          <p:nvPr>
            <p:ph type="title"/>
          </p:nvPr>
        </p:nvSpPr>
        <p:spPr>
          <a:xfrm>
            <a:off x="457200" y="570144"/>
            <a:ext cx="8229600" cy="461665"/>
          </a:xfrm>
        </p:spPr>
        <p:txBody>
          <a:bodyPr/>
          <a:lstStyle/>
          <a:p>
            <a:r>
              <a:rPr lang="en-US" cap="none">
                <a:solidFill>
                  <a:schemeClr val="accent3"/>
                </a:solidFill>
                <a:latin typeface="Arial Black" panose="020B0A04020102020204" pitchFamily="34" charset="0"/>
              </a:rPr>
              <a:t>Joining The AMA </a:t>
            </a:r>
          </a:p>
        </p:txBody>
      </p:sp>
      <p:pic>
        <p:nvPicPr>
          <p:cNvPr id="8" name="Picture 7">
            <a:extLst>
              <a:ext uri="{FF2B5EF4-FFF2-40B4-BE49-F238E27FC236}">
                <a16:creationId xmlns:a16="http://schemas.microsoft.com/office/drawing/2014/main" id="{BAC7AAA2-8126-4F2D-8D1A-20ECE23CBC43}"/>
              </a:ext>
            </a:extLst>
          </p:cNvPr>
          <p:cNvPicPr>
            <a:picLocks noChangeAspect="1"/>
          </p:cNvPicPr>
          <p:nvPr/>
        </p:nvPicPr>
        <p:blipFill>
          <a:blip r:embed="rId3"/>
          <a:stretch>
            <a:fillRect/>
          </a:stretch>
        </p:blipFill>
        <p:spPr>
          <a:xfrm>
            <a:off x="376813" y="1105950"/>
            <a:ext cx="5877498" cy="2669551"/>
          </a:xfrm>
          <a:prstGeom prst="rect">
            <a:avLst/>
          </a:prstGeom>
        </p:spPr>
      </p:pic>
      <p:pic>
        <p:nvPicPr>
          <p:cNvPr id="12" name="Picture 11">
            <a:extLst>
              <a:ext uri="{FF2B5EF4-FFF2-40B4-BE49-F238E27FC236}">
                <a16:creationId xmlns:a16="http://schemas.microsoft.com/office/drawing/2014/main" id="{4BC22B2C-04FF-4113-9951-4D703306B24B}"/>
              </a:ext>
            </a:extLst>
          </p:cNvPr>
          <p:cNvPicPr>
            <a:picLocks noChangeAspect="1"/>
          </p:cNvPicPr>
          <p:nvPr/>
        </p:nvPicPr>
        <p:blipFill>
          <a:blip r:embed="rId4"/>
          <a:stretch>
            <a:fillRect/>
          </a:stretch>
        </p:blipFill>
        <p:spPr>
          <a:xfrm>
            <a:off x="6570184" y="1801425"/>
            <a:ext cx="1855024" cy="2408955"/>
          </a:xfrm>
          <a:prstGeom prst="rect">
            <a:avLst/>
          </a:prstGeom>
        </p:spPr>
      </p:pic>
      <p:pic>
        <p:nvPicPr>
          <p:cNvPr id="1026" name="Picture 2" descr="Boards and Beyond USMLE Videos Watch Online &amp; Download | | Study smarter,  Medical education, My future career">
            <a:extLst>
              <a:ext uri="{FF2B5EF4-FFF2-40B4-BE49-F238E27FC236}">
                <a16:creationId xmlns:a16="http://schemas.microsoft.com/office/drawing/2014/main" id="{E69A2B5E-A70A-4B46-8C45-FBAA5583B4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963" b="14805"/>
          <a:stretch/>
        </p:blipFill>
        <p:spPr bwMode="auto">
          <a:xfrm>
            <a:off x="4491613" y="512373"/>
            <a:ext cx="2777778" cy="11130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8">
            <a:extLst>
              <a:ext uri="{FF2B5EF4-FFF2-40B4-BE49-F238E27FC236}">
                <a16:creationId xmlns:a16="http://schemas.microsoft.com/office/drawing/2014/main" id="{A9BD3422-F753-48A8-AF48-20364AFDA83B}"/>
              </a:ext>
            </a:extLst>
          </p:cNvPr>
          <p:cNvSpPr txBox="1">
            <a:spLocks/>
          </p:cNvSpPr>
          <p:nvPr/>
        </p:nvSpPr>
        <p:spPr>
          <a:xfrm>
            <a:off x="376813" y="3748715"/>
            <a:ext cx="8229600" cy="461665"/>
          </a:xfrm>
          <a:prstGeom prst="rect">
            <a:avLst/>
          </a:prstGeom>
        </p:spPr>
        <p:txBody>
          <a:bodyPr vert="horz" wrap="square" lIns="0" tIns="0" rIns="0" bIns="0" rtlCol="0" anchor="t" anchorCtr="0">
            <a:spAutoFit/>
          </a:bodyPr>
          <a:lst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cap="none">
                <a:solidFill>
                  <a:schemeClr val="accent6"/>
                </a:solidFill>
                <a:latin typeface="Arial Black" panose="020B0A04020102020204" pitchFamily="34" charset="0"/>
              </a:rPr>
              <a:t> </a:t>
            </a:r>
            <a:r>
              <a:rPr lang="en-US" cap="none">
                <a:solidFill>
                  <a:schemeClr val="accent6"/>
                </a:solidFill>
                <a:latin typeface="Arial Black" panose="020B0A04020102020204" pitchFamily="34" charset="0"/>
                <a:sym typeface="Wingdings" panose="05000000000000000000" pitchFamily="2" charset="2"/>
              </a:rPr>
              <a:t> </a:t>
            </a:r>
            <a:r>
              <a:rPr lang="en-US" cap="none">
                <a:solidFill>
                  <a:schemeClr val="accent6"/>
                </a:solidFill>
                <a:latin typeface="Arial Black" panose="020B0A04020102020204" pitchFamily="34" charset="0"/>
              </a:rPr>
              <a:t>ama-assn.org/msop-join</a:t>
            </a:r>
          </a:p>
        </p:txBody>
      </p:sp>
      <p:pic>
        <p:nvPicPr>
          <p:cNvPr id="5" name="Picture 2" descr="Netter's Anatomy Flash Cards (Netter Basic Science): 9780323530507:  Medicine &amp; Health Science Books @ Amazon.com">
            <a:extLst>
              <a:ext uri="{FF2B5EF4-FFF2-40B4-BE49-F238E27FC236}">
                <a16:creationId xmlns:a16="http://schemas.microsoft.com/office/drawing/2014/main" id="{534C5430-C36D-4400-8252-412B06752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787" y="485570"/>
            <a:ext cx="742817" cy="10924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3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B5F1F-70F9-754D-9951-DA765B707001}"/>
              </a:ext>
            </a:extLst>
          </p:cNvPr>
          <p:cNvSpPr>
            <a:spLocks noGrp="1"/>
          </p:cNvSpPr>
          <p:nvPr>
            <p:ph type="sldNum" sz="quarter" idx="10"/>
          </p:nvPr>
        </p:nvSpPr>
        <p:spPr/>
        <p:txBody>
          <a:bodyPr/>
          <a:lstStyle/>
          <a:p>
            <a:fld id="{DA05D499-8038-C642-91E0-FF7B8677CF19}" type="slidenum">
              <a:rPr lang="en-US" dirty="0" smtClean="0"/>
              <a:pPr/>
              <a:t>33</a:t>
            </a:fld>
            <a:endParaRPr lang="en-US"/>
          </a:p>
        </p:txBody>
      </p:sp>
      <p:pic>
        <p:nvPicPr>
          <p:cNvPr id="3" name="Picture 3" descr="Qr code&#10;&#10;Description automatically generated">
            <a:extLst>
              <a:ext uri="{FF2B5EF4-FFF2-40B4-BE49-F238E27FC236}">
                <a16:creationId xmlns:a16="http://schemas.microsoft.com/office/drawing/2014/main" id="{47224234-6E86-46AB-8542-9E98D1A4FCCA}"/>
              </a:ext>
            </a:extLst>
          </p:cNvPr>
          <p:cNvPicPr>
            <a:picLocks noChangeAspect="1"/>
          </p:cNvPicPr>
          <p:nvPr/>
        </p:nvPicPr>
        <p:blipFill>
          <a:blip r:embed="rId3"/>
          <a:stretch>
            <a:fillRect/>
          </a:stretch>
        </p:blipFill>
        <p:spPr>
          <a:xfrm>
            <a:off x="7046089" y="3191598"/>
            <a:ext cx="1143000" cy="1162050"/>
          </a:xfrm>
          <a:prstGeom prst="rect">
            <a:avLst/>
          </a:prstGeom>
        </p:spPr>
      </p:pic>
    </p:spTree>
    <p:extLst>
      <p:ext uri="{BB962C8B-B14F-4D97-AF65-F5344CB8AC3E}">
        <p14:creationId xmlns:p14="http://schemas.microsoft.com/office/powerpoint/2010/main" val="25443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934BD-D2F6-BF48-9793-28B3BF9D0964}"/>
              </a:ext>
            </a:extLst>
          </p:cNvPr>
          <p:cNvSpPr>
            <a:spLocks noGrp="1"/>
          </p:cNvSpPr>
          <p:nvPr>
            <p:ph type="sldNum" sz="quarter" idx="4"/>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429460B6-A1DF-BE45-BFD1-E01DA63977DF}"/>
              </a:ext>
            </a:extLst>
          </p:cNvPr>
          <p:cNvSpPr>
            <a:spLocks noGrp="1"/>
          </p:cNvSpPr>
          <p:nvPr>
            <p:ph type="title"/>
          </p:nvPr>
        </p:nvSpPr>
        <p:spPr>
          <a:xfrm>
            <a:off x="209850" y="1219451"/>
            <a:ext cx="4038219" cy="1584408"/>
          </a:xfrm>
        </p:spPr>
        <p:txBody>
          <a:bodyPr/>
          <a:lstStyle/>
          <a:p>
            <a:r>
              <a:rPr lang="en-US" sz="3200" cap="none" dirty="0">
                <a:latin typeface="Arial Black" panose="020B0A04020102020204" pitchFamily="34" charset="0"/>
                <a:cs typeface="Arial"/>
              </a:rPr>
              <a:t>Meet your </a:t>
            </a:r>
            <a:br>
              <a:rPr lang="en-US" sz="3200" cap="none" dirty="0">
                <a:latin typeface="Arial Black" panose="020B0A04020102020204" pitchFamily="34" charset="0"/>
              </a:rPr>
            </a:br>
            <a:r>
              <a:rPr lang="en-US" sz="3200" cap="none" dirty="0">
                <a:latin typeface="Arial Black" panose="020B0A04020102020204" pitchFamily="34" charset="0"/>
              </a:rPr>
              <a:t>AMA Leadership</a:t>
            </a:r>
            <a:br>
              <a:rPr lang="en-US" sz="3200" cap="none" dirty="0">
                <a:latin typeface="Arial Black" panose="020B0A04020102020204" pitchFamily="34" charset="0"/>
              </a:rPr>
            </a:br>
            <a:r>
              <a:rPr lang="en-US" sz="3200" cap="none" dirty="0">
                <a:latin typeface="Arial Black" panose="020B0A04020102020204" pitchFamily="34" charset="0"/>
              </a:rPr>
              <a:t>at </a:t>
            </a:r>
            <a:r>
              <a:rPr lang="en-US" sz="3200" cap="none" dirty="0">
                <a:highlight>
                  <a:srgbClr val="FFFF00"/>
                </a:highlight>
                <a:latin typeface="Arial Black" panose="020B0A04020102020204" pitchFamily="34" charset="0"/>
              </a:rPr>
              <a:t>&lt;School&gt; </a:t>
            </a:r>
            <a:r>
              <a:rPr lang="en-US" sz="3200" cap="none" dirty="0">
                <a:latin typeface="Arial Black" panose="020B0A04020102020204" pitchFamily="34" charset="0"/>
              </a:rPr>
              <a:t>!</a:t>
            </a:r>
            <a:endParaRPr lang="en-US" sz="3200" cap="none" dirty="0">
              <a:latin typeface="Arial Black" panose="020B0A04020102020204" pitchFamily="34" charset="0"/>
              <a:cs typeface="Arial"/>
            </a:endParaRPr>
          </a:p>
        </p:txBody>
      </p:sp>
    </p:spTree>
    <p:extLst>
      <p:ext uri="{BB962C8B-B14F-4D97-AF65-F5344CB8AC3E}">
        <p14:creationId xmlns:p14="http://schemas.microsoft.com/office/powerpoint/2010/main" val="291110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79" y="327144"/>
            <a:ext cx="7886700" cy="430887"/>
          </a:xfrm>
        </p:spPr>
        <p:txBody>
          <a:bodyPr/>
          <a:lstStyle/>
          <a:p>
            <a:r>
              <a:rPr lang="en-US" sz="2800" cap="none">
                <a:solidFill>
                  <a:srgbClr val="009DDC"/>
                </a:solidFill>
                <a:latin typeface="Arial Black" panose="020B0A04020102020204" pitchFamily="34" charset="0"/>
              </a:rPr>
              <a:t>Your AMA Executive Board At </a:t>
            </a:r>
            <a:r>
              <a:rPr lang="en-US" sz="2800" cap="none">
                <a:solidFill>
                  <a:srgbClr val="009DDC"/>
                </a:solidFill>
                <a:highlight>
                  <a:srgbClr val="FFFF00"/>
                </a:highlight>
                <a:latin typeface="Arial Black" panose="020B0A04020102020204" pitchFamily="34" charset="0"/>
              </a:rPr>
              <a:t> &lt;School&gt;</a:t>
            </a:r>
          </a:p>
        </p:txBody>
      </p:sp>
      <p:sp>
        <p:nvSpPr>
          <p:cNvPr id="3" name="Content Placeholder 2"/>
          <p:cNvSpPr>
            <a:spLocks noGrp="1"/>
          </p:cNvSpPr>
          <p:nvPr>
            <p:ph idx="1"/>
          </p:nvPr>
        </p:nvSpPr>
        <p:spPr>
          <a:xfrm>
            <a:off x="635680" y="1119431"/>
            <a:ext cx="7886700" cy="3402921"/>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rPr>
              <a:t> President: </a:t>
            </a:r>
          </a:p>
          <a:p>
            <a:pPr>
              <a:buFont typeface="Wingdings" panose="05000000000000000000" pitchFamily="2" charset="2"/>
              <a:buChar char="§"/>
            </a:pPr>
            <a:r>
              <a:rPr lang="en-US" sz="2000">
                <a:solidFill>
                  <a:srgbClr val="461469"/>
                </a:solidFill>
              </a:rPr>
              <a:t> Co-President:</a:t>
            </a:r>
          </a:p>
          <a:p>
            <a:pPr>
              <a:buFont typeface="Wingdings" panose="05000000000000000000" pitchFamily="2" charset="2"/>
              <a:buChar char="§"/>
            </a:pPr>
            <a:r>
              <a:rPr lang="en-US" sz="2000">
                <a:solidFill>
                  <a:srgbClr val="461469"/>
                </a:solidFill>
              </a:rPr>
              <a:t> Vice President:</a:t>
            </a:r>
          </a:p>
          <a:p>
            <a:pPr>
              <a:buFont typeface="Wingdings" panose="05000000000000000000" pitchFamily="2" charset="2"/>
              <a:buChar char="§"/>
            </a:pPr>
            <a:r>
              <a:rPr lang="en-US" sz="2000">
                <a:solidFill>
                  <a:srgbClr val="461469"/>
                </a:solidFill>
              </a:rPr>
              <a:t> Financial Officer:</a:t>
            </a:r>
          </a:p>
          <a:p>
            <a:pPr>
              <a:buFont typeface="Wingdings" panose="05000000000000000000" pitchFamily="2" charset="2"/>
              <a:buChar char="§"/>
            </a:pPr>
            <a:r>
              <a:rPr lang="en-US" sz="2000">
                <a:solidFill>
                  <a:srgbClr val="461469"/>
                </a:solidFill>
              </a:rPr>
              <a:t> Membership Chair:</a:t>
            </a:r>
          </a:p>
          <a:p>
            <a:pPr>
              <a:buFont typeface="Wingdings" panose="05000000000000000000" pitchFamily="2" charset="2"/>
              <a:buChar char="§"/>
            </a:pPr>
            <a:r>
              <a:rPr lang="en-US" sz="2000">
                <a:solidFill>
                  <a:srgbClr val="461469"/>
                </a:solidFill>
                <a:latin typeface="Arial"/>
                <a:cs typeface="Arial"/>
              </a:rPr>
              <a:t> Diversity Chair: </a:t>
            </a:r>
          </a:p>
          <a:p>
            <a:pPr marL="0" indent="0">
              <a:buNone/>
            </a:pPr>
            <a:endParaRPr lang="en-US"/>
          </a:p>
          <a:p>
            <a:endParaRPr lang="en-US"/>
          </a:p>
          <a:p>
            <a:endParaRPr lang="en-US"/>
          </a:p>
          <a:p>
            <a:endParaRPr lang="en-US"/>
          </a:p>
          <a:p>
            <a:endParaRPr lang="en-US"/>
          </a:p>
          <a:p>
            <a:pPr lvl="1"/>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4294967295"/>
          </p:nvPr>
        </p:nvSpPr>
        <p:spPr>
          <a:xfrm>
            <a:off x="199164" y="4852974"/>
            <a:ext cx="925830" cy="274637"/>
          </a:xfrm>
          <a:prstGeom prst="rect">
            <a:avLst/>
          </a:prstGeom>
        </p:spPr>
        <p:txBody>
          <a:bodyPr/>
          <a:lstStyle/>
          <a:p>
            <a:fld id="{8C16AB82-9A5A-374F-8160-9694430342A9}" type="slidenum">
              <a:rPr lang="en-US" smtClean="0"/>
              <a:pPr/>
              <a:t>5</a:t>
            </a:fld>
            <a:endParaRPr lang="en-US"/>
          </a:p>
        </p:txBody>
      </p:sp>
      <p:sp>
        <p:nvSpPr>
          <p:cNvPr id="5" name="TextBox 4"/>
          <p:cNvSpPr txBox="1"/>
          <p:nvPr/>
        </p:nvSpPr>
        <p:spPr>
          <a:xfrm>
            <a:off x="4075520" y="1119431"/>
            <a:ext cx="4155521" cy="2377574"/>
          </a:xfrm>
          <a:prstGeom prst="rect">
            <a:avLst/>
          </a:prstGeom>
          <a:solidFill>
            <a:srgbClr val="FFFF00"/>
          </a:solidFill>
          <a:ln w="38100">
            <a:solidFill>
              <a:srgbClr val="C00000"/>
            </a:solidFill>
            <a:prstDash val="dash"/>
          </a:ln>
        </p:spPr>
        <p:txBody>
          <a:bodyPr wrap="square" rtlCol="0" anchor="t">
            <a:spAutoFit/>
          </a:bodyPr>
          <a:lstStyle/>
          <a:p>
            <a:pPr algn="ctr"/>
            <a:r>
              <a:rPr lang="en-US" sz="2475">
                <a:latin typeface="Arial" panose="020B0604020202020204" pitchFamily="34" charset="0"/>
                <a:cs typeface="Arial" panose="020B0604020202020204" pitchFamily="34" charset="0"/>
              </a:rPr>
              <a:t>OL Update: Add/edit information and/or photo</a:t>
            </a:r>
          </a:p>
          <a:p>
            <a:pPr algn="ctr"/>
            <a:endParaRPr lang="en-US" sz="2475">
              <a:cs typeface="Calibri"/>
            </a:endParaRPr>
          </a:p>
          <a:p>
            <a:pPr algn="ctr"/>
            <a:endParaRPr lang="en-US" sz="2475">
              <a:cs typeface="Calibri"/>
            </a:endParaRPr>
          </a:p>
          <a:p>
            <a:pPr algn="ctr"/>
            <a:endParaRPr lang="en-US" sz="2475">
              <a:cs typeface="Calibri"/>
            </a:endParaRPr>
          </a:p>
          <a:p>
            <a:pPr algn="ctr"/>
            <a:endParaRPr lang="en-US" sz="2475">
              <a:cs typeface="Calibri"/>
            </a:endParaRPr>
          </a:p>
        </p:txBody>
      </p:sp>
    </p:spTree>
    <p:extLst>
      <p:ext uri="{BB962C8B-B14F-4D97-AF65-F5344CB8AC3E}">
        <p14:creationId xmlns:p14="http://schemas.microsoft.com/office/powerpoint/2010/main" val="3444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2809-933D-4A54-97FB-AD93B6735036}"/>
              </a:ext>
            </a:extLst>
          </p:cNvPr>
          <p:cNvSpPr>
            <a:spLocks noGrp="1"/>
          </p:cNvSpPr>
          <p:nvPr>
            <p:ph type="sldNum" sz="quarter" idx="10"/>
          </p:nvPr>
        </p:nvSpPr>
        <p:spPr/>
        <p:txBody>
          <a:bodyPr/>
          <a:lstStyle/>
          <a:p>
            <a:fld id="{DA05D499-8038-C642-91E0-FF7B8677CF19}" type="slidenum">
              <a:rPr lang="en-US" smtClean="0"/>
              <a:pPr/>
              <a:t>6</a:t>
            </a:fld>
            <a:endParaRPr lang="en-US"/>
          </a:p>
        </p:txBody>
      </p:sp>
      <p:sp>
        <p:nvSpPr>
          <p:cNvPr id="4" name="Title 1">
            <a:extLst>
              <a:ext uri="{FF2B5EF4-FFF2-40B4-BE49-F238E27FC236}">
                <a16:creationId xmlns:a16="http://schemas.microsoft.com/office/drawing/2014/main" id="{DEB4BBAA-3FDA-4A7A-A724-A2CF8AAA560B}"/>
              </a:ext>
            </a:extLst>
          </p:cNvPr>
          <p:cNvSpPr txBox="1">
            <a:spLocks/>
          </p:cNvSpPr>
          <p:nvPr/>
        </p:nvSpPr>
        <p:spPr>
          <a:xfrm>
            <a:off x="628650" y="138132"/>
            <a:ext cx="7886700" cy="897710"/>
          </a:xfrm>
          <a:prstGeom prst="rect">
            <a:avLst/>
          </a:prstGeom>
        </p:spPr>
        <p:txBody>
          <a:bodyPr vert="horz" lIns="91440" tIns="45720" rIns="91440" bIns="45720" rtlCol="0" anchor="ctr">
            <a:normAutofit lnSpcReduction="10000"/>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2800">
                <a:solidFill>
                  <a:srgbClr val="009DDC"/>
                </a:solidFill>
                <a:highlight>
                  <a:srgbClr val="FFFF00"/>
                </a:highlight>
                <a:latin typeface="Arial Black" panose="020B0A04020102020204" pitchFamily="34" charset="0"/>
                <a:cs typeface="Arial"/>
              </a:rPr>
              <a:t>&lt;Presenter Name&gt;, &lt;Leadership Position&gt;</a:t>
            </a:r>
            <a:endParaRPr lang="en-US" sz="2800">
              <a:solidFill>
                <a:srgbClr val="009DDC"/>
              </a:solidFill>
              <a:highlight>
                <a:srgbClr val="FFFF00"/>
              </a:highlight>
              <a:latin typeface="Arial Black" panose="020B0A04020102020204" pitchFamily="34" charset="0"/>
            </a:endParaRPr>
          </a:p>
        </p:txBody>
      </p:sp>
      <p:sp>
        <p:nvSpPr>
          <p:cNvPr id="5" name="Content Placeholder 2">
            <a:extLst>
              <a:ext uri="{FF2B5EF4-FFF2-40B4-BE49-F238E27FC236}">
                <a16:creationId xmlns:a16="http://schemas.microsoft.com/office/drawing/2014/main" id="{B35C8D09-26C2-49D9-AB98-224A79704472}"/>
              </a:ext>
            </a:extLst>
          </p:cNvPr>
          <p:cNvSpPr txBox="1">
            <a:spLocks/>
          </p:cNvSpPr>
          <p:nvPr/>
        </p:nvSpPr>
        <p:spPr>
          <a:xfrm>
            <a:off x="628650" y="1137441"/>
            <a:ext cx="3867150" cy="3352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a:solidFill>
                  <a:srgbClr val="461469"/>
                </a:solidFill>
                <a:latin typeface="Arial"/>
                <a:cs typeface="Arial"/>
              </a:rPr>
              <a:t>Introduce yourself</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Year in school</a:t>
            </a:r>
          </a:p>
          <a:p>
            <a:pPr>
              <a:buFont typeface="Wingdings" panose="05000000000000000000" pitchFamily="2" charset="2"/>
              <a:buChar char="§"/>
            </a:pPr>
            <a:r>
              <a:rPr lang="en-US">
                <a:solidFill>
                  <a:srgbClr val="461469"/>
                </a:solidFill>
                <a:latin typeface="Arial"/>
                <a:cs typeface="Arial"/>
              </a:rPr>
              <a:t>Potential area of study/rotations</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Involvement with AMA</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What is your top reason to be a part of the AMA</a:t>
            </a:r>
          </a:p>
          <a:p>
            <a:pPr>
              <a:buFont typeface="Wingdings" panose="05000000000000000000" pitchFamily="2" charset="2"/>
              <a:buChar char="§"/>
            </a:pPr>
            <a:r>
              <a:rPr lang="en-US">
                <a:solidFill>
                  <a:srgbClr val="461469"/>
                </a:solidFill>
                <a:latin typeface="Arial"/>
                <a:cs typeface="Arial"/>
              </a:rPr>
              <a:t>Fun Fact about yourself!</a:t>
            </a:r>
          </a:p>
        </p:txBody>
      </p:sp>
      <p:sp>
        <p:nvSpPr>
          <p:cNvPr id="6" name="Content Placeholder 3">
            <a:extLst>
              <a:ext uri="{FF2B5EF4-FFF2-40B4-BE49-F238E27FC236}">
                <a16:creationId xmlns:a16="http://schemas.microsoft.com/office/drawing/2014/main" id="{6B8CF2D2-A696-4962-8482-BFF7B15E8EAF}"/>
              </a:ext>
            </a:extLst>
          </p:cNvPr>
          <p:cNvSpPr txBox="1">
            <a:spLocks/>
          </p:cNvSpPr>
          <p:nvPr/>
        </p:nvSpPr>
        <p:spPr>
          <a:xfrm>
            <a:off x="4648200" y="1137441"/>
            <a:ext cx="3867150" cy="2704576"/>
          </a:xfrm>
          <a:prstGeom prst="rect">
            <a:avLst/>
          </a:prstGeom>
          <a:solidFill>
            <a:srgbClr val="FFFF00"/>
          </a:solidFill>
          <a:ln w="38100">
            <a:solidFill>
              <a:srgbClr val="FF0000"/>
            </a:solidFill>
            <a:prstDash val="sysDash"/>
          </a:ln>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1350">
              <a:latin typeface="Arial"/>
              <a:cs typeface="Arial"/>
            </a:endParaRPr>
          </a:p>
          <a:p>
            <a:pPr marL="0" indent="0" algn="ctr">
              <a:buNone/>
            </a:pPr>
            <a:r>
              <a:rPr lang="en-US" sz="1350">
                <a:latin typeface="Arial"/>
                <a:cs typeface="Arial"/>
              </a:rPr>
              <a:t>Add photo(s) of yourself here showing off AMA or medical school activities. </a:t>
            </a:r>
          </a:p>
          <a:p>
            <a:pPr marL="0" indent="0" algn="ctr">
              <a:buNone/>
            </a:pPr>
            <a:r>
              <a:rPr lang="en-US" sz="1350">
                <a:latin typeface="Arial"/>
                <a:cs typeface="Arial"/>
              </a:rPr>
              <a:t>Add slide per presenter/OL</a:t>
            </a: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p:txBody>
      </p:sp>
    </p:spTree>
    <p:extLst>
      <p:ext uri="{BB962C8B-B14F-4D97-AF65-F5344CB8AC3E}">
        <p14:creationId xmlns:p14="http://schemas.microsoft.com/office/powerpoint/2010/main" val="361920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2E3C3-7F13-497A-B65E-8A228DBFFAE6}"/>
              </a:ext>
            </a:extLst>
          </p:cNvPr>
          <p:cNvSpPr>
            <a:spLocks noGrp="1"/>
          </p:cNvSpPr>
          <p:nvPr>
            <p:ph type="sldNum" sz="quarter" idx="10"/>
          </p:nvPr>
        </p:nvSpPr>
        <p:spPr/>
        <p:txBody>
          <a:bodyPr/>
          <a:lstStyle/>
          <a:p>
            <a:fld id="{DA05D499-8038-C642-91E0-FF7B8677CF19}" type="slidenum">
              <a:rPr lang="en-US" smtClean="0"/>
              <a:pPr/>
              <a:t>7</a:t>
            </a:fld>
            <a:endParaRPr lang="en-US"/>
          </a:p>
        </p:txBody>
      </p:sp>
      <p:pic>
        <p:nvPicPr>
          <p:cNvPr id="6" name="Online Media 3" title="AMA Student Membership: Why the AMA">
            <a:hlinkClick r:id="" action="ppaction://media"/>
            <a:extLst>
              <a:ext uri="{FF2B5EF4-FFF2-40B4-BE49-F238E27FC236}">
                <a16:creationId xmlns:a16="http://schemas.microsoft.com/office/drawing/2014/main" id="{B4468DB5-B568-467E-9574-EE1515B3FBC1}"/>
              </a:ext>
            </a:extLst>
          </p:cNvPr>
          <p:cNvPicPr>
            <a:picLocks noRot="1" noChangeAspect="1"/>
          </p:cNvPicPr>
          <p:nvPr>
            <a:videoFile r:link="rId1"/>
          </p:nvPr>
        </p:nvPicPr>
        <p:blipFill>
          <a:blip r:embed="rId4"/>
          <a:stretch>
            <a:fillRect/>
          </a:stretch>
        </p:blipFill>
        <p:spPr>
          <a:xfrm>
            <a:off x="1872849" y="1127151"/>
            <a:ext cx="5398302" cy="3036544"/>
          </a:xfrm>
          <a:prstGeom prst="rect">
            <a:avLst/>
          </a:prstGeom>
          <a:ln w="19050">
            <a:solidFill>
              <a:srgbClr val="009DDC"/>
            </a:solidFill>
          </a:ln>
        </p:spPr>
      </p:pic>
    </p:spTree>
    <p:extLst>
      <p:ext uri="{BB962C8B-B14F-4D97-AF65-F5344CB8AC3E}">
        <p14:creationId xmlns:p14="http://schemas.microsoft.com/office/powerpoint/2010/main" val="47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8</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a:xfrm>
            <a:off x="407550" y="991735"/>
            <a:ext cx="5460058" cy="2125582"/>
          </a:xfrm>
        </p:spPr>
        <p:txBody>
          <a:bodyPr/>
          <a:lstStyle/>
          <a:p>
            <a:r>
              <a:rPr lang="en-US" sz="4400" cap="none">
                <a:latin typeface="Arial Black" panose="020B0A04020102020204" pitchFamily="34" charset="0"/>
              </a:rPr>
              <a:t>What is the </a:t>
            </a:r>
            <a:br>
              <a:rPr lang="en-US" sz="4400" cap="none">
                <a:latin typeface="Arial Black" panose="020B0A04020102020204" pitchFamily="34" charset="0"/>
              </a:rPr>
            </a:br>
            <a:r>
              <a:rPr lang="en-US" sz="4400" cap="none">
                <a:latin typeface="Arial Black" panose="020B0A04020102020204" pitchFamily="34" charset="0"/>
              </a:rPr>
              <a:t>American </a:t>
            </a:r>
            <a:br>
              <a:rPr lang="en-US" sz="4400" cap="none">
                <a:latin typeface="Arial Black" panose="020B0A04020102020204" pitchFamily="34" charset="0"/>
              </a:rPr>
            </a:br>
            <a:r>
              <a:rPr lang="en-US" sz="4400" cap="none">
                <a:latin typeface="Arial Black" panose="020B0A04020102020204" pitchFamily="34" charset="0"/>
              </a:rPr>
              <a:t>Medical</a:t>
            </a:r>
            <a:br>
              <a:rPr lang="en-US" sz="4400" cap="none">
                <a:latin typeface="Arial Black" panose="020B0A04020102020204" pitchFamily="34" charset="0"/>
              </a:rPr>
            </a:br>
            <a:r>
              <a:rPr lang="en-US" sz="4400" cap="none">
                <a:latin typeface="Arial Black" panose="020B0A04020102020204" pitchFamily="34" charset="0"/>
              </a:rPr>
              <a:t>Association?</a:t>
            </a:r>
          </a:p>
        </p:txBody>
      </p:sp>
    </p:spTree>
    <p:extLst>
      <p:ext uri="{BB962C8B-B14F-4D97-AF65-F5344CB8AC3E}">
        <p14:creationId xmlns:p14="http://schemas.microsoft.com/office/powerpoint/2010/main" val="30561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9923D-DB7D-44CC-AE94-6549090AAEF5}"/>
              </a:ext>
            </a:extLst>
          </p:cNvPr>
          <p:cNvSpPr>
            <a:spLocks noGrp="1"/>
          </p:cNvSpPr>
          <p:nvPr>
            <p:ph type="sldNum" sz="quarter" idx="10"/>
          </p:nvPr>
        </p:nvSpPr>
        <p:spPr/>
        <p:txBody>
          <a:bodyPr/>
          <a:lstStyle/>
          <a:p>
            <a:fld id="{DA05D499-8038-C642-91E0-FF7B8677CF19}" type="slidenum">
              <a:rPr lang="en-US" smtClean="0"/>
              <a:pPr/>
              <a:t>9</a:t>
            </a:fld>
            <a:endParaRPr lang="en-US"/>
          </a:p>
        </p:txBody>
      </p:sp>
      <p:sp>
        <p:nvSpPr>
          <p:cNvPr id="5" name="TextBox 4">
            <a:extLst>
              <a:ext uri="{FF2B5EF4-FFF2-40B4-BE49-F238E27FC236}">
                <a16:creationId xmlns:a16="http://schemas.microsoft.com/office/drawing/2014/main" id="{565036DC-788C-4A8C-A13B-9FDEB8371551}"/>
              </a:ext>
            </a:extLst>
          </p:cNvPr>
          <p:cNvSpPr txBox="1"/>
          <p:nvPr/>
        </p:nvSpPr>
        <p:spPr>
          <a:xfrm>
            <a:off x="568082" y="1525309"/>
            <a:ext cx="8007838" cy="2112117"/>
          </a:xfrm>
          <a:prstGeom prst="rect">
            <a:avLst/>
          </a:prstGeom>
          <a:noFill/>
        </p:spPr>
        <p:txBody>
          <a:bodyPr wrap="square" rtlCol="0">
            <a:spAutoFit/>
          </a:bodyPr>
          <a:lstStyle/>
          <a:p>
            <a:pPr algn="ctr"/>
            <a:r>
              <a:rPr lang="en-US" sz="2625">
                <a:solidFill>
                  <a:schemeClr val="accent3"/>
                </a:solidFill>
                <a:latin typeface="Arial" panose="020B0604020202020204" pitchFamily="34" charset="0"/>
                <a:cs typeface="Arial" panose="020B0604020202020204" pitchFamily="34" charset="0"/>
              </a:rPr>
              <a:t>The AMA is the physicians’ powerful ally in patient care, representing physicians with a unified voice, </a:t>
            </a:r>
          </a:p>
          <a:p>
            <a:pPr algn="ctr"/>
            <a:r>
              <a:rPr lang="en-US" sz="2625">
                <a:solidFill>
                  <a:schemeClr val="accent3"/>
                </a:solidFill>
                <a:latin typeface="Arial" panose="020B0604020202020204" pitchFamily="34" charset="0"/>
                <a:cs typeface="Arial" panose="020B0604020202020204" pitchFamily="34" charset="0"/>
              </a:rPr>
              <a:t>leading the charge to confront public health crises, removing obstacles that interfere with patient care and driving the future of medicine.</a:t>
            </a:r>
          </a:p>
        </p:txBody>
      </p:sp>
      <p:pic>
        <p:nvPicPr>
          <p:cNvPr id="6" name="Picture 5" descr="Logo&#10;&#10;Description automatically generated">
            <a:extLst>
              <a:ext uri="{FF2B5EF4-FFF2-40B4-BE49-F238E27FC236}">
                <a16:creationId xmlns:a16="http://schemas.microsoft.com/office/drawing/2014/main" id="{AFAD0ECE-C763-4E7C-B2E3-6695C3F8FA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6325" y="663977"/>
            <a:ext cx="1911350" cy="788035"/>
          </a:xfrm>
          <a:prstGeom prst="rect">
            <a:avLst/>
          </a:prstGeom>
        </p:spPr>
      </p:pic>
    </p:spTree>
    <p:extLst>
      <p:ext uri="{BB962C8B-B14F-4D97-AF65-F5344CB8AC3E}">
        <p14:creationId xmlns:p14="http://schemas.microsoft.com/office/powerpoint/2010/main" val="3790893134"/>
      </p:ext>
    </p:extLst>
  </p:cSld>
  <p:clrMapOvr>
    <a:masterClrMapping/>
  </p:clrMapOvr>
</p:sld>
</file>

<file path=ppt/theme/theme1.xml><?xml version="1.0" encoding="utf-8"?>
<a:theme xmlns:a="http://schemas.openxmlformats.org/drawingml/2006/main" name="MSOP Leader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532700_MMX_MSOP PPT_Draft_051821" id="{73BC91DE-46AE-8746-9EFA-DDED695ADFC5}" vid="{CB76BF30-10B3-D740-8012-F4F6B4B03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4020D05AF26041873314B68F1D2D56" ma:contentTypeVersion="15" ma:contentTypeDescription="Create a new document." ma:contentTypeScope="" ma:versionID="ded5fc91d44fa71278b05e39d42c338d">
  <xsd:schema xmlns:xsd="http://www.w3.org/2001/XMLSchema" xmlns:xs="http://www.w3.org/2001/XMLSchema" xmlns:p="http://schemas.microsoft.com/office/2006/metadata/properties" xmlns:ns2="9390356d-ba08-45bf-bfa2-e57a929fdde2" xmlns:ns3="12650ac0-d0ea-42f5-80a2-60a22bf0ecdd" targetNamespace="http://schemas.microsoft.com/office/2006/metadata/properties" ma:root="true" ma:fieldsID="91f1879505564cac78af4d1a1e6aee5b" ns2:_="" ns3:_="">
    <xsd:import namespace="9390356d-ba08-45bf-bfa2-e57a929fdde2"/>
    <xsd:import namespace="12650ac0-d0ea-42f5-80a2-60a22bf0ec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z7m1" minOccurs="0"/>
                <xsd:element ref="ns2:jcax"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90356d-ba08-45bf-bfa2-e57a929fd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z7m1" ma:index="19" nillable="true" ma:displayName="Person or Group" ma:list="UserInfo" ma:internalName="z7m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cax" ma:index="20" nillable="true" ma:displayName="Text" ma:internalName="jcax">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50ac0-d0ea-42f5-80a2-60a22bf0ec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z7m1 xmlns="9390356d-ba08-45bf-bfa2-e57a929fdde2">
      <UserInfo>
        <DisplayName/>
        <AccountId xsi:nil="true"/>
        <AccountType/>
      </UserInfo>
    </z7m1>
    <jcax xmlns="9390356d-ba08-45bf-bfa2-e57a929fdde2" xsi:nil="true"/>
  </documentManagement>
</p:properties>
</file>

<file path=customXml/itemProps1.xml><?xml version="1.0" encoding="utf-8"?>
<ds:datastoreItem xmlns:ds="http://schemas.openxmlformats.org/officeDocument/2006/customXml" ds:itemID="{681B741A-BD97-4A45-B4AE-C102BADE9EDC}">
  <ds:schemaRefs>
    <ds:schemaRef ds:uri="http://schemas.microsoft.com/sharepoint/v3/contenttype/forms"/>
  </ds:schemaRefs>
</ds:datastoreItem>
</file>

<file path=customXml/itemProps2.xml><?xml version="1.0" encoding="utf-8"?>
<ds:datastoreItem xmlns:ds="http://schemas.openxmlformats.org/officeDocument/2006/customXml" ds:itemID="{F9EE4E13-C7DC-405B-8DD7-DC810D021B91}">
  <ds:schemaRefs>
    <ds:schemaRef ds:uri="http://schemas.microsoft.com/office/2006/metadata/contentType"/>
    <ds:schemaRef ds:uri="http://schemas.microsoft.com/office/2006/metadata/properties/metaAttributes"/>
    <ds:schemaRef ds:uri="http://www.w3.org/2000/xmlns/"/>
    <ds:schemaRef ds:uri="http://www.w3.org/2001/XMLSchema"/>
    <ds:schemaRef ds:uri="9390356d-ba08-45bf-bfa2-e57a929fdde2"/>
    <ds:schemaRef ds:uri="12650ac0-d0ea-42f5-80a2-60a22bf0ecdd"/>
  </ds:schemaRefs>
</ds:datastoreItem>
</file>

<file path=customXml/itemProps3.xml><?xml version="1.0" encoding="utf-8"?>
<ds:datastoreItem xmlns:ds="http://schemas.openxmlformats.org/officeDocument/2006/customXml" ds:itemID="{0CBD1D7F-6FC9-4604-88C5-59B6546180B4}">
  <ds:schemaRefs>
    <ds:schemaRef ds:uri="http://schemas.microsoft.com/office/2006/metadata/properties"/>
    <ds:schemaRef ds:uri="http://www.w3.org/2000/xmlns/"/>
    <ds:schemaRef ds:uri="9390356d-ba08-45bf-bfa2-e57a929fdde2"/>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1</TotalTime>
  <Words>3482</Words>
  <Application>Microsoft Office PowerPoint</Application>
  <PresentationFormat>On-screen Show (16:9)</PresentationFormat>
  <Paragraphs>350</Paragraphs>
  <Slides>33</Slides>
  <Notes>33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MSOP Leaders</vt:lpstr>
      <vt:lpstr>PowerPoint Presentation</vt:lpstr>
      <vt:lpstr>PowerPoint Presentation</vt:lpstr>
      <vt:lpstr>Today’s Agenda </vt:lpstr>
      <vt:lpstr>Meet your  AMA Leadership at &lt;School&gt; !</vt:lpstr>
      <vt:lpstr>Your AMA Executive Board At  &lt;School&gt;</vt:lpstr>
      <vt:lpstr>PowerPoint Presentation</vt:lpstr>
      <vt:lpstr>PowerPoint Presentation</vt:lpstr>
      <vt:lpstr>What is the  American  Medical Association?</vt:lpstr>
      <vt:lpstr>PowerPoint Presentation</vt:lpstr>
      <vt:lpstr>PowerPoint Presentation</vt:lpstr>
      <vt:lpstr>AMA = Sum Of 5 Parts</vt:lpstr>
      <vt:lpstr>What is Health Equity?</vt:lpstr>
      <vt:lpstr>PowerPoint Presentation</vt:lpstr>
      <vt:lpstr>What is Heath Equity?</vt:lpstr>
      <vt:lpstr>The AMA &amp; Health Equity </vt:lpstr>
      <vt:lpstr>PowerPoint Presentation</vt:lpstr>
      <vt:lpstr>AMA Works to Create Greater  Health Equity in America</vt:lpstr>
      <vt:lpstr>AMA Center for Health Equity</vt:lpstr>
      <vt:lpstr>The 5 Pillars of AMA’s Equity Initiatives</vt:lpstr>
      <vt:lpstr>Immediate Goals for the AMA's Center of Health Equity</vt:lpstr>
      <vt:lpstr>Continued AMA Health Equity Initiatives  </vt:lpstr>
      <vt:lpstr>Impact of AMA LGBTQ+ Health Advocacy</vt:lpstr>
      <vt:lpstr>PowerPoint Presentation</vt:lpstr>
      <vt:lpstr>How Can I Get Involved?</vt:lpstr>
      <vt:lpstr>Medical Student Involvement At The AMA</vt:lpstr>
      <vt:lpstr>Join Your Local Chapter &lt;Medical School&gt; Information &amp; Events</vt:lpstr>
      <vt:lpstr>Get Involved With Your State Society!</vt:lpstr>
      <vt:lpstr>Regional Involvement </vt:lpstr>
      <vt:lpstr>AMA Student  Member Benefits</vt:lpstr>
      <vt:lpstr>Why Join as a Medical Student?</vt:lpstr>
      <vt:lpstr>Why Join As A Medical Student?</vt:lpstr>
      <vt:lpstr>Joining The AMA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Wells</dc:creator>
  <cp:lastModifiedBy>Paul Wells  (he/him/his)</cp:lastModifiedBy>
  <cp:revision>13</cp:revision>
  <dcterms:created xsi:type="dcterms:W3CDTF">2020-06-25T03:59:40Z</dcterms:created>
  <dcterms:modified xsi:type="dcterms:W3CDTF">2021-07-28T01:38:21Z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0x010100334020D05AF26041873314B68F1D2D56</vt:lpwstr>
  </property>
</Properties>
</file>