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 id="2147483665" r:id="rId5"/>
  </p:sldMasterIdLst>
  <p:notesMasterIdLst>
    <p:notesMasterId r:id="rId37"/>
  </p:notesMasterIdLst>
  <p:handoutMasterIdLst>
    <p:handoutMasterId r:id="rId38"/>
  </p:handoutMasterIdLst>
  <p:sldIdLst>
    <p:sldId id="4179" r:id="rId6"/>
    <p:sldId id="278" r:id="rId7"/>
    <p:sldId id="4181" r:id="rId8"/>
    <p:sldId id="4184" r:id="rId9"/>
    <p:sldId id="276" r:id="rId10"/>
    <p:sldId id="275" r:id="rId11"/>
    <p:sldId id="4205" r:id="rId12"/>
    <p:sldId id="4206" r:id="rId13"/>
    <p:sldId id="272" r:id="rId14"/>
    <p:sldId id="4186" r:id="rId15"/>
    <p:sldId id="270" r:id="rId16"/>
    <p:sldId id="4215" r:id="rId17"/>
    <p:sldId id="4216" r:id="rId18"/>
    <p:sldId id="4209" r:id="rId19"/>
    <p:sldId id="4211" r:id="rId20"/>
    <p:sldId id="258" r:id="rId21"/>
    <p:sldId id="4217" r:id="rId22"/>
    <p:sldId id="4218" r:id="rId23"/>
    <p:sldId id="4219" r:id="rId24"/>
    <p:sldId id="266" r:id="rId25"/>
    <p:sldId id="4221" r:id="rId26"/>
    <p:sldId id="4212" r:id="rId27"/>
    <p:sldId id="4204" r:id="rId28"/>
    <p:sldId id="261" r:id="rId29"/>
    <p:sldId id="4190" r:id="rId30"/>
    <p:sldId id="4207" r:id="rId31"/>
    <p:sldId id="260" r:id="rId32"/>
    <p:sldId id="4213" r:id="rId33"/>
    <p:sldId id="4214" r:id="rId34"/>
    <p:sldId id="4223" r:id="rId35"/>
    <p:sldId id="4191" r:id="rId36"/>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Hansen" initials="KH" lastIdx="8" clrIdx="0">
    <p:extLst>
      <p:ext uri="{19B8F6BF-5375-455C-9EA6-DF929625EA0E}">
        <p15:presenceInfo xmlns:p15="http://schemas.microsoft.com/office/powerpoint/2012/main" userId="S::kathanse@ama-assn.org::89c6c087-9696-4b0e-a8a9-eb09b9a67887" providerId="AD"/>
      </p:ext>
    </p:extLst>
  </p:cmAuthor>
  <p:cmAuthor id="2" name="Meredith Friedberg" initials="MF" lastIdx="10" clrIdx="1">
    <p:extLst>
      <p:ext uri="{19B8F6BF-5375-455C-9EA6-DF929625EA0E}">
        <p15:presenceInfo xmlns:p15="http://schemas.microsoft.com/office/powerpoint/2012/main" userId="S::mfriedbe@ama-assn.org::38b3f61c-f6ce-4d2b-aa5d-1af848f56c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461469"/>
    <a:srgbClr val="E71933"/>
    <a:srgbClr val="FFC000"/>
    <a:srgbClr val="5E4A96"/>
    <a:srgbClr val="452663"/>
    <a:srgbClr val="000000"/>
    <a:srgbClr val="E5D3E8"/>
    <a:srgbClr val="595959"/>
    <a:srgbClr val="F3EB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01" autoAdjust="0"/>
  </p:normalViewPr>
  <p:slideViewPr>
    <p:cSldViewPr snapToGrid="0">
      <p:cViewPr varScale="1">
        <p:scale>
          <a:sx n="61" d="100"/>
          <a:sy n="61" d="100"/>
        </p:scale>
        <p:origin x="14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7DE73-60BB-4E43-8DFC-4E185EE7DAB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55A7E76-0996-42EF-A755-A3153CF55FBD}">
      <dgm:prSet phldrT="[Text]"/>
      <dgm:spPr>
        <a:xfrm>
          <a:off x="0" y="399335"/>
          <a:ext cx="5698991" cy="828793"/>
        </a:xfrm>
        <a:prstGeom prst="rightArrow">
          <a:avLst>
            <a:gd name="adj1" fmla="val 50000"/>
            <a:gd name="adj2" fmla="val 50000"/>
          </a:avLst>
        </a:prstGeom>
        <a:solidFill>
          <a:schemeClr val="accent3"/>
        </a:solidFill>
        <a:ln w="25400" cap="flat" cmpd="sng" algn="ctr">
          <a:solidFill>
            <a:srgbClr val="FFFFFF">
              <a:hueOff val="0"/>
              <a:satOff val="0"/>
              <a:lumOff val="0"/>
              <a:alphaOff val="0"/>
            </a:srgbClr>
          </a:solidFill>
          <a:prstDash val="solid"/>
        </a:ln>
        <a:effectLst/>
      </dgm:spPr>
      <dgm:t>
        <a:bodyPr/>
        <a:lstStyle/>
        <a:p>
          <a:pPr>
            <a:buNone/>
          </a:pPr>
          <a:r>
            <a:rPr lang="en-US" b="1">
              <a:solidFill>
                <a:srgbClr val="FFFFFF"/>
              </a:solidFill>
              <a:latin typeface="Arial Black" panose="020B0A04020102020204" pitchFamily="34" charset="0"/>
              <a:ea typeface="+mn-ea"/>
              <a:cs typeface="+mn-cs"/>
            </a:rPr>
            <a:t>YOU</a:t>
          </a:r>
          <a:r>
            <a:rPr lang="en-US" b="1">
              <a:solidFill>
                <a:srgbClr val="FFFFFF"/>
              </a:solidFill>
              <a:latin typeface="Arial"/>
              <a:ea typeface="+mn-ea"/>
              <a:cs typeface="+mn-cs"/>
            </a:rPr>
            <a:t> </a:t>
          </a:r>
        </a:p>
      </dgm:t>
    </dgm:pt>
    <dgm:pt modelId="{6461B772-0B08-447A-8383-534CEB3261BC}" type="parTrans" cxnId="{10F45E22-3984-487A-87D4-ECF8B4ADC54A}">
      <dgm:prSet/>
      <dgm:spPr/>
      <dgm:t>
        <a:bodyPr/>
        <a:lstStyle/>
        <a:p>
          <a:endParaRPr lang="en-US"/>
        </a:p>
      </dgm:t>
    </dgm:pt>
    <dgm:pt modelId="{196B0058-A80C-4191-ABB5-2147B5A96F36}" type="sibTrans" cxnId="{10F45E22-3984-487A-87D4-ECF8B4ADC54A}">
      <dgm:prSet/>
      <dgm:spPr/>
      <dgm:t>
        <a:bodyPr/>
        <a:lstStyle/>
        <a:p>
          <a:endParaRPr lang="en-US"/>
        </a:p>
      </dgm:t>
    </dgm:pt>
    <dgm:pt modelId="{14CE1360-ED36-4E1A-BF68-536A3D4971AC}">
      <dgm:prSet phldrT="[Text]" custT="1"/>
      <dgm:spPr>
        <a:xfrm>
          <a:off x="0" y="1037384"/>
          <a:ext cx="1053287" cy="1521797"/>
        </a:xfrm>
        <a:prstGeom prst="rect">
          <a:avLst/>
        </a:prstGeom>
        <a:solidFill>
          <a:srgbClr val="FFFFFF">
            <a:hueOff val="0"/>
            <a:satOff val="0"/>
            <a:lumOff val="0"/>
            <a:alphaOff val="0"/>
          </a:srgbClr>
        </a:solidFill>
        <a:ln w="25400" cap="flat" cmpd="sng" algn="ctr">
          <a:solidFill>
            <a:schemeClr val="accent3"/>
          </a:solidFill>
          <a:prstDash val="solid"/>
        </a:ln>
        <a:effectLst/>
      </dgm:spPr>
      <dgm:t>
        <a:bodyPr anchor="ctr"/>
        <a:lstStyle/>
        <a:p>
          <a:pPr>
            <a:buNone/>
          </a:pPr>
          <a:r>
            <a:rPr lang="en-US" sz="1200">
              <a:solidFill>
                <a:schemeClr val="accent3"/>
              </a:solidFill>
              <a:latin typeface="Arial"/>
              <a:ea typeface="+mn-ea"/>
              <a:cs typeface="+mn-cs"/>
            </a:rPr>
            <a:t>Individual, group, or chapter writes a resolution. Resolution is sent to MSS for a vote!</a:t>
          </a:r>
        </a:p>
      </dgm:t>
    </dgm:pt>
    <dgm:pt modelId="{7820609B-34E8-4365-A883-25A0FB0BAE7E}" type="parTrans" cxnId="{9CF68B9B-ADE5-4BC9-ACBD-410CCA827533}">
      <dgm:prSet/>
      <dgm:spPr/>
      <dgm:t>
        <a:bodyPr/>
        <a:lstStyle/>
        <a:p>
          <a:endParaRPr lang="en-US"/>
        </a:p>
      </dgm:t>
    </dgm:pt>
    <dgm:pt modelId="{047105C2-740F-4D1E-A564-B48BEC5ADA66}" type="sibTrans" cxnId="{9CF68B9B-ADE5-4BC9-ACBD-410CCA827533}">
      <dgm:prSet/>
      <dgm:spPr/>
      <dgm:t>
        <a:bodyPr/>
        <a:lstStyle/>
        <a:p>
          <a:endParaRPr lang="en-US"/>
        </a:p>
      </dgm:t>
    </dgm:pt>
    <dgm:pt modelId="{A619725C-65E5-4C4E-B9F5-4846A4360B16}">
      <dgm:prSet phldrT="[Text]"/>
      <dgm:spPr>
        <a:xfrm>
          <a:off x="1053173" y="675705"/>
          <a:ext cx="4645817" cy="828793"/>
        </a:xfrm>
        <a:prstGeom prst="rightArrow">
          <a:avLst>
            <a:gd name="adj1" fmla="val 50000"/>
            <a:gd name="adj2" fmla="val 50000"/>
          </a:avLst>
        </a:prstGeom>
        <a:solidFill>
          <a:schemeClr val="accent4"/>
        </a:solidFill>
        <a:ln w="25400" cap="flat" cmpd="sng" algn="ctr">
          <a:solidFill>
            <a:srgbClr val="FFFFFF">
              <a:hueOff val="0"/>
              <a:satOff val="0"/>
              <a:lumOff val="0"/>
              <a:alphaOff val="0"/>
            </a:srgbClr>
          </a:solidFill>
          <a:prstDash val="solid"/>
        </a:ln>
        <a:effectLst/>
      </dgm:spPr>
      <dgm:t>
        <a:bodyPr/>
        <a:lstStyle/>
        <a:p>
          <a:pPr>
            <a:buNone/>
          </a:pPr>
          <a:r>
            <a:rPr lang="en-US" b="1">
              <a:solidFill>
                <a:srgbClr val="FFFFFF"/>
              </a:solidFill>
              <a:latin typeface="Arial Black" panose="020B0A04020102020204" pitchFamily="34" charset="0"/>
              <a:ea typeface="+mn-ea"/>
              <a:cs typeface="+mn-cs"/>
            </a:rPr>
            <a:t>MSS</a:t>
          </a:r>
        </a:p>
      </dgm:t>
    </dgm:pt>
    <dgm:pt modelId="{025CB212-E64E-44D7-82A5-8F86E2AF9352}" type="parTrans" cxnId="{FFFA05BF-B807-4743-83BE-50A904CDCE30}">
      <dgm:prSet/>
      <dgm:spPr/>
      <dgm:t>
        <a:bodyPr/>
        <a:lstStyle/>
        <a:p>
          <a:endParaRPr lang="en-US"/>
        </a:p>
      </dgm:t>
    </dgm:pt>
    <dgm:pt modelId="{BBE13C30-DCE7-4648-8063-79A074F8A66B}" type="sibTrans" cxnId="{FFFA05BF-B807-4743-83BE-50A904CDCE30}">
      <dgm:prSet/>
      <dgm:spPr/>
      <dgm:t>
        <a:bodyPr/>
        <a:lstStyle/>
        <a:p>
          <a:endParaRPr lang="en-US"/>
        </a:p>
      </dgm:t>
    </dgm:pt>
    <dgm:pt modelId="{D6A2C91F-0F61-4F3E-8BBC-2BC915D722BD}">
      <dgm:prSet phldrT="[Text]" custT="1"/>
      <dgm:spPr>
        <a:xfrm>
          <a:off x="1053173" y="1313755"/>
          <a:ext cx="1053287" cy="1521797"/>
        </a:xfrm>
        <a:prstGeom prst="rect">
          <a:avLst/>
        </a:prstGeom>
        <a:solidFill>
          <a:srgbClr val="FFFFFF">
            <a:hueOff val="0"/>
            <a:satOff val="0"/>
            <a:lumOff val="0"/>
            <a:alphaOff val="0"/>
          </a:srgbClr>
        </a:solidFill>
        <a:ln w="25400" cap="flat" cmpd="sng" algn="ctr">
          <a:solidFill>
            <a:srgbClr val="FFC000"/>
          </a:solidFill>
          <a:prstDash val="solid"/>
        </a:ln>
        <a:effectLst/>
      </dgm:spPr>
      <dgm:t>
        <a:bodyPr anchor="ctr"/>
        <a:lstStyle/>
        <a:p>
          <a:pPr>
            <a:buNone/>
          </a:pPr>
          <a:r>
            <a:rPr lang="en-US" sz="1200">
              <a:solidFill>
                <a:schemeClr val="accent4"/>
              </a:solidFill>
              <a:latin typeface="Arial"/>
              <a:ea typeface="+mn-ea"/>
              <a:cs typeface="+mn-cs"/>
            </a:rPr>
            <a:t>Resolution passes in the MSS and Becomes MSS Policy!</a:t>
          </a:r>
        </a:p>
        <a:p>
          <a:pPr>
            <a:buNone/>
          </a:pPr>
          <a:r>
            <a:rPr lang="en-US" sz="1200">
              <a:solidFill>
                <a:schemeClr val="accent4"/>
              </a:solidFill>
              <a:latin typeface="Arial"/>
              <a:ea typeface="+mn-ea"/>
              <a:cs typeface="+mn-cs"/>
            </a:rPr>
            <a:t>Resolution I s sent to HOD for a vote!</a:t>
          </a:r>
        </a:p>
      </dgm:t>
    </dgm:pt>
    <dgm:pt modelId="{895748EC-317C-483E-97E6-0F489C7CFD3E}" type="parTrans" cxnId="{876A3FB2-A8E5-48B7-9018-B3DD1FB2D12E}">
      <dgm:prSet/>
      <dgm:spPr/>
      <dgm:t>
        <a:bodyPr/>
        <a:lstStyle/>
        <a:p>
          <a:endParaRPr lang="en-US"/>
        </a:p>
      </dgm:t>
    </dgm:pt>
    <dgm:pt modelId="{FDF87A76-B156-48FE-81C1-451BF7E07A59}" type="sibTrans" cxnId="{876A3FB2-A8E5-48B7-9018-B3DD1FB2D12E}">
      <dgm:prSet/>
      <dgm:spPr/>
      <dgm:t>
        <a:bodyPr/>
        <a:lstStyle/>
        <a:p>
          <a:endParaRPr lang="en-US"/>
        </a:p>
      </dgm:t>
    </dgm:pt>
    <dgm:pt modelId="{3E7A9D06-BE76-4CB3-A11E-12C1FCE7FE39}">
      <dgm:prSet phldrT="[Text]"/>
      <dgm:spPr>
        <a:xfrm>
          <a:off x="2106347" y="952076"/>
          <a:ext cx="3592643" cy="828793"/>
        </a:xfrm>
        <a:prstGeom prst="rightArrow">
          <a:avLst>
            <a:gd name="adj1" fmla="val 50000"/>
            <a:gd name="adj2" fmla="val 50000"/>
          </a:avLst>
        </a:prstGeom>
        <a:solidFill>
          <a:schemeClr val="accent6"/>
        </a:solidFill>
        <a:ln w="25400" cap="flat" cmpd="sng" algn="ctr">
          <a:solidFill>
            <a:srgbClr val="FFFFFF">
              <a:hueOff val="0"/>
              <a:satOff val="0"/>
              <a:lumOff val="0"/>
              <a:alphaOff val="0"/>
            </a:srgbClr>
          </a:solidFill>
          <a:prstDash val="solid"/>
        </a:ln>
        <a:effectLst/>
      </dgm:spPr>
      <dgm:t>
        <a:bodyPr/>
        <a:lstStyle/>
        <a:p>
          <a:pPr>
            <a:buNone/>
          </a:pPr>
          <a:r>
            <a:rPr lang="en-US" b="1">
              <a:solidFill>
                <a:srgbClr val="FFFFFF"/>
              </a:solidFill>
              <a:latin typeface="Arial Black" panose="020B0A04020102020204" pitchFamily="34" charset="0"/>
              <a:ea typeface="+mn-ea"/>
              <a:cs typeface="+mn-cs"/>
            </a:rPr>
            <a:t>HOD</a:t>
          </a:r>
        </a:p>
      </dgm:t>
    </dgm:pt>
    <dgm:pt modelId="{494D2B2D-4A0E-4385-961F-B3E29F040647}" type="parTrans" cxnId="{98DF7592-D338-4591-9025-972783915F28}">
      <dgm:prSet/>
      <dgm:spPr/>
      <dgm:t>
        <a:bodyPr/>
        <a:lstStyle/>
        <a:p>
          <a:endParaRPr lang="en-US"/>
        </a:p>
      </dgm:t>
    </dgm:pt>
    <dgm:pt modelId="{FE2B9BB4-DF7E-424C-9E7F-DFB5D1D43048}" type="sibTrans" cxnId="{98DF7592-D338-4591-9025-972783915F28}">
      <dgm:prSet/>
      <dgm:spPr/>
      <dgm:t>
        <a:bodyPr/>
        <a:lstStyle/>
        <a:p>
          <a:endParaRPr lang="en-US"/>
        </a:p>
      </dgm:t>
    </dgm:pt>
    <dgm:pt modelId="{8DEA94C3-083E-4FB4-8848-8D58E15966EA}">
      <dgm:prSet phldrT="[Text]" custT="1"/>
      <dgm:spPr>
        <a:xfrm>
          <a:off x="2106347" y="1590126"/>
          <a:ext cx="1053287" cy="1521797"/>
        </a:xfrm>
        <a:prstGeom prst="rect">
          <a:avLst/>
        </a:prstGeom>
        <a:solidFill>
          <a:srgbClr val="FFFFFF">
            <a:hueOff val="0"/>
            <a:satOff val="0"/>
            <a:lumOff val="0"/>
            <a:alphaOff val="0"/>
          </a:srgbClr>
        </a:solidFill>
        <a:ln w="25400" cap="flat" cmpd="sng" algn="ctr">
          <a:solidFill>
            <a:srgbClr val="E71933"/>
          </a:solidFill>
          <a:prstDash val="solid"/>
        </a:ln>
        <a:effectLst/>
      </dgm:spPr>
      <dgm:t>
        <a:bodyPr anchor="ctr"/>
        <a:lstStyle/>
        <a:p>
          <a:pPr>
            <a:buNone/>
          </a:pPr>
          <a:r>
            <a:rPr lang="en-US" sz="1200">
              <a:solidFill>
                <a:schemeClr val="accent6"/>
              </a:solidFill>
              <a:latin typeface="Arial"/>
              <a:ea typeface="+mn-ea"/>
              <a:cs typeface="+mn-cs"/>
            </a:rPr>
            <a:t>Resolution passes in the HOD and becomes   AMA Policy!</a:t>
          </a:r>
        </a:p>
        <a:p>
          <a:pPr>
            <a:buNone/>
          </a:pPr>
          <a:endParaRPr lang="en-US" sz="200">
            <a:solidFill>
              <a:schemeClr val="accent6"/>
            </a:solidFill>
            <a:latin typeface="Arial"/>
            <a:ea typeface="+mn-ea"/>
            <a:cs typeface="+mn-cs"/>
          </a:endParaRPr>
        </a:p>
        <a:p>
          <a:pPr>
            <a:buNone/>
          </a:pPr>
          <a:r>
            <a:rPr lang="en-US" sz="1200">
              <a:solidFill>
                <a:schemeClr val="accent6"/>
              </a:solidFill>
              <a:latin typeface="Arial"/>
              <a:ea typeface="+mn-ea"/>
              <a:cs typeface="+mn-cs"/>
            </a:rPr>
            <a:t>Now the  action Begins!</a:t>
          </a:r>
        </a:p>
      </dgm:t>
    </dgm:pt>
    <dgm:pt modelId="{9950F8DE-A600-4891-839E-74DC997F3E16}" type="parTrans" cxnId="{1F86C424-859B-40C2-A178-0FC350BFC59F}">
      <dgm:prSet/>
      <dgm:spPr/>
      <dgm:t>
        <a:bodyPr/>
        <a:lstStyle/>
        <a:p>
          <a:endParaRPr lang="en-US"/>
        </a:p>
      </dgm:t>
    </dgm:pt>
    <dgm:pt modelId="{CD0BC49A-5B61-4F8F-9FD1-D1F18C35BEF7}" type="sibTrans" cxnId="{1F86C424-859B-40C2-A178-0FC350BFC59F}">
      <dgm:prSet/>
      <dgm:spPr/>
      <dgm:t>
        <a:bodyPr/>
        <a:lstStyle/>
        <a:p>
          <a:endParaRPr lang="en-US"/>
        </a:p>
      </dgm:t>
    </dgm:pt>
    <dgm:pt modelId="{E2536F80-A7CF-49FB-957B-662A392FD2E4}">
      <dgm:prSet/>
      <dgm:spPr>
        <a:xfrm>
          <a:off x="3160090" y="1228447"/>
          <a:ext cx="2538900" cy="828793"/>
        </a:xfrm>
        <a:prstGeom prst="rightArrow">
          <a:avLst>
            <a:gd name="adj1" fmla="val 50000"/>
            <a:gd name="adj2" fmla="val 50000"/>
          </a:avLst>
        </a:prstGeom>
        <a:solidFill>
          <a:srgbClr val="461469"/>
        </a:solidFill>
        <a:ln w="25400" cap="flat" cmpd="sng" algn="ctr">
          <a:solidFill>
            <a:srgbClr val="FFFFFF">
              <a:hueOff val="0"/>
              <a:satOff val="0"/>
              <a:lumOff val="0"/>
              <a:alphaOff val="0"/>
            </a:srgbClr>
          </a:solidFill>
          <a:prstDash val="solid"/>
        </a:ln>
        <a:effectLst/>
      </dgm:spPr>
      <dgm:t>
        <a:bodyPr/>
        <a:lstStyle/>
        <a:p>
          <a:pPr>
            <a:buNone/>
          </a:pPr>
          <a:r>
            <a:rPr lang="en-US" b="1">
              <a:solidFill>
                <a:srgbClr val="FFFFFF"/>
              </a:solidFill>
              <a:latin typeface="Arial Black" panose="020B0A04020102020204" pitchFamily="34" charset="0"/>
              <a:ea typeface="+mn-ea"/>
              <a:cs typeface="+mn-cs"/>
            </a:rPr>
            <a:t>AMA</a:t>
          </a:r>
        </a:p>
      </dgm:t>
    </dgm:pt>
    <dgm:pt modelId="{2F942B5F-EE54-491E-821C-BE0501643C5A}" type="parTrans" cxnId="{1790C176-21AE-40FB-B8FD-14A236063105}">
      <dgm:prSet/>
      <dgm:spPr/>
      <dgm:t>
        <a:bodyPr/>
        <a:lstStyle/>
        <a:p>
          <a:endParaRPr lang="en-US"/>
        </a:p>
      </dgm:t>
    </dgm:pt>
    <dgm:pt modelId="{1F28BB7E-A123-427F-AEC9-FAEC3A427F95}" type="sibTrans" cxnId="{1790C176-21AE-40FB-B8FD-14A236063105}">
      <dgm:prSet/>
      <dgm:spPr/>
      <dgm:t>
        <a:bodyPr/>
        <a:lstStyle/>
        <a:p>
          <a:endParaRPr lang="en-US"/>
        </a:p>
      </dgm:t>
    </dgm:pt>
    <dgm:pt modelId="{CC8E064F-5E9D-4200-9E12-954BD8B8658B}">
      <dgm:prSet/>
      <dgm:spPr>
        <a:xfrm>
          <a:off x="4213264" y="1504818"/>
          <a:ext cx="1485726" cy="828793"/>
        </a:xfrm>
        <a:prstGeom prst="rightArrow">
          <a:avLst>
            <a:gd name="adj1" fmla="val 50000"/>
            <a:gd name="adj2" fmla="val 50000"/>
          </a:avLst>
        </a:prstGeom>
        <a:solidFill>
          <a:schemeClr val="accent5"/>
        </a:solidFill>
        <a:ln w="25400" cap="flat" cmpd="sng" algn="ctr">
          <a:solidFill>
            <a:srgbClr val="FFFFFF">
              <a:hueOff val="0"/>
              <a:satOff val="0"/>
              <a:lumOff val="0"/>
              <a:alphaOff val="0"/>
            </a:srgbClr>
          </a:solidFill>
          <a:prstDash val="solid"/>
        </a:ln>
        <a:effectLst/>
      </dgm:spPr>
      <dgm:t>
        <a:bodyPr/>
        <a:lstStyle/>
        <a:p>
          <a:pPr>
            <a:buNone/>
          </a:pPr>
          <a:r>
            <a:rPr lang="en-US">
              <a:solidFill>
                <a:srgbClr val="FFFFFF"/>
              </a:solidFill>
              <a:latin typeface="Arial Black" panose="020B0A04020102020204" pitchFamily="34" charset="0"/>
              <a:ea typeface="+mn-ea"/>
              <a:cs typeface="+mn-cs"/>
            </a:rPr>
            <a:t>RESULT</a:t>
          </a:r>
        </a:p>
      </dgm:t>
    </dgm:pt>
    <dgm:pt modelId="{56C7F995-A253-4D26-A8EA-4F083674F196}" type="parTrans" cxnId="{B9404E5F-C107-4386-87D3-FD12DB78348B}">
      <dgm:prSet/>
      <dgm:spPr/>
      <dgm:t>
        <a:bodyPr/>
        <a:lstStyle/>
        <a:p>
          <a:endParaRPr lang="en-US"/>
        </a:p>
      </dgm:t>
    </dgm:pt>
    <dgm:pt modelId="{61BB3C3B-7C42-4713-8E39-752A4CADA62A}" type="sibTrans" cxnId="{B9404E5F-C107-4386-87D3-FD12DB78348B}">
      <dgm:prSet/>
      <dgm:spPr/>
      <dgm:t>
        <a:bodyPr/>
        <a:lstStyle/>
        <a:p>
          <a:endParaRPr lang="en-US"/>
        </a:p>
      </dgm:t>
    </dgm:pt>
    <dgm:pt modelId="{9AB55059-8557-4B66-9B56-9D96072CED8B}">
      <dgm:prSet custT="1"/>
      <dgm:spPr>
        <a:xfrm>
          <a:off x="3160090" y="1866496"/>
          <a:ext cx="1053287" cy="1521797"/>
        </a:xfrm>
        <a:prstGeom prst="rect">
          <a:avLst/>
        </a:prstGeom>
        <a:solidFill>
          <a:srgbClr val="FFFFFF">
            <a:hueOff val="0"/>
            <a:satOff val="0"/>
            <a:lumOff val="0"/>
            <a:alphaOff val="0"/>
          </a:srgbClr>
        </a:solidFill>
        <a:ln w="25400" cap="flat" cmpd="sng" algn="ctr">
          <a:solidFill>
            <a:srgbClr val="461469"/>
          </a:solidFill>
          <a:prstDash val="solid"/>
        </a:ln>
        <a:effectLst/>
      </dgm:spPr>
      <dgm:t>
        <a:bodyPr anchor="ctr"/>
        <a:lstStyle/>
        <a:p>
          <a:pPr>
            <a:buNone/>
          </a:pPr>
          <a:r>
            <a:rPr lang="en-US" sz="1200">
              <a:solidFill>
                <a:srgbClr val="461469"/>
              </a:solidFill>
              <a:latin typeface="Arial"/>
              <a:ea typeface="+mn-ea"/>
              <a:cs typeface="+mn-cs"/>
            </a:rPr>
            <a:t>AMA Leadership, lobbyists and staff take action on the policy!</a:t>
          </a:r>
        </a:p>
      </dgm:t>
    </dgm:pt>
    <dgm:pt modelId="{08CD2929-6193-4E28-A18E-F4C1DA34339D}" type="parTrans" cxnId="{C310F7A9-3238-498D-BEC6-95C8A03712E6}">
      <dgm:prSet/>
      <dgm:spPr/>
      <dgm:t>
        <a:bodyPr/>
        <a:lstStyle/>
        <a:p>
          <a:endParaRPr lang="en-US"/>
        </a:p>
      </dgm:t>
    </dgm:pt>
    <dgm:pt modelId="{B070A733-9D12-4E1D-B6CA-73BFC6FACB24}" type="sibTrans" cxnId="{C310F7A9-3238-498D-BEC6-95C8A03712E6}">
      <dgm:prSet/>
      <dgm:spPr/>
      <dgm:t>
        <a:bodyPr/>
        <a:lstStyle/>
        <a:p>
          <a:endParaRPr lang="en-US"/>
        </a:p>
      </dgm:t>
    </dgm:pt>
    <dgm:pt modelId="{E3C991E0-BDE1-4738-B835-DE31F03FBAEF}">
      <dgm:prSet/>
      <dgm:spPr>
        <a:xfrm>
          <a:off x="4213264" y="2142867"/>
          <a:ext cx="1053287" cy="1521797"/>
        </a:xfrm>
        <a:prstGeom prst="rect">
          <a:avLst/>
        </a:prstGeom>
        <a:solidFill>
          <a:srgbClr val="FFFFFF">
            <a:hueOff val="0"/>
            <a:satOff val="0"/>
            <a:lumOff val="0"/>
            <a:alphaOff val="0"/>
          </a:srgbClr>
        </a:solidFill>
        <a:ln w="25400" cap="flat" cmpd="sng" algn="ctr">
          <a:solidFill>
            <a:schemeClr val="accent5"/>
          </a:solidFill>
          <a:prstDash val="solid"/>
        </a:ln>
        <a:effectLst/>
      </dgm:spPr>
      <dgm:t>
        <a:bodyPr/>
        <a:lstStyle/>
        <a:p>
          <a:pPr>
            <a:buNone/>
          </a:pPr>
          <a:endParaRPr lang="en-US" sz="1300">
            <a:solidFill>
              <a:schemeClr val="accent5"/>
            </a:solidFill>
            <a:latin typeface="Arial"/>
            <a:ea typeface="+mn-ea"/>
            <a:cs typeface="+mn-cs"/>
          </a:endParaRPr>
        </a:p>
      </dgm:t>
    </dgm:pt>
    <dgm:pt modelId="{0EB97E2F-6B62-4DA4-BB4D-BF00380C50DB}" type="parTrans" cxnId="{FA1E1404-02D9-4870-9DC5-DCC212FD63BC}">
      <dgm:prSet/>
      <dgm:spPr/>
      <dgm:t>
        <a:bodyPr/>
        <a:lstStyle/>
        <a:p>
          <a:endParaRPr lang="en-US"/>
        </a:p>
      </dgm:t>
    </dgm:pt>
    <dgm:pt modelId="{DD89962A-2630-46FE-8204-8468DCD09269}" type="sibTrans" cxnId="{FA1E1404-02D9-4870-9DC5-DCC212FD63BC}">
      <dgm:prSet/>
      <dgm:spPr/>
      <dgm:t>
        <a:bodyPr/>
        <a:lstStyle/>
        <a:p>
          <a:endParaRPr lang="en-US"/>
        </a:p>
      </dgm:t>
    </dgm:pt>
    <dgm:pt modelId="{D2342C4A-3A3A-4B29-90BE-C040AADC5393}">
      <dgm:prSet custT="1"/>
      <dgm:spPr>
        <a:xfrm>
          <a:off x="4213264" y="2142867"/>
          <a:ext cx="1053287" cy="1521797"/>
        </a:xfrm>
        <a:prstGeom prst="rect">
          <a:avLst/>
        </a:prstGeom>
        <a:solidFill>
          <a:srgbClr val="FFFFFF">
            <a:hueOff val="0"/>
            <a:satOff val="0"/>
            <a:lumOff val="0"/>
            <a:alphaOff val="0"/>
          </a:srgbClr>
        </a:solidFill>
        <a:ln w="25400" cap="flat" cmpd="sng" algn="ctr">
          <a:solidFill>
            <a:schemeClr val="accent5"/>
          </a:solidFill>
          <a:prstDash val="solid"/>
        </a:ln>
        <a:effectLst/>
      </dgm:spPr>
      <dgm:t>
        <a:bodyPr/>
        <a:lstStyle/>
        <a:p>
          <a:pPr>
            <a:buNone/>
          </a:pPr>
          <a:r>
            <a:rPr lang="en-US" sz="1200">
              <a:solidFill>
                <a:schemeClr val="accent5"/>
              </a:solidFill>
              <a:latin typeface="Arial"/>
              <a:ea typeface="+mn-ea"/>
              <a:cs typeface="+mn-cs"/>
            </a:rPr>
            <a:t>AMA Lobbies Government; AMA Utilizes Media; Influence; Publishes information</a:t>
          </a:r>
        </a:p>
      </dgm:t>
    </dgm:pt>
    <dgm:pt modelId="{44A51781-11A5-4454-9948-AB503E2D59AE}" type="parTrans" cxnId="{897AAA4B-E3B4-438E-8B3B-BF3A138132DC}">
      <dgm:prSet/>
      <dgm:spPr/>
      <dgm:t>
        <a:bodyPr/>
        <a:lstStyle/>
        <a:p>
          <a:endParaRPr lang="en-US"/>
        </a:p>
      </dgm:t>
    </dgm:pt>
    <dgm:pt modelId="{9F2C0F9E-4AAF-4F47-82AE-76AD00B31A29}" type="sibTrans" cxnId="{897AAA4B-E3B4-438E-8B3B-BF3A138132DC}">
      <dgm:prSet/>
      <dgm:spPr/>
      <dgm:t>
        <a:bodyPr/>
        <a:lstStyle/>
        <a:p>
          <a:endParaRPr lang="en-US"/>
        </a:p>
      </dgm:t>
    </dgm:pt>
    <dgm:pt modelId="{34C6E9B1-BCA5-498E-80DB-3BA5C1698A05}" type="pres">
      <dgm:prSet presAssocID="{D327DE73-60BB-4E43-8DFC-4E185EE7DABD}" presName="Name0" presStyleCnt="0">
        <dgm:presLayoutVars>
          <dgm:chMax val="5"/>
          <dgm:chPref val="5"/>
          <dgm:dir/>
          <dgm:animLvl val="lvl"/>
        </dgm:presLayoutVars>
      </dgm:prSet>
      <dgm:spPr/>
    </dgm:pt>
    <dgm:pt modelId="{24055644-40E7-406E-A782-5FF07E4F1C00}" type="pres">
      <dgm:prSet presAssocID="{155A7E76-0996-42EF-A755-A3153CF55FBD}" presName="parentText1" presStyleLbl="node1" presStyleIdx="0" presStyleCnt="5">
        <dgm:presLayoutVars>
          <dgm:chMax/>
          <dgm:chPref val="3"/>
          <dgm:bulletEnabled val="1"/>
        </dgm:presLayoutVars>
      </dgm:prSet>
      <dgm:spPr/>
    </dgm:pt>
    <dgm:pt modelId="{A1FF6D1A-B78E-481C-84AA-74FEF6BF7FFC}" type="pres">
      <dgm:prSet presAssocID="{155A7E76-0996-42EF-A755-A3153CF55FBD}" presName="childText1" presStyleLbl="solidAlignAcc1" presStyleIdx="0" presStyleCnt="5" custScaleY="93541" custLinFactNeighborX="5730" custLinFactNeighborY="-12036">
        <dgm:presLayoutVars>
          <dgm:chMax val="0"/>
          <dgm:chPref val="0"/>
          <dgm:bulletEnabled val="1"/>
        </dgm:presLayoutVars>
      </dgm:prSet>
      <dgm:spPr/>
    </dgm:pt>
    <dgm:pt modelId="{E52B6918-C793-4070-9C19-206A637F0987}" type="pres">
      <dgm:prSet presAssocID="{A619725C-65E5-4C4E-B9F5-4846A4360B16}" presName="parentText2" presStyleLbl="node1" presStyleIdx="1" presStyleCnt="5">
        <dgm:presLayoutVars>
          <dgm:chMax/>
          <dgm:chPref val="3"/>
          <dgm:bulletEnabled val="1"/>
        </dgm:presLayoutVars>
      </dgm:prSet>
      <dgm:spPr/>
    </dgm:pt>
    <dgm:pt modelId="{5A4645FE-0BBD-4C67-8B5C-1428C8CF88D6}" type="pres">
      <dgm:prSet presAssocID="{A619725C-65E5-4C4E-B9F5-4846A4360B16}" presName="childText2" presStyleLbl="solidAlignAcc1" presStyleIdx="1" presStyleCnt="5" custScaleY="94857" custLinFactNeighborX="5464" custLinFactNeighborY="-8034">
        <dgm:presLayoutVars>
          <dgm:chMax val="0"/>
          <dgm:chPref val="0"/>
          <dgm:bulletEnabled val="1"/>
        </dgm:presLayoutVars>
      </dgm:prSet>
      <dgm:spPr/>
    </dgm:pt>
    <dgm:pt modelId="{A05479C0-F8D7-4E92-8A9C-C1A884E60FFC}" type="pres">
      <dgm:prSet presAssocID="{3E7A9D06-BE76-4CB3-A11E-12C1FCE7FE39}" presName="parentText3" presStyleLbl="node1" presStyleIdx="2" presStyleCnt="5">
        <dgm:presLayoutVars>
          <dgm:chMax/>
          <dgm:chPref val="3"/>
          <dgm:bulletEnabled val="1"/>
        </dgm:presLayoutVars>
      </dgm:prSet>
      <dgm:spPr/>
    </dgm:pt>
    <dgm:pt modelId="{EBAC38C9-0316-4626-A392-E96CB9761FB4}" type="pres">
      <dgm:prSet presAssocID="{3E7A9D06-BE76-4CB3-A11E-12C1FCE7FE39}" presName="childText3" presStyleLbl="solidAlignAcc1" presStyleIdx="2" presStyleCnt="5" custLinFactNeighborX="4781" custLinFactNeighborY="-1587">
        <dgm:presLayoutVars>
          <dgm:chMax val="0"/>
          <dgm:chPref val="0"/>
          <dgm:bulletEnabled val="1"/>
        </dgm:presLayoutVars>
      </dgm:prSet>
      <dgm:spPr/>
    </dgm:pt>
    <dgm:pt modelId="{1EAAE425-F4E8-4654-85DE-E946A1518F83}" type="pres">
      <dgm:prSet presAssocID="{E2536F80-A7CF-49FB-957B-662A392FD2E4}" presName="parentText4" presStyleLbl="node1" presStyleIdx="3" presStyleCnt="5">
        <dgm:presLayoutVars>
          <dgm:chMax/>
          <dgm:chPref val="3"/>
          <dgm:bulletEnabled val="1"/>
        </dgm:presLayoutVars>
      </dgm:prSet>
      <dgm:spPr/>
    </dgm:pt>
    <dgm:pt modelId="{6F253B0C-A97D-4383-9120-EBF00E7E9B87}" type="pres">
      <dgm:prSet presAssocID="{E2536F80-A7CF-49FB-957B-662A392FD2E4}" presName="childText4" presStyleLbl="solidAlignAcc1" presStyleIdx="3" presStyleCnt="5" custScaleX="110888" custLinFactNeighborX="9954" custLinFactNeighborY="-2805">
        <dgm:presLayoutVars>
          <dgm:chMax val="0"/>
          <dgm:chPref val="0"/>
          <dgm:bulletEnabled val="1"/>
        </dgm:presLayoutVars>
      </dgm:prSet>
      <dgm:spPr/>
    </dgm:pt>
    <dgm:pt modelId="{2F23EBE6-C043-453E-A6C3-8A183092350D}" type="pres">
      <dgm:prSet presAssocID="{CC8E064F-5E9D-4200-9E12-954BD8B8658B}" presName="parentText5" presStyleLbl="node1" presStyleIdx="4" presStyleCnt="5">
        <dgm:presLayoutVars>
          <dgm:chMax/>
          <dgm:chPref val="3"/>
          <dgm:bulletEnabled val="1"/>
        </dgm:presLayoutVars>
      </dgm:prSet>
      <dgm:spPr/>
    </dgm:pt>
    <dgm:pt modelId="{6A834FE1-6034-4284-AEC4-9CACA429CEA4}" type="pres">
      <dgm:prSet presAssocID="{CC8E064F-5E9D-4200-9E12-954BD8B8658B}" presName="childText5" presStyleLbl="solidAlignAcc1" presStyleIdx="4" presStyleCnt="5" custLinFactNeighborX="6147" custLinFactNeighborY="-2107">
        <dgm:presLayoutVars>
          <dgm:chMax val="0"/>
          <dgm:chPref val="0"/>
          <dgm:bulletEnabled val="1"/>
        </dgm:presLayoutVars>
      </dgm:prSet>
      <dgm:spPr/>
    </dgm:pt>
  </dgm:ptLst>
  <dgm:cxnLst>
    <dgm:cxn modelId="{FA1E1404-02D9-4870-9DC5-DCC212FD63BC}" srcId="{CC8E064F-5E9D-4200-9E12-954BD8B8658B}" destId="{E3C991E0-BDE1-4738-B835-DE31F03FBAEF}" srcOrd="0" destOrd="0" parTransId="{0EB97E2F-6B62-4DA4-BB4D-BF00380C50DB}" sibTransId="{DD89962A-2630-46FE-8204-8468DCD09269}"/>
    <dgm:cxn modelId="{BF145206-FA44-4538-9250-D46D80488CEE}" type="presOf" srcId="{8DEA94C3-083E-4FB4-8848-8D58E15966EA}" destId="{EBAC38C9-0316-4626-A392-E96CB9761FB4}" srcOrd="0" destOrd="0" presId="urn:microsoft.com/office/officeart/2009/3/layout/IncreasingArrowsProcess"/>
    <dgm:cxn modelId="{C21D5111-D618-47E0-A2E0-B14EF3B2FFBE}" type="presOf" srcId="{D327DE73-60BB-4E43-8DFC-4E185EE7DABD}" destId="{34C6E9B1-BCA5-498E-80DB-3BA5C1698A05}" srcOrd="0" destOrd="0" presId="urn:microsoft.com/office/officeart/2009/3/layout/IncreasingArrowsProcess"/>
    <dgm:cxn modelId="{2C748117-EE44-4C1C-9DA4-1047D6F30AE4}" type="presOf" srcId="{3E7A9D06-BE76-4CB3-A11E-12C1FCE7FE39}" destId="{A05479C0-F8D7-4E92-8A9C-C1A884E60FFC}" srcOrd="0" destOrd="0" presId="urn:microsoft.com/office/officeart/2009/3/layout/IncreasingArrowsProcess"/>
    <dgm:cxn modelId="{4E74C41B-3F7E-4C92-92F3-CC585FF21778}" type="presOf" srcId="{E3C991E0-BDE1-4738-B835-DE31F03FBAEF}" destId="{6A834FE1-6034-4284-AEC4-9CACA429CEA4}" srcOrd="0" destOrd="0" presId="urn:microsoft.com/office/officeart/2009/3/layout/IncreasingArrowsProcess"/>
    <dgm:cxn modelId="{BBBFF91F-A86F-43AA-BD96-7EE1C70496BA}" type="presOf" srcId="{CC8E064F-5E9D-4200-9E12-954BD8B8658B}" destId="{2F23EBE6-C043-453E-A6C3-8A183092350D}" srcOrd="0" destOrd="0" presId="urn:microsoft.com/office/officeart/2009/3/layout/IncreasingArrowsProcess"/>
    <dgm:cxn modelId="{10F45E22-3984-487A-87D4-ECF8B4ADC54A}" srcId="{D327DE73-60BB-4E43-8DFC-4E185EE7DABD}" destId="{155A7E76-0996-42EF-A755-A3153CF55FBD}" srcOrd="0" destOrd="0" parTransId="{6461B772-0B08-447A-8383-534CEB3261BC}" sibTransId="{196B0058-A80C-4191-ABB5-2147B5A96F36}"/>
    <dgm:cxn modelId="{1F86C424-859B-40C2-A178-0FC350BFC59F}" srcId="{3E7A9D06-BE76-4CB3-A11E-12C1FCE7FE39}" destId="{8DEA94C3-083E-4FB4-8848-8D58E15966EA}" srcOrd="0" destOrd="0" parTransId="{9950F8DE-A600-4891-839E-74DC997F3E16}" sibTransId="{CD0BC49A-5B61-4F8F-9FD1-D1F18C35BEF7}"/>
    <dgm:cxn modelId="{B9404E5F-C107-4386-87D3-FD12DB78348B}" srcId="{D327DE73-60BB-4E43-8DFC-4E185EE7DABD}" destId="{CC8E064F-5E9D-4200-9E12-954BD8B8658B}" srcOrd="4" destOrd="0" parTransId="{56C7F995-A253-4D26-A8EA-4F083674F196}" sibTransId="{61BB3C3B-7C42-4713-8E39-752A4CADA62A}"/>
    <dgm:cxn modelId="{897AAA4B-E3B4-438E-8B3B-BF3A138132DC}" srcId="{CC8E064F-5E9D-4200-9E12-954BD8B8658B}" destId="{D2342C4A-3A3A-4B29-90BE-C040AADC5393}" srcOrd="1" destOrd="0" parTransId="{44A51781-11A5-4454-9948-AB503E2D59AE}" sibTransId="{9F2C0F9E-4AAF-4F47-82AE-76AD00B31A29}"/>
    <dgm:cxn modelId="{13229B4D-59E1-45E4-875A-E5547AE3F641}" type="presOf" srcId="{9AB55059-8557-4B66-9B56-9D96072CED8B}" destId="{6F253B0C-A97D-4383-9120-EBF00E7E9B87}" srcOrd="0" destOrd="0" presId="urn:microsoft.com/office/officeart/2009/3/layout/IncreasingArrowsProcess"/>
    <dgm:cxn modelId="{1790C176-21AE-40FB-B8FD-14A236063105}" srcId="{D327DE73-60BB-4E43-8DFC-4E185EE7DABD}" destId="{E2536F80-A7CF-49FB-957B-662A392FD2E4}" srcOrd="3" destOrd="0" parTransId="{2F942B5F-EE54-491E-821C-BE0501643C5A}" sibTransId="{1F28BB7E-A123-427F-AEC9-FAEC3A427F95}"/>
    <dgm:cxn modelId="{E991FC91-F0A9-4CB4-97C1-4FAE1DB87944}" type="presOf" srcId="{A619725C-65E5-4C4E-B9F5-4846A4360B16}" destId="{E52B6918-C793-4070-9C19-206A637F0987}" srcOrd="0" destOrd="0" presId="urn:microsoft.com/office/officeart/2009/3/layout/IncreasingArrowsProcess"/>
    <dgm:cxn modelId="{98DF7592-D338-4591-9025-972783915F28}" srcId="{D327DE73-60BB-4E43-8DFC-4E185EE7DABD}" destId="{3E7A9D06-BE76-4CB3-A11E-12C1FCE7FE39}" srcOrd="2" destOrd="0" parTransId="{494D2B2D-4A0E-4385-961F-B3E29F040647}" sibTransId="{FE2B9BB4-DF7E-424C-9E7F-DFB5D1D43048}"/>
    <dgm:cxn modelId="{9CF68B9B-ADE5-4BC9-ACBD-410CCA827533}" srcId="{155A7E76-0996-42EF-A755-A3153CF55FBD}" destId="{14CE1360-ED36-4E1A-BF68-536A3D4971AC}" srcOrd="0" destOrd="0" parTransId="{7820609B-34E8-4365-A883-25A0FB0BAE7E}" sibTransId="{047105C2-740F-4D1E-A564-B48BEC5ADA66}"/>
    <dgm:cxn modelId="{C310F7A9-3238-498D-BEC6-95C8A03712E6}" srcId="{E2536F80-A7CF-49FB-957B-662A392FD2E4}" destId="{9AB55059-8557-4B66-9B56-9D96072CED8B}" srcOrd="0" destOrd="0" parTransId="{08CD2929-6193-4E28-A18E-F4C1DA34339D}" sibTransId="{B070A733-9D12-4E1D-B6CA-73BFC6FACB24}"/>
    <dgm:cxn modelId="{876A3FB2-A8E5-48B7-9018-B3DD1FB2D12E}" srcId="{A619725C-65E5-4C4E-B9F5-4846A4360B16}" destId="{D6A2C91F-0F61-4F3E-8BBC-2BC915D722BD}" srcOrd="0" destOrd="0" parTransId="{895748EC-317C-483E-97E6-0F489C7CFD3E}" sibTransId="{FDF87A76-B156-48FE-81C1-451BF7E07A59}"/>
    <dgm:cxn modelId="{BFF4ADB8-6258-4BED-B1CD-DE8B7121D8E8}" type="presOf" srcId="{D6A2C91F-0F61-4F3E-8BBC-2BC915D722BD}" destId="{5A4645FE-0BBD-4C67-8B5C-1428C8CF88D6}" srcOrd="0" destOrd="0" presId="urn:microsoft.com/office/officeart/2009/3/layout/IncreasingArrowsProcess"/>
    <dgm:cxn modelId="{FFFA05BF-B807-4743-83BE-50A904CDCE30}" srcId="{D327DE73-60BB-4E43-8DFC-4E185EE7DABD}" destId="{A619725C-65E5-4C4E-B9F5-4846A4360B16}" srcOrd="1" destOrd="0" parTransId="{025CB212-E64E-44D7-82A5-8F86E2AF9352}" sibTransId="{BBE13C30-DCE7-4648-8063-79A074F8A66B}"/>
    <dgm:cxn modelId="{E6AB8BC7-1A5B-4261-8669-5E301D13F37D}" type="presOf" srcId="{D2342C4A-3A3A-4B29-90BE-C040AADC5393}" destId="{6A834FE1-6034-4284-AEC4-9CACA429CEA4}" srcOrd="0" destOrd="1" presId="urn:microsoft.com/office/officeart/2009/3/layout/IncreasingArrowsProcess"/>
    <dgm:cxn modelId="{516FE3D6-FF4C-4B5B-96B3-C1896E4EF87B}" type="presOf" srcId="{E2536F80-A7CF-49FB-957B-662A392FD2E4}" destId="{1EAAE425-F4E8-4654-85DE-E946A1518F83}" srcOrd="0" destOrd="0" presId="urn:microsoft.com/office/officeart/2009/3/layout/IncreasingArrowsProcess"/>
    <dgm:cxn modelId="{65A094E1-6632-414D-920C-6FAF8C2181ED}" type="presOf" srcId="{155A7E76-0996-42EF-A755-A3153CF55FBD}" destId="{24055644-40E7-406E-A782-5FF07E4F1C00}" srcOrd="0" destOrd="0" presId="urn:microsoft.com/office/officeart/2009/3/layout/IncreasingArrowsProcess"/>
    <dgm:cxn modelId="{3CCB31FE-5759-4718-8012-5F67CE53C49E}" type="presOf" srcId="{14CE1360-ED36-4E1A-BF68-536A3D4971AC}" destId="{A1FF6D1A-B78E-481C-84AA-74FEF6BF7FFC}" srcOrd="0" destOrd="0" presId="urn:microsoft.com/office/officeart/2009/3/layout/IncreasingArrowsProcess"/>
    <dgm:cxn modelId="{A6B6C48F-BBA2-4BBB-B834-0B585758AE67}" type="presParOf" srcId="{34C6E9B1-BCA5-498E-80DB-3BA5C1698A05}" destId="{24055644-40E7-406E-A782-5FF07E4F1C00}" srcOrd="0" destOrd="0" presId="urn:microsoft.com/office/officeart/2009/3/layout/IncreasingArrowsProcess"/>
    <dgm:cxn modelId="{DAAE89C7-BDFB-401B-8AD9-A1B26736183A}" type="presParOf" srcId="{34C6E9B1-BCA5-498E-80DB-3BA5C1698A05}" destId="{A1FF6D1A-B78E-481C-84AA-74FEF6BF7FFC}" srcOrd="1" destOrd="0" presId="urn:microsoft.com/office/officeart/2009/3/layout/IncreasingArrowsProcess"/>
    <dgm:cxn modelId="{245FC16C-00C4-407C-8BB6-E4BD591A8352}" type="presParOf" srcId="{34C6E9B1-BCA5-498E-80DB-3BA5C1698A05}" destId="{E52B6918-C793-4070-9C19-206A637F0987}" srcOrd="2" destOrd="0" presId="urn:microsoft.com/office/officeart/2009/3/layout/IncreasingArrowsProcess"/>
    <dgm:cxn modelId="{A31B2053-7425-4639-8F9F-282CD9BE45C8}" type="presParOf" srcId="{34C6E9B1-BCA5-498E-80DB-3BA5C1698A05}" destId="{5A4645FE-0BBD-4C67-8B5C-1428C8CF88D6}" srcOrd="3" destOrd="0" presId="urn:microsoft.com/office/officeart/2009/3/layout/IncreasingArrowsProcess"/>
    <dgm:cxn modelId="{3966633B-E8A7-4F8F-A087-6D3ECFAAB7B2}" type="presParOf" srcId="{34C6E9B1-BCA5-498E-80DB-3BA5C1698A05}" destId="{A05479C0-F8D7-4E92-8A9C-C1A884E60FFC}" srcOrd="4" destOrd="0" presId="urn:microsoft.com/office/officeart/2009/3/layout/IncreasingArrowsProcess"/>
    <dgm:cxn modelId="{C3B1637E-BC8A-4894-AC0E-43A6964D9C22}" type="presParOf" srcId="{34C6E9B1-BCA5-498E-80DB-3BA5C1698A05}" destId="{EBAC38C9-0316-4626-A392-E96CB9761FB4}" srcOrd="5" destOrd="0" presId="urn:microsoft.com/office/officeart/2009/3/layout/IncreasingArrowsProcess"/>
    <dgm:cxn modelId="{ED4A4578-1B8D-43EE-BF36-101B7EB3247D}" type="presParOf" srcId="{34C6E9B1-BCA5-498E-80DB-3BA5C1698A05}" destId="{1EAAE425-F4E8-4654-85DE-E946A1518F83}" srcOrd="6" destOrd="0" presId="urn:microsoft.com/office/officeart/2009/3/layout/IncreasingArrowsProcess"/>
    <dgm:cxn modelId="{C6799B8A-D098-4C41-9A37-28513DF55705}" type="presParOf" srcId="{34C6E9B1-BCA5-498E-80DB-3BA5C1698A05}" destId="{6F253B0C-A97D-4383-9120-EBF00E7E9B87}" srcOrd="7" destOrd="0" presId="urn:microsoft.com/office/officeart/2009/3/layout/IncreasingArrowsProcess"/>
    <dgm:cxn modelId="{8CD0BD37-1EB6-4A0C-A1A3-60CC36B7C456}" type="presParOf" srcId="{34C6E9B1-BCA5-498E-80DB-3BA5C1698A05}" destId="{2F23EBE6-C043-453E-A6C3-8A183092350D}" srcOrd="8" destOrd="0" presId="urn:microsoft.com/office/officeart/2009/3/layout/IncreasingArrowsProcess"/>
    <dgm:cxn modelId="{E805AF58-9A51-47D5-8371-0CBE46A063C9}" type="presParOf" srcId="{34C6E9B1-BCA5-498E-80DB-3BA5C1698A05}" destId="{6A834FE1-6034-4284-AEC4-9CACA429CEA4}"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55644-40E7-406E-A782-5FF07E4F1C00}">
      <dsp:nvSpPr>
        <dsp:cNvPr id="0" name=""/>
        <dsp:cNvSpPr/>
      </dsp:nvSpPr>
      <dsp:spPr>
        <a:xfrm>
          <a:off x="1449742" y="45474"/>
          <a:ext cx="6088271" cy="885405"/>
        </a:xfrm>
        <a:prstGeom prst="rightArrow">
          <a:avLst>
            <a:gd name="adj1" fmla="val 50000"/>
            <a:gd name="adj2" fmla="val 50000"/>
          </a:avLst>
        </a:prstGeom>
        <a:solidFill>
          <a:schemeClr val="accent3"/>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40558" numCol="1" spcCol="1270" anchor="ctr" anchorCtr="0">
          <a:noAutofit/>
        </a:bodyPr>
        <a:lstStyle/>
        <a:p>
          <a:pPr marL="0" lvl="0" indent="0" algn="l" defTabSz="666750">
            <a:lnSpc>
              <a:spcPct val="90000"/>
            </a:lnSpc>
            <a:spcBef>
              <a:spcPct val="0"/>
            </a:spcBef>
            <a:spcAft>
              <a:spcPct val="35000"/>
            </a:spcAft>
            <a:buNone/>
          </a:pPr>
          <a:r>
            <a:rPr lang="en-US" sz="1500" b="1" kern="1200">
              <a:solidFill>
                <a:srgbClr val="FFFFFF"/>
              </a:solidFill>
              <a:latin typeface="Arial Black" panose="020B0A04020102020204" pitchFamily="34" charset="0"/>
              <a:ea typeface="+mn-ea"/>
              <a:cs typeface="+mn-cs"/>
            </a:rPr>
            <a:t>YOU</a:t>
          </a:r>
          <a:r>
            <a:rPr lang="en-US" sz="1500" b="1" kern="1200">
              <a:solidFill>
                <a:srgbClr val="FFFFFF"/>
              </a:solidFill>
              <a:latin typeface="Arial"/>
              <a:ea typeface="+mn-ea"/>
              <a:cs typeface="+mn-cs"/>
            </a:rPr>
            <a:t> </a:t>
          </a:r>
        </a:p>
      </dsp:txBody>
      <dsp:txXfrm>
        <a:off x="1449742" y="266825"/>
        <a:ext cx="5866920" cy="442703"/>
      </dsp:txXfrm>
    </dsp:sp>
    <dsp:sp modelId="{A1FF6D1A-B78E-481C-84AA-74FEF6BF7FFC}">
      <dsp:nvSpPr>
        <dsp:cNvPr id="0" name=""/>
        <dsp:cNvSpPr/>
      </dsp:nvSpPr>
      <dsp:spPr>
        <a:xfrm>
          <a:off x="1514218" y="583935"/>
          <a:ext cx="1125234" cy="1520739"/>
        </a:xfrm>
        <a:prstGeom prst="rect">
          <a:avLst/>
        </a:prstGeom>
        <a:solidFill>
          <a:srgbClr val="FFFFFF">
            <a:hueOff val="0"/>
            <a:satOff val="0"/>
            <a:lumOff val="0"/>
            <a:alphaOff val="0"/>
          </a:srgbClr>
        </a:solidFill>
        <a:ln w="254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accent3"/>
              </a:solidFill>
              <a:latin typeface="Arial"/>
              <a:ea typeface="+mn-ea"/>
              <a:cs typeface="+mn-cs"/>
            </a:rPr>
            <a:t>Individual, group, or chapter writes a resolution. Resolution is sent to MSS for a vote!</a:t>
          </a:r>
        </a:p>
      </dsp:txBody>
      <dsp:txXfrm>
        <a:off x="1514218" y="583935"/>
        <a:ext cx="1125234" cy="1520739"/>
      </dsp:txXfrm>
    </dsp:sp>
    <dsp:sp modelId="{E52B6918-C793-4070-9C19-206A637F0987}">
      <dsp:nvSpPr>
        <dsp:cNvPr id="0" name=""/>
        <dsp:cNvSpPr/>
      </dsp:nvSpPr>
      <dsp:spPr>
        <a:xfrm>
          <a:off x="2574855" y="340723"/>
          <a:ext cx="4963158" cy="885405"/>
        </a:xfrm>
        <a:prstGeom prst="rightArrow">
          <a:avLst>
            <a:gd name="adj1" fmla="val 50000"/>
            <a:gd name="adj2" fmla="val 50000"/>
          </a:avLst>
        </a:prstGeom>
        <a:solidFill>
          <a:schemeClr val="accent4"/>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40558" numCol="1" spcCol="1270" anchor="ctr" anchorCtr="0">
          <a:noAutofit/>
        </a:bodyPr>
        <a:lstStyle/>
        <a:p>
          <a:pPr marL="0" lvl="0" indent="0" algn="l" defTabSz="666750">
            <a:lnSpc>
              <a:spcPct val="90000"/>
            </a:lnSpc>
            <a:spcBef>
              <a:spcPct val="0"/>
            </a:spcBef>
            <a:spcAft>
              <a:spcPct val="35000"/>
            </a:spcAft>
            <a:buNone/>
          </a:pPr>
          <a:r>
            <a:rPr lang="en-US" sz="1500" b="1" kern="1200">
              <a:solidFill>
                <a:srgbClr val="FFFFFF"/>
              </a:solidFill>
              <a:latin typeface="Arial Black" panose="020B0A04020102020204" pitchFamily="34" charset="0"/>
              <a:ea typeface="+mn-ea"/>
              <a:cs typeface="+mn-cs"/>
            </a:rPr>
            <a:t>MSS</a:t>
          </a:r>
        </a:p>
      </dsp:txBody>
      <dsp:txXfrm>
        <a:off x="2574855" y="562074"/>
        <a:ext cx="4741807" cy="442703"/>
      </dsp:txXfrm>
    </dsp:sp>
    <dsp:sp modelId="{5A4645FE-0BBD-4C67-8B5C-1428C8CF88D6}">
      <dsp:nvSpPr>
        <dsp:cNvPr id="0" name=""/>
        <dsp:cNvSpPr/>
      </dsp:nvSpPr>
      <dsp:spPr>
        <a:xfrm>
          <a:off x="2636338" y="933549"/>
          <a:ext cx="1125234" cy="1542134"/>
        </a:xfrm>
        <a:prstGeom prst="rect">
          <a:avLst/>
        </a:prstGeom>
        <a:solidFill>
          <a:srgbClr val="FFFFFF">
            <a:hueOff val="0"/>
            <a:satOff val="0"/>
            <a:lumOff val="0"/>
            <a:alphaOff val="0"/>
          </a:srgbClr>
        </a:solidFill>
        <a:ln w="254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accent4"/>
              </a:solidFill>
              <a:latin typeface="Arial"/>
              <a:ea typeface="+mn-ea"/>
              <a:cs typeface="+mn-cs"/>
            </a:rPr>
            <a:t>Resolution passes in the MSS and Becomes MSS Policy!</a:t>
          </a:r>
        </a:p>
        <a:p>
          <a:pPr marL="0" lvl="0" indent="0" algn="l" defTabSz="533400">
            <a:lnSpc>
              <a:spcPct val="90000"/>
            </a:lnSpc>
            <a:spcBef>
              <a:spcPct val="0"/>
            </a:spcBef>
            <a:spcAft>
              <a:spcPct val="35000"/>
            </a:spcAft>
            <a:buNone/>
          </a:pPr>
          <a:r>
            <a:rPr lang="en-US" sz="1200" kern="1200">
              <a:solidFill>
                <a:schemeClr val="accent4"/>
              </a:solidFill>
              <a:latin typeface="Arial"/>
              <a:ea typeface="+mn-ea"/>
              <a:cs typeface="+mn-cs"/>
            </a:rPr>
            <a:t>Resolution I s sent to HOD for a vote!</a:t>
          </a:r>
        </a:p>
      </dsp:txBody>
      <dsp:txXfrm>
        <a:off x="2636338" y="933549"/>
        <a:ext cx="1125234" cy="1542134"/>
      </dsp:txXfrm>
    </dsp:sp>
    <dsp:sp modelId="{A05479C0-F8D7-4E92-8A9C-C1A884E60FFC}">
      <dsp:nvSpPr>
        <dsp:cNvPr id="0" name=""/>
        <dsp:cNvSpPr/>
      </dsp:nvSpPr>
      <dsp:spPr>
        <a:xfrm>
          <a:off x="3699967" y="635972"/>
          <a:ext cx="3838046" cy="885405"/>
        </a:xfrm>
        <a:prstGeom prst="rightArrow">
          <a:avLst>
            <a:gd name="adj1" fmla="val 50000"/>
            <a:gd name="adj2" fmla="val 50000"/>
          </a:avLst>
        </a:prstGeom>
        <a:solidFill>
          <a:schemeClr val="accent6"/>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40558" numCol="1" spcCol="1270" anchor="ctr" anchorCtr="0">
          <a:noAutofit/>
        </a:bodyPr>
        <a:lstStyle/>
        <a:p>
          <a:pPr marL="0" lvl="0" indent="0" algn="l" defTabSz="666750">
            <a:lnSpc>
              <a:spcPct val="90000"/>
            </a:lnSpc>
            <a:spcBef>
              <a:spcPct val="0"/>
            </a:spcBef>
            <a:spcAft>
              <a:spcPct val="35000"/>
            </a:spcAft>
            <a:buNone/>
          </a:pPr>
          <a:r>
            <a:rPr lang="en-US" sz="1500" b="1" kern="1200">
              <a:solidFill>
                <a:srgbClr val="FFFFFF"/>
              </a:solidFill>
              <a:latin typeface="Arial Black" panose="020B0A04020102020204" pitchFamily="34" charset="0"/>
              <a:ea typeface="+mn-ea"/>
              <a:cs typeface="+mn-cs"/>
            </a:rPr>
            <a:t>HOD</a:t>
          </a:r>
        </a:p>
      </dsp:txBody>
      <dsp:txXfrm>
        <a:off x="3699967" y="857323"/>
        <a:ext cx="3616695" cy="442703"/>
      </dsp:txXfrm>
    </dsp:sp>
    <dsp:sp modelId="{EBAC38C9-0316-4626-A392-E96CB9761FB4}">
      <dsp:nvSpPr>
        <dsp:cNvPr id="0" name=""/>
        <dsp:cNvSpPr/>
      </dsp:nvSpPr>
      <dsp:spPr>
        <a:xfrm>
          <a:off x="3753765" y="1291803"/>
          <a:ext cx="1125234" cy="1625746"/>
        </a:xfrm>
        <a:prstGeom prst="rect">
          <a:avLst/>
        </a:prstGeom>
        <a:solidFill>
          <a:srgbClr val="FFFFFF">
            <a:hueOff val="0"/>
            <a:satOff val="0"/>
            <a:lumOff val="0"/>
            <a:alphaOff val="0"/>
          </a:srgbClr>
        </a:solidFill>
        <a:ln w="25400" cap="flat" cmpd="sng" algn="ctr">
          <a:solidFill>
            <a:srgbClr val="E7193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accent6"/>
              </a:solidFill>
              <a:latin typeface="Arial"/>
              <a:ea typeface="+mn-ea"/>
              <a:cs typeface="+mn-cs"/>
            </a:rPr>
            <a:t>Resolution passes in the HOD and becomes   AMA Policy!</a:t>
          </a:r>
        </a:p>
        <a:p>
          <a:pPr marL="0" lvl="0" indent="0" algn="l" defTabSz="533400">
            <a:lnSpc>
              <a:spcPct val="90000"/>
            </a:lnSpc>
            <a:spcBef>
              <a:spcPct val="0"/>
            </a:spcBef>
            <a:spcAft>
              <a:spcPct val="35000"/>
            </a:spcAft>
            <a:buNone/>
          </a:pPr>
          <a:endParaRPr lang="en-US" sz="200" kern="1200">
            <a:solidFill>
              <a:schemeClr val="accent6"/>
            </a:solidFill>
            <a:latin typeface="Arial"/>
            <a:ea typeface="+mn-ea"/>
            <a:cs typeface="+mn-cs"/>
          </a:endParaRPr>
        </a:p>
        <a:p>
          <a:pPr marL="0" lvl="0" indent="0" algn="l" defTabSz="533400">
            <a:lnSpc>
              <a:spcPct val="90000"/>
            </a:lnSpc>
            <a:spcBef>
              <a:spcPct val="0"/>
            </a:spcBef>
            <a:spcAft>
              <a:spcPct val="35000"/>
            </a:spcAft>
            <a:buNone/>
          </a:pPr>
          <a:r>
            <a:rPr lang="en-US" sz="1200" kern="1200">
              <a:solidFill>
                <a:schemeClr val="accent6"/>
              </a:solidFill>
              <a:latin typeface="Arial"/>
              <a:ea typeface="+mn-ea"/>
              <a:cs typeface="+mn-cs"/>
            </a:rPr>
            <a:t>Now the  action Begins!</a:t>
          </a:r>
        </a:p>
      </dsp:txBody>
      <dsp:txXfrm>
        <a:off x="3753765" y="1291803"/>
        <a:ext cx="1125234" cy="1625746"/>
      </dsp:txXfrm>
    </dsp:sp>
    <dsp:sp modelId="{1EAAE425-F4E8-4654-85DE-E946A1518F83}">
      <dsp:nvSpPr>
        <dsp:cNvPr id="0" name=""/>
        <dsp:cNvSpPr/>
      </dsp:nvSpPr>
      <dsp:spPr>
        <a:xfrm>
          <a:off x="4825689" y="931221"/>
          <a:ext cx="2712324" cy="885405"/>
        </a:xfrm>
        <a:prstGeom prst="rightArrow">
          <a:avLst>
            <a:gd name="adj1" fmla="val 50000"/>
            <a:gd name="adj2" fmla="val 50000"/>
          </a:avLst>
        </a:prstGeom>
        <a:solidFill>
          <a:srgbClr val="461469"/>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40558" numCol="1" spcCol="1270" anchor="ctr" anchorCtr="0">
          <a:noAutofit/>
        </a:bodyPr>
        <a:lstStyle/>
        <a:p>
          <a:pPr marL="0" lvl="0" indent="0" algn="l" defTabSz="666750">
            <a:lnSpc>
              <a:spcPct val="90000"/>
            </a:lnSpc>
            <a:spcBef>
              <a:spcPct val="0"/>
            </a:spcBef>
            <a:spcAft>
              <a:spcPct val="35000"/>
            </a:spcAft>
            <a:buNone/>
          </a:pPr>
          <a:r>
            <a:rPr lang="en-US" sz="1500" b="1" kern="1200">
              <a:solidFill>
                <a:srgbClr val="FFFFFF"/>
              </a:solidFill>
              <a:latin typeface="Arial Black" panose="020B0A04020102020204" pitchFamily="34" charset="0"/>
              <a:ea typeface="+mn-ea"/>
              <a:cs typeface="+mn-cs"/>
            </a:rPr>
            <a:t>AMA</a:t>
          </a:r>
        </a:p>
      </dsp:txBody>
      <dsp:txXfrm>
        <a:off x="4825689" y="1152572"/>
        <a:ext cx="2490973" cy="442703"/>
      </dsp:txXfrm>
    </dsp:sp>
    <dsp:sp modelId="{6F253B0C-A97D-4383-9120-EBF00E7E9B87}">
      <dsp:nvSpPr>
        <dsp:cNvPr id="0" name=""/>
        <dsp:cNvSpPr/>
      </dsp:nvSpPr>
      <dsp:spPr>
        <a:xfrm>
          <a:off x="4876437" y="1567251"/>
          <a:ext cx="1247749" cy="1625746"/>
        </a:xfrm>
        <a:prstGeom prst="rect">
          <a:avLst/>
        </a:prstGeom>
        <a:solidFill>
          <a:srgbClr val="FFFFFF">
            <a:hueOff val="0"/>
            <a:satOff val="0"/>
            <a:lumOff val="0"/>
            <a:alphaOff val="0"/>
          </a:srgbClr>
        </a:solidFill>
        <a:ln w="25400" cap="flat" cmpd="sng" algn="ctr">
          <a:solidFill>
            <a:srgbClr val="4614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461469"/>
              </a:solidFill>
              <a:latin typeface="Arial"/>
              <a:ea typeface="+mn-ea"/>
              <a:cs typeface="+mn-cs"/>
            </a:rPr>
            <a:t>AMA Leadership, lobbyists and staff take action on the policy!</a:t>
          </a:r>
        </a:p>
      </dsp:txBody>
      <dsp:txXfrm>
        <a:off x="4876437" y="1567251"/>
        <a:ext cx="1247749" cy="1625746"/>
      </dsp:txXfrm>
    </dsp:sp>
    <dsp:sp modelId="{2F23EBE6-C043-453E-A6C3-8A183092350D}">
      <dsp:nvSpPr>
        <dsp:cNvPr id="0" name=""/>
        <dsp:cNvSpPr/>
      </dsp:nvSpPr>
      <dsp:spPr>
        <a:xfrm>
          <a:off x="5950801" y="1226469"/>
          <a:ext cx="1587212" cy="885405"/>
        </a:xfrm>
        <a:prstGeom prst="rightArrow">
          <a:avLst>
            <a:gd name="adj1" fmla="val 50000"/>
            <a:gd name="adj2" fmla="val 50000"/>
          </a:avLst>
        </a:prstGeom>
        <a:solidFill>
          <a:schemeClr val="accent5"/>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40558"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FFFFF"/>
              </a:solidFill>
              <a:latin typeface="Arial Black" panose="020B0A04020102020204" pitchFamily="34" charset="0"/>
              <a:ea typeface="+mn-ea"/>
              <a:cs typeface="+mn-cs"/>
            </a:rPr>
            <a:t>RESULT</a:t>
          </a:r>
        </a:p>
      </dsp:txBody>
      <dsp:txXfrm>
        <a:off x="5950801" y="1447820"/>
        <a:ext cx="1365861" cy="442703"/>
      </dsp:txXfrm>
    </dsp:sp>
    <dsp:sp modelId="{6A834FE1-6034-4284-AEC4-9CACA429CEA4}">
      <dsp:nvSpPr>
        <dsp:cNvPr id="0" name=""/>
        <dsp:cNvSpPr/>
      </dsp:nvSpPr>
      <dsp:spPr>
        <a:xfrm>
          <a:off x="6019969" y="1873847"/>
          <a:ext cx="1125234" cy="1625746"/>
        </a:xfrm>
        <a:prstGeom prst="rect">
          <a:avLst/>
        </a:prstGeom>
        <a:solidFill>
          <a:srgbClr val="FFFFFF">
            <a:hueOff val="0"/>
            <a:satOff val="0"/>
            <a:lumOff val="0"/>
            <a:alphaOff val="0"/>
          </a:srgbClr>
        </a:solidFill>
        <a:ln w="254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endParaRPr lang="en-US" sz="1300" kern="1200">
            <a:solidFill>
              <a:schemeClr val="accent5"/>
            </a:solidFill>
            <a:latin typeface="Arial"/>
            <a:ea typeface="+mn-ea"/>
            <a:cs typeface="+mn-cs"/>
          </a:endParaRPr>
        </a:p>
        <a:p>
          <a:pPr marL="0" lvl="0" indent="0" algn="l" defTabSz="533400">
            <a:lnSpc>
              <a:spcPct val="90000"/>
            </a:lnSpc>
            <a:spcBef>
              <a:spcPct val="0"/>
            </a:spcBef>
            <a:spcAft>
              <a:spcPct val="35000"/>
            </a:spcAft>
            <a:buNone/>
          </a:pPr>
          <a:r>
            <a:rPr lang="en-US" sz="1200" kern="1200">
              <a:solidFill>
                <a:schemeClr val="accent5"/>
              </a:solidFill>
              <a:latin typeface="Arial"/>
              <a:ea typeface="+mn-ea"/>
              <a:cs typeface="+mn-cs"/>
            </a:rPr>
            <a:t>AMA Lobbies Government; AMA Utilizes Media; Influence; Publishes information</a:t>
          </a:r>
        </a:p>
      </dsp:txBody>
      <dsp:txXfrm>
        <a:off x="6019969" y="1873847"/>
        <a:ext cx="1125234" cy="162574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10/11/2021</a:t>
            </a:fld>
            <a:endParaRPr lang="en-US"/>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ma-assn.org/system/files/2019-04/a19-bot18.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KsoFO4-43W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(Feel free to use this slide as an opener. Play some fun jams as people wait for the presentation to start!)</a:t>
            </a:r>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1</a:t>
            </a:fld>
            <a:endParaRPr lang="en-US"/>
          </a:p>
        </p:txBody>
      </p:sp>
    </p:spTree>
    <p:extLst>
      <p:ext uri="{BB962C8B-B14F-4D97-AF65-F5344CB8AC3E}">
        <p14:creationId xmlns:p14="http://schemas.microsoft.com/office/powerpoint/2010/main" val="69872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that mean? How does the AMA bring their mission to life in the work they do?</a:t>
            </a:r>
          </a:p>
          <a:p>
            <a:r>
              <a:rPr lang="en-US" dirty="0">
                <a:cs typeface="Calibri"/>
              </a:rPr>
              <a:t> </a:t>
            </a:r>
            <a:endParaRPr lang="en-US" dirty="0"/>
          </a:p>
          <a:p>
            <a:r>
              <a:rPr lang="en-US" dirty="0"/>
              <a:t>Well, they focus on four pillars where they can have impact and make a difference. </a:t>
            </a:r>
          </a:p>
          <a:p>
            <a:endParaRPr lang="en-US" dirty="0"/>
          </a:p>
          <a:p>
            <a:pPr marL="177165" indent="-177165">
              <a:buFont typeface="Arial,Sans-Serif"/>
              <a:buChar char="•"/>
            </a:pPr>
            <a:r>
              <a:rPr lang="en-US" dirty="0"/>
              <a:t>First, they represent med students, residents and physicians with a unified voice:</a:t>
            </a:r>
            <a:endParaRPr lang="en-US" dirty="0">
              <a:cs typeface="Calibri"/>
            </a:endParaRPr>
          </a:p>
          <a:p>
            <a:pPr marL="650240" lvl="1" indent="-177165">
              <a:buFont typeface="Arial,Sans-Serif"/>
              <a:buChar char="•"/>
            </a:pPr>
            <a:r>
              <a:rPr lang="en-US" dirty="0"/>
              <a:t>Medical students, residents and physicians are active and well-represented in the AMA House of Delegates, at the National Advocacy Conference, in AMA policy-making, through Congressional testimony and in many other key places designed to bring positive change to medicine.</a:t>
            </a:r>
            <a:endParaRPr lang="en-US" dirty="0">
              <a:cs typeface="Calibri"/>
            </a:endParaRPr>
          </a:p>
          <a:p>
            <a:endParaRPr lang="en-US" dirty="0"/>
          </a:p>
          <a:p>
            <a:pPr marL="177165" indent="-177165">
              <a:buFont typeface="Arial,Sans-Serif"/>
              <a:buChar char="•"/>
            </a:pPr>
            <a:r>
              <a:rPr lang="en-US" dirty="0"/>
              <a:t>Second, they remove obstacles that interfere with patient care:</a:t>
            </a:r>
            <a:endParaRPr lang="en-US" dirty="0">
              <a:cs typeface="Calibri"/>
            </a:endParaRPr>
          </a:p>
          <a:p>
            <a:pPr marL="650240" lvl="1" indent="-177165">
              <a:buFont typeface="Arial,Sans-Serif"/>
              <a:buChar char="•"/>
            </a:pPr>
            <a:r>
              <a:rPr lang="en-US" dirty="0"/>
              <a:t>For example, the AMA helped lead the charge to make medical records electronic  </a:t>
            </a:r>
          </a:p>
          <a:p>
            <a:pPr marL="650240" lvl="1" indent="-177165">
              <a:buFont typeface="Arial,Sans-Serif"/>
              <a:buChar char="•"/>
            </a:pPr>
            <a:r>
              <a:rPr lang="en-US" dirty="0"/>
              <a:t>Another example is their work in the removal of Prior Authorization practices which are overused, costly and directly responsible for patient care delays</a:t>
            </a:r>
            <a:endParaRPr lang="en-US" dirty="0">
              <a:cs typeface="Calibri"/>
            </a:endParaRPr>
          </a:p>
          <a:p>
            <a:pPr marL="650240" lvl="1" indent="-177165">
              <a:buFont typeface="Arial,Sans-Serif"/>
              <a:buChar char="•"/>
            </a:pPr>
            <a:endParaRPr lang="en-US" dirty="0"/>
          </a:p>
          <a:p>
            <a:pPr marL="177165" indent="-177165">
              <a:buFont typeface="Arial,Sans-Serif"/>
              <a:buChar char="•"/>
            </a:pPr>
            <a:r>
              <a:rPr lang="en-US" dirty="0"/>
              <a:t>Third, they are leading the charge to confront public heath crises, like:</a:t>
            </a:r>
            <a:endParaRPr lang="en-US" dirty="0">
              <a:cs typeface="Calibri"/>
            </a:endParaRPr>
          </a:p>
          <a:p>
            <a:pPr marL="650240" lvl="1" indent="-177165">
              <a:buFont typeface="Arial,Sans-Serif"/>
              <a:buChar char="•"/>
            </a:pPr>
            <a:r>
              <a:rPr lang="en-US" dirty="0"/>
              <a:t>Preventing diabetes </a:t>
            </a:r>
          </a:p>
          <a:p>
            <a:pPr marL="650240" lvl="1" indent="-177165">
              <a:buFont typeface="Arial,Sans-Serif"/>
              <a:buChar char="•"/>
            </a:pPr>
            <a:r>
              <a:rPr lang="en-US" dirty="0"/>
              <a:t>Managing hypertension</a:t>
            </a:r>
            <a:endParaRPr lang="en-US" dirty="0">
              <a:cs typeface="Calibri"/>
            </a:endParaRPr>
          </a:p>
          <a:p>
            <a:pPr marL="650240" lvl="1" indent="-177165">
              <a:buFont typeface="Arial,Sans-Serif"/>
              <a:buChar char="•"/>
            </a:pPr>
            <a:r>
              <a:rPr lang="en-US" dirty="0"/>
              <a:t>And, addressing the opioid crisis head-on </a:t>
            </a:r>
            <a:endParaRPr lang="en-US" dirty="0">
              <a:cs typeface="Calibri"/>
            </a:endParaRPr>
          </a:p>
          <a:p>
            <a:pPr marL="473075" lvl="1"/>
            <a:endParaRPr lang="en-US" dirty="0"/>
          </a:p>
          <a:p>
            <a:pPr marL="171450" indent="-171450">
              <a:buFont typeface="Arial"/>
              <a:buChar char="•"/>
            </a:pPr>
            <a:r>
              <a:rPr lang="en-US" dirty="0"/>
              <a:t>And, last, they are driving the future of medicine:</a:t>
            </a:r>
            <a:endParaRPr lang="en-US" dirty="0">
              <a:cs typeface="Calibri"/>
            </a:endParaRPr>
          </a:p>
          <a:p>
            <a:pPr marL="650240" lvl="1" indent="-177165">
              <a:buFont typeface="Arial,Sans-Serif"/>
              <a:buChar char="•"/>
            </a:pPr>
            <a:r>
              <a:rPr lang="en-US" dirty="0"/>
              <a:t>The AMA is reinventing the way future physicians are trained by actively engaging in med ed innovation, driving an emphasis on work life/ balance, and eliminating med student, resident and physician burnout</a:t>
            </a:r>
            <a:endParaRPr lang="en-US" dirty="0">
              <a:cs typeface="Calibri"/>
            </a:endParaRPr>
          </a:p>
          <a:p>
            <a:pPr marL="650240" lvl="1" indent="-177165">
              <a:buFont typeface="Arial,Sans-Serif"/>
              <a:buChar char="•"/>
            </a:pPr>
            <a:r>
              <a:rPr lang="en-US" dirty="0">
                <a:cs typeface="Calibri"/>
              </a:rPr>
              <a:t>They are committed to the health and support of the nation's healthcare providers with an eye toward continuous improvement in the field of medicine</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10</a:t>
            </a:fld>
            <a:endParaRPr lang="en-US"/>
          </a:p>
        </p:txBody>
      </p:sp>
    </p:spTree>
    <p:extLst>
      <p:ext uri="{BB962C8B-B14F-4D97-AF65-F5344CB8AC3E}">
        <p14:creationId xmlns:p14="http://schemas.microsoft.com/office/powerpoint/2010/main" val="69838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90000"/>
              </a:lnSpc>
            </a:pPr>
            <a:r>
              <a:rPr lang="en-US" dirty="0"/>
              <a:t>The AMA's mission is to promote the art and science of medicine and the betterment of public health. They are a large, widely-recognized organization with locations and voices across the country. With their strong brand, they are able to recruit top talent to support their mission and are a driving force in healthcare policy, research and education, as well as advocacy efforts.</a:t>
            </a:r>
            <a:endParaRPr lang="en-US" dirty="0">
              <a:cs typeface="Calibri"/>
            </a:endParaRPr>
          </a:p>
          <a:p>
            <a:pPr marL="0" lvl="0" indent="0" algn="l" rtl="0">
              <a:lnSpc>
                <a:spcPct val="90000"/>
              </a:lnSpc>
              <a:spcBef>
                <a:spcPts val="0"/>
              </a:spcBef>
              <a:spcAft>
                <a:spcPts val="0"/>
              </a:spcAft>
              <a:buNone/>
            </a:pPr>
            <a:endParaRPr dirty="0"/>
          </a:p>
        </p:txBody>
      </p:sp>
      <p:sp>
        <p:nvSpPr>
          <p:cNvPr id="432" name="Google Shape;4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think advocacy means?</a:t>
            </a:r>
          </a:p>
          <a:p>
            <a:endParaRPr lang="en-US" dirty="0"/>
          </a:p>
          <a:p>
            <a:r>
              <a:rPr lang="en-US" i="1" dirty="0"/>
              <a:t>(let them answer and sum up by telling them those are all good definitions)</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12</a:t>
            </a:fld>
            <a:endParaRPr lang="en-US"/>
          </a:p>
        </p:txBody>
      </p:sp>
    </p:spTree>
    <p:extLst>
      <p:ext uri="{BB962C8B-B14F-4D97-AF65-F5344CB8AC3E}">
        <p14:creationId xmlns:p14="http://schemas.microsoft.com/office/powerpoint/2010/main" val="264727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some powerful quotes that, I think, really illustrate the meaning of advocacy </a:t>
            </a:r>
            <a:r>
              <a:rPr lang="en-US" i="1" dirty="0">
                <a:cs typeface="Calibri"/>
              </a:rPr>
              <a:t>(read quotes)</a:t>
            </a:r>
            <a:r>
              <a:rPr lang="en-US" dirty="0">
                <a:cs typeface="Calibri"/>
              </a:rPr>
              <a:t>.</a:t>
            </a:r>
          </a:p>
        </p:txBody>
      </p:sp>
      <p:sp>
        <p:nvSpPr>
          <p:cNvPr id="4" name="Slide Number Placeholder 3"/>
          <p:cNvSpPr>
            <a:spLocks noGrp="1"/>
          </p:cNvSpPr>
          <p:nvPr>
            <p:ph type="sldNum" sz="quarter" idx="5"/>
          </p:nvPr>
        </p:nvSpPr>
        <p:spPr/>
        <p:txBody>
          <a:bodyPr/>
          <a:lstStyle/>
          <a:p>
            <a:fld id="{21633E5F-3683-0140-832F-D6B972C1BC5D}" type="slidenum">
              <a:rPr lang="en-US" smtClean="0"/>
              <a:t>13</a:t>
            </a:fld>
            <a:endParaRPr lang="en-US"/>
          </a:p>
        </p:txBody>
      </p:sp>
    </p:spTree>
    <p:extLst>
      <p:ext uri="{BB962C8B-B14F-4D97-AF65-F5344CB8AC3E}">
        <p14:creationId xmlns:p14="http://schemas.microsoft.com/office/powerpoint/2010/main" val="356615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questions the AMA gets from medical students is what role the AMA plays in healthcare advocacy. The answer is that the AMA plays a BIG role in advocating for students, residents, physicians AND patients. </a:t>
            </a:r>
          </a:p>
          <a:p>
            <a:endParaRPr lang="en-US" dirty="0"/>
          </a:p>
          <a:p>
            <a:r>
              <a:rPr lang="en-US" dirty="0"/>
              <a:t>As a healthcare advocacy organization made up of dedicated and engaged physicians, the AMA is a leading voice that informs lawmakers, and guides and generates support for policies on critical issues that impact physicians, patients and the healthcare environment at both the national and state levels. </a:t>
            </a:r>
            <a:endParaRPr lang="en-US" dirty="0">
              <a:cs typeface="Calibri"/>
            </a:endParaRPr>
          </a:p>
          <a:p>
            <a:endParaRPr lang="en-US" dirty="0">
              <a:cs typeface="Calibri"/>
            </a:endParaRPr>
          </a:p>
          <a:p>
            <a:r>
              <a:rPr lang="en-US" i="1" dirty="0"/>
              <a:t>(Get the audience involved: ask them "What are your passions around advocacy?" Have them speak out or type them into the chat and read them out as they come in.)</a:t>
            </a:r>
            <a:endParaRPr lang="en-US" i="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14</a:t>
            </a:fld>
            <a:endParaRPr lang="en-US"/>
          </a:p>
        </p:txBody>
      </p:sp>
    </p:spTree>
    <p:extLst>
      <p:ext uri="{BB962C8B-B14F-4D97-AF65-F5344CB8AC3E}">
        <p14:creationId xmlns:p14="http://schemas.microsoft.com/office/powerpoint/2010/main" val="92882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 has recently taken a stance on many issues affecting public health. So, what are some of the issues they've worked on? Here are just a few examples (read from the slide list or give an example or two from below):</a:t>
            </a:r>
          </a:p>
          <a:p>
            <a:endParaRPr lang="en-US" dirty="0"/>
          </a:p>
          <a:p>
            <a:r>
              <a:rPr lang="en-US" dirty="0"/>
              <a:t>•</a:t>
            </a:r>
            <a:r>
              <a:rPr lang="en-US" b="1" dirty="0"/>
              <a:t>AMA Supports DACA - </a:t>
            </a:r>
            <a:r>
              <a:rPr lang="en-US" dirty="0"/>
              <a:t>As the nation’s doctors, nurses and other health care heroes fought a pandemic, the U.S. Supreme Court grappled with a case that could remove about 27,000 health professionals from the battlefield—including 200 medical students, residents and physicians. The Litigation Center of the American Medical Association and State Medical Societies joined more than 30 other organizations in filing a brief in the case, Department of Homeland Security v. Regents of the University of California, to urge the court to stop the Trump administration from ending DACA.</a:t>
            </a:r>
            <a:endParaRPr lang="en-US" dirty="0">
              <a:cs typeface="Calibri"/>
            </a:endParaRPr>
          </a:p>
          <a:p>
            <a:endParaRPr lang="en-US" dirty="0"/>
          </a:p>
          <a:p>
            <a:r>
              <a:rPr lang="en-US" dirty="0"/>
              <a:t>•</a:t>
            </a:r>
            <a:r>
              <a:rPr lang="en-US" b="1" dirty="0"/>
              <a:t>AMA Stance on Police Brutality - </a:t>
            </a:r>
            <a:r>
              <a:rPr lang="en-US" u="sng" dirty="0">
                <a:hlinkClick r:id="rId3"/>
              </a:rPr>
              <a:t>AMA policy</a:t>
            </a:r>
            <a:r>
              <a:rPr lang="en-US" dirty="0"/>
              <a:t> recognizes that physical or verbal violence between law enforcement officers and the public, particularly among Black and Brown communities, where these incidents are more prevalent and pervasive, is a critical determinant of health and supports research into the public health consequences of these violent interactions.</a:t>
            </a:r>
            <a:endParaRPr lang="en-US" dirty="0">
              <a:cs typeface="Calibri"/>
            </a:endParaRPr>
          </a:p>
          <a:p>
            <a:endParaRPr lang="en-US" dirty="0"/>
          </a:p>
          <a:p>
            <a:r>
              <a:rPr lang="en-US" dirty="0"/>
              <a:t>•</a:t>
            </a:r>
            <a:r>
              <a:rPr lang="en-US" b="1" dirty="0"/>
              <a:t>During COVID -</a:t>
            </a:r>
            <a:r>
              <a:rPr lang="en-US" dirty="0"/>
              <a:t> the AMA was at the vanguard of efforts to expand and improve healthcare coverage for the underinsured and uninsured in the US.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15</a:t>
            </a:fld>
            <a:endParaRPr lang="en-US"/>
          </a:p>
        </p:txBody>
      </p:sp>
    </p:spTree>
    <p:extLst>
      <p:ext uri="{BB962C8B-B14F-4D97-AF65-F5344CB8AC3E}">
        <p14:creationId xmlns:p14="http://schemas.microsoft.com/office/powerpoint/2010/main" val="195491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a3f3f775e_0_7:notes"/>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fact, the AMA has a </a:t>
            </a:r>
            <a:r>
              <a:rPr lang="en-US"/>
              <a:t>xx advocacy team</a:t>
            </a:r>
          </a:p>
        </p:txBody>
      </p:sp>
      <p:sp>
        <p:nvSpPr>
          <p:cNvPr id="91" name="Google Shape;91;gba3f3f775e_0_7: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17</a:t>
            </a:fld>
            <a:endParaRPr lang="en-US"/>
          </a:p>
        </p:txBody>
      </p:sp>
    </p:spTree>
    <p:extLst>
      <p:ext uri="{BB962C8B-B14F-4D97-AF65-F5344CB8AC3E}">
        <p14:creationId xmlns:p14="http://schemas.microsoft.com/office/powerpoint/2010/main" val="143777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a3f3f775e_0_408:notes"/>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ba3f3f775e_0_408: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a3f3f775e_0_432:notes"/>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indent="0">
              <a:buNone/>
            </a:pPr>
            <a:r>
              <a:rPr lang="en-US"/>
              <a:t>List specific priorities at your state</a:t>
            </a:r>
            <a:endParaRPr/>
          </a:p>
        </p:txBody>
      </p:sp>
      <p:sp>
        <p:nvSpPr>
          <p:cNvPr id="200" name="Google Shape;200;gba3f3f775e_0_43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a:t>
            </a:fld>
            <a:endParaRPr lang="en-US"/>
          </a:p>
        </p:txBody>
      </p:sp>
    </p:spTree>
    <p:extLst>
      <p:ext uri="{BB962C8B-B14F-4D97-AF65-F5344CB8AC3E}">
        <p14:creationId xmlns:p14="http://schemas.microsoft.com/office/powerpoint/2010/main" val="355446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how to get involved with our chapter and as a student at the AMA!</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22</a:t>
            </a:fld>
            <a:endParaRPr lang="en-US"/>
          </a:p>
        </p:txBody>
      </p:sp>
    </p:spTree>
    <p:extLst>
      <p:ext uri="{BB962C8B-B14F-4D97-AF65-F5344CB8AC3E}">
        <p14:creationId xmlns:p14="http://schemas.microsoft.com/office/powerpoint/2010/main" val="2623408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a:t>
            </a:r>
            <a:r>
              <a:rPr lang="en-US" i="1" dirty="0"/>
              <a:t> Replace &lt;Med School&gt; with your school name and remove the yellow highlighting.)</a:t>
            </a:r>
          </a:p>
          <a:p>
            <a:endParaRPr lang="en-US" dirty="0"/>
          </a:p>
          <a:p>
            <a:r>
              <a:rPr lang="en-US" dirty="0"/>
              <a:t>So, what now? Where do you begin? It's easy!</a:t>
            </a:r>
          </a:p>
          <a:p>
            <a:pPr marL="171450" indent="-171450">
              <a:buFont typeface="Arial,Sans-Serif"/>
              <a:buChar char="•"/>
            </a:pPr>
            <a:r>
              <a:rPr lang="en-US" dirty="0"/>
              <a:t>The first step is to become an AMA member. You can sign up at ama-assn.org/msop-join. Remember, membership comes with lots of benefits in addition to getting involved!</a:t>
            </a:r>
            <a:endParaRPr lang="en-US" dirty="0">
              <a:cs typeface="Calibri"/>
            </a:endParaRPr>
          </a:p>
          <a:p>
            <a:pPr marL="171450" indent="-171450">
              <a:buFont typeface="Arial,Sans-Serif"/>
              <a:buChar char="•"/>
            </a:pPr>
            <a:r>
              <a:rPr lang="en-US" dirty="0"/>
              <a:t>Next, get involved with the chapter and your state medical society.</a:t>
            </a:r>
            <a:endParaRPr lang="en-US" dirty="0">
              <a:cs typeface="Calibri"/>
            </a:endParaRPr>
          </a:p>
          <a:p>
            <a:pPr marL="171450" indent="-171450">
              <a:buFont typeface="Arial,Sans-Serif"/>
              <a:buChar char="•"/>
            </a:pPr>
            <a:r>
              <a:rPr lang="en-US" dirty="0"/>
              <a:t>Finally, take advantage of hundreds of leadership opportunities at the AMA. Some of those include:</a:t>
            </a:r>
            <a:endParaRPr lang="en-US" dirty="0">
              <a:cs typeface="Calibri"/>
            </a:endParaRPr>
          </a:p>
          <a:p>
            <a:pPr marL="628650" lvl="1" indent="-171450">
              <a:buFont typeface="Arial,Sans-Serif"/>
              <a:buChar char="•"/>
            </a:pPr>
            <a:r>
              <a:rPr lang="en-US" dirty="0"/>
              <a:t>Campus Outreach Leader positions with the AMA Medical Student Outreach Program to recruit and engage student members</a:t>
            </a:r>
            <a:endParaRPr lang="en-US" dirty="0">
              <a:cs typeface="Calibri"/>
            </a:endParaRPr>
          </a:p>
          <a:p>
            <a:pPr marL="628650" lvl="1" indent="-171450">
              <a:buFont typeface="Arial,Sans-Serif"/>
              <a:buChar char="•"/>
            </a:pPr>
            <a:r>
              <a:rPr lang="en-US" dirty="0"/>
              <a:t>Standing Committee roles through the MSS (Medical Student Section), which is heavily involved in advocacy and policy</a:t>
            </a:r>
            <a:endParaRPr lang="en-US" dirty="0">
              <a:cs typeface="Calibri"/>
            </a:endParaRPr>
          </a:p>
          <a:p>
            <a:pPr marL="628650" lvl="1" indent="-171450">
              <a:buFont typeface="Arial,Sans-Serif"/>
              <a:buChar char="•"/>
            </a:pPr>
            <a:r>
              <a:rPr lang="en-US" dirty="0"/>
              <a:t>Ambassador positions, to spread the word about the AMA to anyone who wants to hear!</a:t>
            </a:r>
            <a:endParaRPr lang="en-US" dirty="0">
              <a:cs typeface="Calibri"/>
            </a:endParaRPr>
          </a:p>
          <a:p>
            <a:pPr marL="628650" lvl="1" indent="-171450">
              <a:buFont typeface="Arial,Sans-Serif"/>
              <a:buChar char="•"/>
            </a:pPr>
            <a:r>
              <a:rPr lang="en-US" dirty="0">
                <a:cs typeface="Calibri"/>
              </a:rPr>
              <a:t>And, many more!</a:t>
            </a:r>
          </a:p>
          <a:p>
            <a:pPr marL="628650" lvl="1" indent="-171450">
              <a:buFont typeface="Arial,Sans-Serif"/>
              <a:buChar char="•"/>
            </a:pPr>
            <a:endParaRPr lang="en-US" dirty="0">
              <a:cs typeface="Calibri"/>
            </a:endParaRPr>
          </a:p>
          <a:p>
            <a:r>
              <a:rPr lang="en-US" dirty="0">
                <a:cs typeface="Calibri"/>
              </a:rPr>
              <a:t>Let me know if you want to learn more about any of these leadership opportunities (they look great on your CV, by the way!) and I'll connect you to the AMA's Medical Student Outreach Team!</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23</a:t>
            </a:fld>
            <a:endParaRPr lang="en-US"/>
          </a:p>
        </p:txBody>
      </p:sp>
    </p:spTree>
    <p:extLst>
      <p:ext uri="{BB962C8B-B14F-4D97-AF65-F5344CB8AC3E}">
        <p14:creationId xmlns:p14="http://schemas.microsoft.com/office/powerpoint/2010/main" val="87753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a:t>
            </a:r>
            <a:r>
              <a:rPr lang="en-US" b="1" i="1" dirty="0">
                <a:cs typeface="Calibri"/>
              </a:rPr>
              <a:t>CUSTOMIZE THIS SLIDE:</a:t>
            </a:r>
            <a:r>
              <a:rPr lang="en-US" i="1" dirty="0">
                <a:cs typeface="Calibri"/>
              </a:rPr>
              <a:t> Replace &lt;Medical School&gt; in the header with your school name. Add details on the great things your chapter has been doing and include photos. Remove the yellow highlights.)</a:t>
            </a:r>
          </a:p>
          <a:p>
            <a:endParaRPr lang="en-US" i="1" dirty="0">
              <a:cs typeface="Calibri"/>
            </a:endParaRPr>
          </a:p>
          <a:p>
            <a:r>
              <a:rPr lang="en-US" dirty="0">
                <a:cs typeface="Calibri"/>
              </a:rPr>
              <a:t>Talk about why it's important for your chapter to grow! Give examples of how they can get involved and why it makes a difference.</a:t>
            </a:r>
          </a:p>
        </p:txBody>
      </p:sp>
      <p:sp>
        <p:nvSpPr>
          <p:cNvPr id="4" name="Slide Number Placeholder 3"/>
          <p:cNvSpPr>
            <a:spLocks noGrp="1"/>
          </p:cNvSpPr>
          <p:nvPr>
            <p:ph type="sldNum" sz="quarter" idx="5"/>
          </p:nvPr>
        </p:nvSpPr>
        <p:spPr/>
        <p:txBody>
          <a:bodyPr/>
          <a:lstStyle/>
          <a:p>
            <a:fld id="{21633E5F-3683-0140-832F-D6B972C1BC5D}" type="slidenum">
              <a:rPr lang="en-US" smtClean="0"/>
              <a:t>24</a:t>
            </a:fld>
            <a:endParaRPr lang="en-US"/>
          </a:p>
        </p:txBody>
      </p:sp>
    </p:spTree>
    <p:extLst>
      <p:ext uri="{BB962C8B-B14F-4D97-AF65-F5344CB8AC3E}">
        <p14:creationId xmlns:p14="http://schemas.microsoft.com/office/powerpoint/2010/main" val="43487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there are many benefits to joining the AMA as a medical student, including:</a:t>
            </a:r>
          </a:p>
          <a:p>
            <a:pPr marL="171450" indent="-171450">
              <a:buFont typeface="Arial,Sans-Serif"/>
              <a:buChar char="•"/>
            </a:pPr>
            <a:r>
              <a:rPr lang="en-US" dirty="0"/>
              <a:t>Networking and building community</a:t>
            </a:r>
            <a:endParaRPr lang="en-US" dirty="0">
              <a:cs typeface="Calibri"/>
            </a:endParaRPr>
          </a:p>
          <a:p>
            <a:pPr marL="171450" indent="-171450">
              <a:buFont typeface="Arial,Sans-Serif"/>
              <a:buChar char="•"/>
            </a:pPr>
            <a:r>
              <a:rPr lang="en-US" dirty="0"/>
              <a:t>Leadership development</a:t>
            </a:r>
            <a:endParaRPr lang="en-US" dirty="0">
              <a:cs typeface="Calibri"/>
            </a:endParaRPr>
          </a:p>
          <a:p>
            <a:pPr marL="171450" indent="-171450">
              <a:buFont typeface="Arial,Sans-Serif"/>
              <a:buChar char="•"/>
            </a:pPr>
            <a:r>
              <a:rPr lang="en-US" dirty="0"/>
              <a:t>Educational opportunities</a:t>
            </a:r>
            <a:endParaRPr lang="en-US" dirty="0">
              <a:cs typeface="Calibri"/>
            </a:endParaRPr>
          </a:p>
          <a:p>
            <a:pPr marL="171450" indent="-171450">
              <a:buFont typeface="Arial,Sans-Serif"/>
              <a:buChar char="•"/>
            </a:pPr>
            <a:r>
              <a:rPr lang="en-US" dirty="0"/>
              <a:t>And, of course, some great discounts and incentives!</a:t>
            </a:r>
            <a:endParaRPr lang="en-US" dirty="0">
              <a:cs typeface="Calibri"/>
            </a:endParaRPr>
          </a:p>
          <a:p>
            <a:endParaRPr lang="en-US" dirty="0"/>
          </a:p>
          <a:p>
            <a:r>
              <a:rPr lang="en-US" i="1" dirty="0"/>
              <a:t>(When talking about these on the next few slides, feel free to TELL YOUR STORY! Tell the audience what you have benefited from or what things you have used/taken advantage of!)</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25</a:t>
            </a:fld>
            <a:endParaRPr lang="en-US"/>
          </a:p>
        </p:txBody>
      </p:sp>
    </p:spTree>
    <p:extLst>
      <p:ext uri="{BB962C8B-B14F-4D97-AF65-F5344CB8AC3E}">
        <p14:creationId xmlns:p14="http://schemas.microsoft.com/office/powerpoint/2010/main" val="1521860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break the benefits down </a:t>
            </a:r>
            <a:r>
              <a:rPr lang="en-US" i="1" dirty="0">
                <a:cs typeface="Calibri"/>
              </a:rPr>
              <a:t>(go through list)</a:t>
            </a:r>
            <a:r>
              <a:rPr lang="en-US" dirty="0">
                <a:cs typeface="Calibri"/>
              </a:rPr>
              <a:t>…</a:t>
            </a:r>
          </a:p>
          <a:p>
            <a:endParaRPr lang="en-US" dirty="0">
              <a:cs typeface="Calibri"/>
            </a:endParaRPr>
          </a:p>
          <a:p>
            <a:r>
              <a:rPr lang="en-US" dirty="0">
                <a:cs typeface="Calibri"/>
              </a:rPr>
              <a:t>As you can see, there are many great reasons to consider AMA membership in addition to having your voice heard and shaping the future of medicine!</a:t>
            </a:r>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26</a:t>
            </a:fld>
            <a:endParaRPr lang="en-US"/>
          </a:p>
        </p:txBody>
      </p:sp>
    </p:spTree>
    <p:extLst>
      <p:ext uri="{BB962C8B-B14F-4D97-AF65-F5344CB8AC3E}">
        <p14:creationId xmlns:p14="http://schemas.microsoft.com/office/powerpoint/2010/main" val="2755552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a:t>
            </a:r>
            <a:r>
              <a:rPr lang="en-US" i="1" dirty="0"/>
              <a:t> Replace highlighted text areas with your relevant information. Add your state society logo. Remove all yellow highlights.)</a:t>
            </a:r>
            <a:endParaRPr lang="en-US" dirty="0"/>
          </a:p>
          <a:p>
            <a:endParaRPr lang="en-US" dirty="0"/>
          </a:p>
          <a:p>
            <a:r>
              <a:rPr lang="en-US" dirty="0"/>
              <a:t>Talk about the work your state society does and how you/your chapter have partnered with them! Give examples of how they can get involved and why it makes a difference.</a:t>
            </a:r>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27</a:t>
            </a:fld>
            <a:endParaRPr lang="en-US"/>
          </a:p>
        </p:txBody>
      </p:sp>
    </p:spTree>
    <p:extLst>
      <p:ext uri="{BB962C8B-B14F-4D97-AF65-F5344CB8AC3E}">
        <p14:creationId xmlns:p14="http://schemas.microsoft.com/office/powerpoint/2010/main" val="425774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Talk about how your chapter is involved at the regional level. Give examples of how they can get involved and why it makes a difference.</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28</a:t>
            </a:fld>
            <a:endParaRPr lang="en-US"/>
          </a:p>
        </p:txBody>
      </p:sp>
    </p:spTree>
    <p:extLst>
      <p:ext uri="{BB962C8B-B14F-4D97-AF65-F5344CB8AC3E}">
        <p14:creationId xmlns:p14="http://schemas.microsoft.com/office/powerpoint/2010/main" val="299947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talked about how becoming an AMA member gives you opportunity to have a voice in the future of medicine and fight for issues that matter to you. We've also talked about the many other benefits that come with membership, including discounts and more. </a:t>
            </a:r>
          </a:p>
          <a:p>
            <a:endParaRPr lang="en-US" dirty="0"/>
          </a:p>
          <a:p>
            <a:r>
              <a:rPr lang="en-US" dirty="0"/>
              <a:t>But, what does it cost? Actually, student memberships are really reasonable, as you can see in this chart. And, a 4-year membership is the best deal because you also receive a welcome gift of your choice, which includes popular study guides or subscriptions that can be helpful in your medical school journey. </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29</a:t>
            </a:fld>
            <a:endParaRPr lang="en-US"/>
          </a:p>
        </p:txBody>
      </p:sp>
    </p:spTree>
    <p:extLst>
      <p:ext uri="{BB962C8B-B14F-4D97-AF65-F5344CB8AC3E}">
        <p14:creationId xmlns:p14="http://schemas.microsoft.com/office/powerpoint/2010/main" val="1064706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a3f3f775e_0_492:notes"/>
          <p:cNvSpPr txBox="1">
            <a:spLocks noGrp="1"/>
          </p:cNvSpPr>
          <p:nvPr>
            <p:ph type="body" idx="1"/>
          </p:nvPr>
        </p:nvSpPr>
        <p:spPr>
          <a:xfrm>
            <a:off x="685801" y="4343401"/>
            <a:ext cx="5486400" cy="4114800"/>
          </a:xfrm>
          <a:prstGeom prst="rect">
            <a:avLst/>
          </a:prstGeom>
          <a:noFill/>
          <a:ln>
            <a:noFill/>
          </a:ln>
        </p:spPr>
        <p:txBody>
          <a:bodyPr spcFirstLastPara="1" wrap="square" lIns="91275" tIns="45625" rIns="91275" bIns="45625" anchor="t" anchorCtr="0">
            <a:noAutofit/>
          </a:bodyPr>
          <a:lstStyle/>
          <a:p>
            <a:r>
              <a:rPr lang="en-US"/>
              <a:t>Here are some great resources you should bookmark! Don't worry we can email this list after the presentation (or drop in chat)</a:t>
            </a:r>
            <a:endParaRPr lang="en-US">
              <a:cs typeface="Calibri"/>
            </a:endParaRPr>
          </a:p>
          <a:p>
            <a:pPr marL="0" lvl="0" indent="0" algn="l">
              <a:lnSpc>
                <a:spcPct val="100000"/>
              </a:lnSpc>
              <a:spcBef>
                <a:spcPts val="0"/>
              </a:spcBef>
              <a:spcAft>
                <a:spcPts val="0"/>
              </a:spcAft>
              <a:buSzPts val="1400"/>
              <a:buNone/>
            </a:pPr>
            <a:endParaRPr>
              <a:cs typeface="Calibri"/>
            </a:endParaRPr>
          </a:p>
        </p:txBody>
      </p:sp>
      <p:sp>
        <p:nvSpPr>
          <p:cNvPr id="268" name="Google Shape;268;gba3f3f775e_0_49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ready to be a part of an organization that will continue to impact your career through support, networking, and advocacy, sign up right now! The AMA will be there for you throughout med school and well into your years as a practicing physician. </a:t>
            </a:r>
          </a:p>
          <a:p>
            <a:endParaRPr lang="en-US" dirty="0"/>
          </a:p>
          <a:p>
            <a:r>
              <a:rPr lang="en-US" dirty="0"/>
              <a:t>Joining is easy! Just pull out your phone or open up a new tab and go to ama-assn.org/msop-join and sign up today! We are here to answer any questions!</a:t>
            </a:r>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31</a:t>
            </a:fld>
            <a:endParaRPr lang="en-US"/>
          </a:p>
        </p:txBody>
      </p:sp>
    </p:spTree>
    <p:extLst>
      <p:ext uri="{BB962C8B-B14F-4D97-AF65-F5344CB8AC3E}">
        <p14:creationId xmlns:p14="http://schemas.microsoft.com/office/powerpoint/2010/main" val="372882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Today we will be talking about Advocacy! Specifically, we’ll:</a:t>
            </a:r>
          </a:p>
          <a:p>
            <a:endParaRPr lang="en-US" dirty="0">
              <a:cs typeface="Calibri"/>
            </a:endParaRPr>
          </a:p>
          <a:p>
            <a:pPr marL="171450" indent="-171450">
              <a:spcAft>
                <a:spcPts val="600"/>
              </a:spcAft>
              <a:buFont typeface="Arial"/>
              <a:buChar char="•"/>
            </a:pPr>
            <a:r>
              <a:rPr lang="en-US" dirty="0">
                <a:cs typeface="Calibri"/>
              </a:rPr>
              <a:t>Introduce your chapter leadership</a:t>
            </a:r>
          </a:p>
          <a:p>
            <a:pPr marL="171450" indent="-171450">
              <a:spcAft>
                <a:spcPts val="600"/>
              </a:spcAft>
              <a:buFont typeface="Arial"/>
              <a:buChar char="•"/>
            </a:pPr>
            <a:r>
              <a:rPr lang="en-US" dirty="0"/>
              <a:t>Define what advocacy is</a:t>
            </a:r>
            <a:endParaRPr lang="en-US" dirty="0">
              <a:cs typeface="Calibri"/>
            </a:endParaRPr>
          </a:p>
          <a:p>
            <a:pPr marL="171450" indent="-171450">
              <a:spcAft>
                <a:spcPts val="600"/>
              </a:spcAft>
              <a:buFont typeface="Arial"/>
              <a:buChar char="•"/>
            </a:pPr>
            <a:r>
              <a:rPr lang="en-US" dirty="0"/>
              <a:t>Discuss how organized medicine impacts advocacy</a:t>
            </a:r>
            <a:endParaRPr lang="en-US" dirty="0">
              <a:cs typeface="Calibri"/>
            </a:endParaRPr>
          </a:p>
          <a:p>
            <a:pPr marL="171450" indent="-171450">
              <a:spcAft>
                <a:spcPts val="600"/>
              </a:spcAft>
              <a:buFont typeface="Arial"/>
              <a:buChar char="•"/>
            </a:pPr>
            <a:r>
              <a:rPr lang="en-US" dirty="0"/>
              <a:t>And, talk about ways you can get involved in advocacy initiatives</a:t>
            </a:r>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3</a:t>
            </a:fld>
            <a:endParaRPr lang="en-US"/>
          </a:p>
        </p:txBody>
      </p:sp>
    </p:spTree>
    <p:extLst>
      <p:ext uri="{BB962C8B-B14F-4D97-AF65-F5344CB8AC3E}">
        <p14:creationId xmlns:p14="http://schemas.microsoft.com/office/powerpoint/2010/main" val="102134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a:t>
            </a:r>
            <a:r>
              <a:rPr lang="en-US" b="1" i="1" dirty="0">
                <a:cs typeface="Calibri"/>
              </a:rPr>
              <a:t>CUSTOMIZE THIS SLIDE:</a:t>
            </a:r>
            <a:r>
              <a:rPr lang="en-US" i="1" dirty="0">
                <a:cs typeface="Calibri"/>
              </a:rPr>
              <a:t> Replace the school placeholder &lt;School&gt; with your school name and remove yellow highlight)</a:t>
            </a:r>
            <a:endParaRPr lang="en-US" i="1" dirty="0"/>
          </a:p>
          <a:p>
            <a:endParaRPr lang="en-US" dirty="0">
              <a:cs typeface="Calibri"/>
            </a:endParaRPr>
          </a:p>
          <a:p>
            <a:r>
              <a:rPr lang="en-US" dirty="0">
                <a:cs typeface="Calibri"/>
              </a:rPr>
              <a:t>So, let's meet your chapter leadership!</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4</a:t>
            </a:fld>
            <a:endParaRPr lang="en-US"/>
          </a:p>
        </p:txBody>
      </p:sp>
    </p:spTree>
    <p:extLst>
      <p:ext uri="{BB962C8B-B14F-4D97-AF65-F5344CB8AC3E}">
        <p14:creationId xmlns:p14="http://schemas.microsoft.com/office/powerpoint/2010/main" val="390007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 </a:t>
            </a:r>
            <a:r>
              <a:rPr lang="en-US" i="1" dirty="0"/>
              <a:t>Replace school placeholder &lt;School&gt; in the header, add student name &amp; email for each position. Add more positions, if offered at your section. And, add a fun photo, if you have one. If not, add your school logo. Remove yellow highlighting.)</a:t>
            </a:r>
          </a:p>
          <a:p>
            <a:endParaRPr lang="en-US" dirty="0">
              <a:cs typeface="Calibri"/>
            </a:endParaRPr>
          </a:p>
          <a:p>
            <a:r>
              <a:rPr lang="en-US" dirty="0">
                <a:cs typeface="Calibri"/>
              </a:rPr>
              <a:t>We have a really great and active leadership team at (insert school name)! They're/we're here to help answer your questions and support you throughout the year.</a:t>
            </a:r>
            <a:endParaRPr lang="en-US" dirty="0"/>
          </a:p>
          <a:p>
            <a:endParaRPr lang="en-US" dirty="0">
              <a:cs typeface="Calibri"/>
            </a:endParaRPr>
          </a:p>
          <a:p>
            <a:r>
              <a:rPr lang="en-US" dirty="0">
                <a:cs typeface="Calibri"/>
              </a:rPr>
              <a:t>(Introduce members/go through the list)</a:t>
            </a:r>
          </a:p>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5</a:t>
            </a:fld>
            <a:endParaRPr lang="en-US"/>
          </a:p>
        </p:txBody>
      </p:sp>
    </p:spTree>
    <p:extLst>
      <p:ext uri="{BB962C8B-B14F-4D97-AF65-F5344CB8AC3E}">
        <p14:creationId xmlns:p14="http://schemas.microsoft.com/office/powerpoint/2010/main" val="18480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b="1" i="1" dirty="0"/>
              <a:t>CUSTOMIZE THIS SLIDE: </a:t>
            </a:r>
            <a:r>
              <a:rPr lang="en-US" i="1" dirty="0"/>
              <a:t>Replace placeholders in the header with your name and position. Replace the bullet points to reflect you. And, add a fun photo, if you have one. Remove yellow highlighting. Repeat this slide for each presenter, if you have multiple presenters.)</a:t>
            </a:r>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6</a:t>
            </a:fld>
            <a:endParaRPr lang="en-US"/>
          </a:p>
        </p:txBody>
      </p:sp>
    </p:spTree>
    <p:extLst>
      <p:ext uri="{BB962C8B-B14F-4D97-AF65-F5344CB8AC3E}">
        <p14:creationId xmlns:p14="http://schemas.microsoft.com/office/powerpoint/2010/main" val="216981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Ok, let me kick off an introduction of the AMA with a quick highlight video!</a:t>
            </a:r>
          </a:p>
          <a:p>
            <a:endParaRPr lang="en-US" dirty="0">
              <a:cs typeface="Calibri"/>
            </a:endParaRPr>
          </a:p>
          <a:p>
            <a:r>
              <a:rPr lang="en-US" dirty="0"/>
              <a:t>Link: </a:t>
            </a:r>
            <a:r>
              <a:rPr lang="en-US" i="1" dirty="0">
                <a:hlinkClick r:id="rId3"/>
              </a:rPr>
              <a:t>https://youtu.be/KsoFO4-43WM</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7</a:t>
            </a:fld>
            <a:endParaRPr lang="en-US"/>
          </a:p>
        </p:txBody>
      </p:sp>
    </p:spTree>
    <p:extLst>
      <p:ext uri="{BB962C8B-B14F-4D97-AF65-F5344CB8AC3E}">
        <p14:creationId xmlns:p14="http://schemas.microsoft.com/office/powerpoint/2010/main" val="61162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probably heard of the American Medical Association before, but let's talk in more detail about what it is and what it does for the field of medicine.</a:t>
            </a:r>
          </a:p>
          <a:p>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8</a:t>
            </a:fld>
            <a:endParaRPr lang="en-US"/>
          </a:p>
        </p:txBody>
      </p:sp>
    </p:spTree>
    <p:extLst>
      <p:ext uri="{BB962C8B-B14F-4D97-AF65-F5344CB8AC3E}">
        <p14:creationId xmlns:p14="http://schemas.microsoft.com/office/powerpoint/2010/main" val="345976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AMA's mission statement really summarizes what the organization is all about and what it is focused on. Let me read it for you:</a:t>
            </a:r>
          </a:p>
          <a:p>
            <a:endParaRPr lang="en-US" dirty="0"/>
          </a:p>
          <a:p>
            <a:r>
              <a:rPr lang="en-US" dirty="0"/>
              <a:t>The AMA is the physicians' powerful ally in patient care, representing physicians with a unified voice, leading the charge to confront public health crises, removing obstacles that interfere with patient care and driving the future of medicine.</a:t>
            </a:r>
            <a:endParaRPr lang="en-US" dirty="0">
              <a:cs typeface="Calibri"/>
            </a:endParaRPr>
          </a:p>
        </p:txBody>
      </p:sp>
      <p:sp>
        <p:nvSpPr>
          <p:cNvPr id="4" name="Slide Number Placeholder 3"/>
          <p:cNvSpPr>
            <a:spLocks noGrp="1"/>
          </p:cNvSpPr>
          <p:nvPr>
            <p:ph type="sldNum" sz="quarter" idx="5"/>
          </p:nvPr>
        </p:nvSpPr>
        <p:spPr/>
        <p:txBody>
          <a:bodyPr/>
          <a:lstStyle/>
          <a:p>
            <a:fld id="{21633E5F-3683-0140-832F-D6B972C1BC5D}" type="slidenum">
              <a:rPr lang="en-US" smtClean="0"/>
              <a:t>9</a:t>
            </a:fld>
            <a:endParaRPr lang="en-US"/>
          </a:p>
        </p:txBody>
      </p:sp>
    </p:spTree>
    <p:extLst>
      <p:ext uri="{BB962C8B-B14F-4D97-AF65-F5344CB8AC3E}">
        <p14:creationId xmlns:p14="http://schemas.microsoft.com/office/powerpoint/2010/main" val="3547397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2535"/>
            <a:ext cx="4029075" cy="253451"/>
          </a:xfrm>
        </p:spPr>
        <p:txBody>
          <a:bodyPr wrap="square" lIns="0" tIns="0" rIns="0" bIns="0">
            <a:spAutoFit/>
          </a:bodyPr>
          <a:lstStyle>
            <a:lvl1pPr marL="0" indent="0" algn="l">
              <a:lnSpc>
                <a:spcPct val="90000"/>
              </a:lnSpc>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8" name="Title 7"/>
          <p:cNvSpPr>
            <a:spLocks noGrp="1"/>
          </p:cNvSpPr>
          <p:nvPr>
            <p:ph type="title" hasCustomPrompt="1"/>
          </p:nvPr>
        </p:nvSpPr>
        <p:spPr>
          <a:xfrm>
            <a:off x="457200" y="971284"/>
            <a:ext cx="7643094" cy="343386"/>
          </a:xfrm>
        </p:spPr>
        <p:txBody>
          <a:bodyPr anchor="t" anchorCtr="0">
            <a:spAutoFit/>
          </a:bodyPr>
          <a:lstStyle>
            <a:lvl1pPr algn="l">
              <a:lnSpc>
                <a:spcPct val="90000"/>
              </a:lnSpc>
              <a:defRPr sz="3000" b="0" cap="none" baseline="0">
                <a:solidFill>
                  <a:schemeClr val="bg1"/>
                </a:solidFill>
                <a:latin typeface="Arial" panose="020B0604020202020204" pitchFamily="34" charset="0"/>
                <a:cs typeface="Arial" panose="020B0604020202020204" pitchFamily="34" charset="0"/>
              </a:defRPr>
            </a:lvl1pPr>
          </a:lstStyle>
          <a:p>
            <a:r>
              <a:rPr lang="en-US"/>
              <a:t>AMA Medical Student Outreach Program</a:t>
            </a:r>
          </a:p>
        </p:txBody>
      </p:sp>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6" y="229885"/>
            <a:ext cx="2020824" cy="375549"/>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spTree>
    <p:extLst>
      <p:ext uri="{BB962C8B-B14F-4D97-AF65-F5344CB8AC3E}">
        <p14:creationId xmlns:p14="http://schemas.microsoft.com/office/powerpoint/2010/main" val="257357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4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Why become a student member?</a:t>
            </a:r>
          </a:p>
        </p:txBody>
      </p:sp>
      <p:sp>
        <p:nvSpPr>
          <p:cNvPr id="8" name="Slide Number Placeholder 5">
            <a:extLst>
              <a:ext uri="{FF2B5EF4-FFF2-40B4-BE49-F238E27FC236}">
                <a16:creationId xmlns:a16="http://schemas.microsoft.com/office/drawing/2014/main" id="{5320C311-F8A3-2A47-A748-A24780E5EE8B}"/>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a:extLst>
              <a:ext uri="{FF2B5EF4-FFF2-40B4-BE49-F238E27FC236}">
                <a16:creationId xmlns:a16="http://schemas.microsoft.com/office/drawing/2014/main" id="{147EDE3F-5124-A047-89A4-7629110FCBA1}"/>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14" name="Graphic 13">
            <a:extLst>
              <a:ext uri="{FF2B5EF4-FFF2-40B4-BE49-F238E27FC236}">
                <a16:creationId xmlns:a16="http://schemas.microsoft.com/office/drawing/2014/main" id="{50F948D5-F745-004D-8443-387F04A911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250" y="4616323"/>
            <a:ext cx="1627632" cy="302480"/>
          </a:xfrm>
          <a:prstGeom prst="rect">
            <a:avLst/>
          </a:prstGeom>
        </p:spPr>
      </p:pic>
    </p:spTree>
    <p:extLst>
      <p:ext uri="{BB962C8B-B14F-4D97-AF65-F5344CB8AC3E}">
        <p14:creationId xmlns:p14="http://schemas.microsoft.com/office/powerpoint/2010/main" val="18106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Meet your school’s Outreach Team</a:t>
            </a:r>
          </a:p>
        </p:txBody>
      </p:sp>
    </p:spTree>
    <p:extLst>
      <p:ext uri="{BB962C8B-B14F-4D97-AF65-F5344CB8AC3E}">
        <p14:creationId xmlns:p14="http://schemas.microsoft.com/office/powerpoint/2010/main" val="32792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12558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What is The American Medical Association?</a:t>
            </a:r>
          </a:p>
        </p:txBody>
      </p:sp>
    </p:spTree>
    <p:extLst>
      <p:ext uri="{BB962C8B-B14F-4D97-AF65-F5344CB8AC3E}">
        <p14:creationId xmlns:p14="http://schemas.microsoft.com/office/powerpoint/2010/main" val="411138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4038219" cy="2651367"/>
          </a:xfrm>
        </p:spPr>
        <p:txBody>
          <a:bodyPr anchor="t" anchorCtr="0">
            <a:spAutoFit/>
          </a:bodyPr>
          <a:lstStyle>
            <a:lvl1pPr marL="0" marR="0" indent="0" algn="l" defTabSz="914400" rtl="0" eaLnBrk="1" fontAlgn="t" latinLnBrk="0" hangingPunct="1">
              <a:lnSpc>
                <a:spcPts val="4100"/>
              </a:lnSpc>
              <a:spcBef>
                <a:spcPct val="0"/>
              </a:spcBef>
              <a:spcAft>
                <a:spcPts val="0"/>
              </a:spcAft>
              <a:buClrTx/>
              <a:buSzTx/>
              <a:buFontTx/>
              <a:buNone/>
              <a:tabLst/>
              <a:defRPr lang="en-US" sz="4000" smtClean="0">
                <a:solidFill>
                  <a:schemeClr val="bg1"/>
                </a:solidFill>
                <a:effectLst/>
              </a:defRPr>
            </a:lvl1pPr>
          </a:lstStyle>
          <a:p>
            <a:r>
              <a:rPr lang="en-US"/>
              <a:t>The AMA </a:t>
            </a:r>
            <a:br>
              <a:rPr lang="en-US"/>
            </a:br>
            <a:r>
              <a:rPr lang="en-US"/>
              <a:t>is Your Healthcare Advocacy Partner</a:t>
            </a:r>
          </a:p>
        </p:txBody>
      </p:sp>
    </p:spTree>
    <p:extLst>
      <p:ext uri="{BB962C8B-B14F-4D97-AF65-F5344CB8AC3E}">
        <p14:creationId xmlns:p14="http://schemas.microsoft.com/office/powerpoint/2010/main" val="19560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8">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044400"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AMA Student Member Benefits</a:t>
            </a:r>
          </a:p>
        </p:txBody>
      </p:sp>
    </p:spTree>
    <p:extLst>
      <p:ext uri="{BB962C8B-B14F-4D97-AF65-F5344CB8AC3E}">
        <p14:creationId xmlns:p14="http://schemas.microsoft.com/office/powerpoint/2010/main" val="400624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column">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D72F7D65-A399-BB44-92DF-7964B0973E81}"/>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8" name="Content Placeholder 12">
            <a:extLst>
              <a:ext uri="{FF2B5EF4-FFF2-40B4-BE49-F238E27FC236}">
                <a16:creationId xmlns:a16="http://schemas.microsoft.com/office/drawing/2014/main" id="{01879073-BE02-FC4C-8809-8A545C01BF42}"/>
              </a:ext>
            </a:extLst>
          </p:cNvPr>
          <p:cNvSpPr>
            <a:spLocks noGrp="1"/>
          </p:cNvSpPr>
          <p:nvPr>
            <p:ph sz="quarter" idx="13"/>
          </p:nvPr>
        </p:nvSpPr>
        <p:spPr>
          <a:xfrm>
            <a:off x="466342" y="1097280"/>
            <a:ext cx="8220457"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15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column">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Placeholder 1">
            <a:extLst>
              <a:ext uri="{FF2B5EF4-FFF2-40B4-BE49-F238E27FC236}">
                <a16:creationId xmlns:a16="http://schemas.microsoft.com/office/drawing/2014/main" id="{4D525E5F-2F0A-D84F-BACF-AA5451137B9E}"/>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13" name="Content Placeholder 12">
            <a:extLst>
              <a:ext uri="{FF2B5EF4-FFF2-40B4-BE49-F238E27FC236}">
                <a16:creationId xmlns:a16="http://schemas.microsoft.com/office/drawing/2014/main" id="{A1AB879A-B3F6-194A-BF13-C018A5F5C60D}"/>
              </a:ext>
            </a:extLst>
          </p:cNvPr>
          <p:cNvSpPr>
            <a:spLocks noGrp="1"/>
          </p:cNvSpPr>
          <p:nvPr>
            <p:ph sz="quarter" idx="13"/>
          </p:nvPr>
        </p:nvSpPr>
        <p:spPr>
          <a:xfrm>
            <a:off x="466343" y="1097280"/>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2">
            <a:extLst>
              <a:ext uri="{FF2B5EF4-FFF2-40B4-BE49-F238E27FC236}">
                <a16:creationId xmlns:a16="http://schemas.microsoft.com/office/drawing/2014/main" id="{F3ECDDD0-E1C5-7A4E-8BA3-00C32807A416}"/>
              </a:ext>
            </a:extLst>
          </p:cNvPr>
          <p:cNvSpPr>
            <a:spLocks noGrp="1"/>
          </p:cNvSpPr>
          <p:nvPr>
            <p:ph sz="quarter" idx="14"/>
          </p:nvPr>
        </p:nvSpPr>
        <p:spPr>
          <a:xfrm>
            <a:off x="4663440" y="1106424"/>
            <a:ext cx="402336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103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Placeholder 1">
            <a:extLst>
              <a:ext uri="{FF2B5EF4-FFF2-40B4-BE49-F238E27FC236}">
                <a16:creationId xmlns:a16="http://schemas.microsoft.com/office/drawing/2014/main" id="{049D57FA-2EC8-494D-87FE-9F5933FA5C27}"/>
              </a:ext>
            </a:extLst>
          </p:cNvPr>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Tree>
    <p:extLst>
      <p:ext uri="{BB962C8B-B14F-4D97-AF65-F5344CB8AC3E}">
        <p14:creationId xmlns:p14="http://schemas.microsoft.com/office/powerpoint/2010/main" val="226571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SOP Agen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3670-57CA-4F43-881F-7493C5772888}"/>
              </a:ext>
            </a:extLst>
          </p:cNvPr>
          <p:cNvSpPr>
            <a:spLocks noGrp="1"/>
          </p:cNvSpPr>
          <p:nvPr>
            <p:ph type="title" hasCustomPrompt="1"/>
          </p:nvPr>
        </p:nvSpPr>
        <p:spPr/>
        <p:txBody>
          <a:bodyPr/>
          <a:lstStyle>
            <a:lvl1pPr>
              <a:defRPr/>
            </a:lvl1pPr>
          </a:lstStyle>
          <a:p>
            <a:r>
              <a:rPr lang="en-US"/>
              <a:t>Today’s agenda</a:t>
            </a:r>
          </a:p>
        </p:txBody>
      </p:sp>
      <p:sp>
        <p:nvSpPr>
          <p:cNvPr id="3" name="Slide Number Placeholder 2">
            <a:extLst>
              <a:ext uri="{FF2B5EF4-FFF2-40B4-BE49-F238E27FC236}">
                <a16:creationId xmlns:a16="http://schemas.microsoft.com/office/drawing/2014/main" id="{C907FFA4-4319-7548-87BF-9FAF6BC299F3}"/>
              </a:ext>
            </a:extLst>
          </p:cNvPr>
          <p:cNvSpPr>
            <a:spLocks noGrp="1"/>
          </p:cNvSpPr>
          <p:nvPr>
            <p:ph type="sldNum" sz="quarter" idx="10"/>
          </p:nvPr>
        </p:nvSpPr>
        <p:spPr/>
        <p:txBody>
          <a:bodyPr/>
          <a:lstStyle/>
          <a:p>
            <a:fld id="{DA05D499-8038-C642-91E0-FF7B8677CF19}" type="slidenum">
              <a:rPr lang="en-US" smtClean="0"/>
              <a:pPr/>
              <a:t>‹#›</a:t>
            </a:fld>
            <a:endParaRPr lang="en-US"/>
          </a:p>
        </p:txBody>
      </p:sp>
      <p:sp>
        <p:nvSpPr>
          <p:cNvPr id="7" name="Content Placeholder 12">
            <a:extLst>
              <a:ext uri="{FF2B5EF4-FFF2-40B4-BE49-F238E27FC236}">
                <a16:creationId xmlns:a16="http://schemas.microsoft.com/office/drawing/2014/main" id="{0F5EB6B8-D0AA-F14F-8214-CEA2B8C50E49}"/>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951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SOP Display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B03275-A742-C944-B4D3-283363DE184C}"/>
              </a:ext>
            </a:extLst>
          </p:cNvPr>
          <p:cNvSpPr>
            <a:spLocks noGrp="1"/>
          </p:cNvSpPr>
          <p:nvPr>
            <p:ph type="sldNum" sz="quarter" idx="10"/>
          </p:nvPr>
        </p:nvSpPr>
        <p:spPr/>
        <p:txBody>
          <a:bodyPr/>
          <a:lstStyle/>
          <a:p>
            <a:fld id="{DA05D499-8038-C642-91E0-FF7B8677CF19}" type="slidenum">
              <a:rPr lang="en-US" smtClean="0"/>
              <a:pPr/>
              <a:t>‹#›</a:t>
            </a:fld>
            <a:endParaRPr lang="en-US"/>
          </a:p>
        </p:txBody>
      </p:sp>
      <p:pic>
        <p:nvPicPr>
          <p:cNvPr id="5" name="Graphic 4">
            <a:extLst>
              <a:ext uri="{FF2B5EF4-FFF2-40B4-BE49-F238E27FC236}">
                <a16:creationId xmlns:a16="http://schemas.microsoft.com/office/drawing/2014/main" id="{8582DB34-3925-2047-9A34-CC2968CE8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3653" y="225425"/>
            <a:ext cx="1645920" cy="661762"/>
          </a:xfrm>
          <a:prstGeom prst="rect">
            <a:avLst/>
          </a:prstGeom>
        </p:spPr>
      </p:pic>
    </p:spTree>
    <p:extLst>
      <p:ext uri="{BB962C8B-B14F-4D97-AF65-F5344CB8AC3E}">
        <p14:creationId xmlns:p14="http://schemas.microsoft.com/office/powerpoint/2010/main" val="45573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27427" y="229885"/>
            <a:ext cx="2017353" cy="374904"/>
          </a:xfrm>
          <a:prstGeom prst="rect">
            <a:avLst/>
          </a:prstGeom>
        </p:spPr>
      </p:pic>
      <p:sp>
        <p:nvSpPr>
          <p:cNvPr id="7" name="TextBox 6">
            <a:extLst>
              <a:ext uri="{FF2B5EF4-FFF2-40B4-BE49-F238E27FC236}">
                <a16:creationId xmlns:a16="http://schemas.microsoft.com/office/drawing/2014/main" id="{7757DA7F-44CE-F94B-8B8C-260726AB903E}"/>
              </a:ext>
            </a:extLst>
          </p:cNvPr>
          <p:cNvSpPr txBox="1"/>
          <p:nvPr userDrawn="1"/>
        </p:nvSpPr>
        <p:spPr>
          <a:xfrm>
            <a:off x="5953388" y="4837176"/>
            <a:ext cx="2733412" cy="92333"/>
          </a:xfrm>
          <a:prstGeom prst="rect">
            <a:avLst/>
          </a:prstGeom>
          <a:noFill/>
        </p:spPr>
        <p:txBody>
          <a:bodyPr wrap="square" lIns="0" tIns="0" rIns="0" bIns="0" rtlCol="0" anchor="b" anchorCtr="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6" name="Graphic 5">
            <a:extLst>
              <a:ext uri="{FF2B5EF4-FFF2-40B4-BE49-F238E27FC236}">
                <a16:creationId xmlns:a16="http://schemas.microsoft.com/office/drawing/2014/main" id="{1DEE5EF3-FA0A-3446-B7E0-F618524EB0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29984" y="225425"/>
            <a:ext cx="2020824" cy="375551"/>
          </a:xfrm>
          <a:prstGeom prst="rect">
            <a:avLst/>
          </a:prstGeom>
        </p:spPr>
      </p:pic>
    </p:spTree>
    <p:extLst>
      <p:ext uri="{BB962C8B-B14F-4D97-AF65-F5344CB8AC3E}">
        <p14:creationId xmlns:p14="http://schemas.microsoft.com/office/powerpoint/2010/main" val="226268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SOP Leader Bio">
    <p:spTree>
      <p:nvGrpSpPr>
        <p:cNvPr id="1" name=""/>
        <p:cNvGrpSpPr/>
        <p:nvPr/>
      </p:nvGrpSpPr>
      <p:grpSpPr>
        <a:xfrm>
          <a:off x="0" y="0"/>
          <a:ext cx="0" cy="0"/>
          <a:chOff x="0" y="0"/>
          <a:chExt cx="0" cy="0"/>
        </a:xfrm>
      </p:grpSpPr>
      <p:sp>
        <p:nvSpPr>
          <p:cNvPr id="20" name="Content Placeholder 4">
            <a:extLst>
              <a:ext uri="{FF2B5EF4-FFF2-40B4-BE49-F238E27FC236}">
                <a16:creationId xmlns:a16="http://schemas.microsoft.com/office/drawing/2014/main" id="{BF851695-C998-5C47-9A97-9356A1EBD584}"/>
              </a:ext>
            </a:extLst>
          </p:cNvPr>
          <p:cNvSpPr>
            <a:spLocks noGrp="1"/>
          </p:cNvSpPr>
          <p:nvPr>
            <p:ph sz="quarter" idx="14"/>
          </p:nvPr>
        </p:nvSpPr>
        <p:spPr>
          <a:xfrm>
            <a:off x="4663440" y="1106424"/>
            <a:ext cx="4023360" cy="3200400"/>
          </a:xfrm>
          <a:solidFill>
            <a:srgbClr val="FFFF00"/>
          </a:solidFill>
          <a:ln w="12700">
            <a:solidFill>
              <a:schemeClr val="tx2"/>
            </a:solidFill>
            <a:prstDash val="dash"/>
          </a:ln>
        </p:spPr>
        <p:txBody>
          <a:bodyPr anchor="ctr" anchorCtr="0"/>
          <a:lstStyle/>
          <a:p>
            <a:pPr indent="0" algn="ctr">
              <a:buNone/>
            </a:pPr>
            <a:endParaRPr lang="en-US">
              <a:latin typeface="Arial"/>
              <a:cs typeface="Arial"/>
            </a:endParaRP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25" name="Content Placeholder 12">
            <a:extLst>
              <a:ext uri="{FF2B5EF4-FFF2-40B4-BE49-F238E27FC236}">
                <a16:creationId xmlns:a16="http://schemas.microsoft.com/office/drawing/2014/main" id="{BDCE4222-225B-3141-85EB-809FAD3115E0}"/>
              </a:ext>
            </a:extLst>
          </p:cNvPr>
          <p:cNvSpPr>
            <a:spLocks noGrp="1"/>
          </p:cNvSpPr>
          <p:nvPr>
            <p:ph sz="quarter" idx="13"/>
          </p:nvPr>
        </p:nvSpPr>
        <p:spPr>
          <a:xfrm>
            <a:off x="466343" y="1097280"/>
            <a:ext cx="4023360" cy="3200400"/>
          </a:xfrm>
        </p:spPr>
        <p:txBody>
          <a:bodyPr/>
          <a:lstStyle>
            <a:lvl1pPr marL="13716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90883C2D-90B2-3643-9D19-0051862DE83D}"/>
              </a:ext>
            </a:extLst>
          </p:cNvPr>
          <p:cNvSpPr>
            <a:spLocks noGrp="1"/>
          </p:cNvSpPr>
          <p:nvPr>
            <p:ph type="title" hasCustomPrompt="1"/>
          </p:nvPr>
        </p:nvSpPr>
        <p:spPr>
          <a:xfrm>
            <a:off x="448056" y="248834"/>
            <a:ext cx="8229600" cy="461665"/>
          </a:xfrm>
        </p:spPr>
        <p:txBody>
          <a:bodyPr/>
          <a:lstStyle/>
          <a:p>
            <a:r>
              <a:rPr lang="en-US">
                <a:highlight>
                  <a:srgbClr val="FFFF00"/>
                </a:highlight>
              </a:rPr>
              <a:t>&lt;Presenter Name&gt;, </a:t>
            </a:r>
            <a:r>
              <a:rPr lang="en-US"/>
              <a:t>Outreach Leader</a:t>
            </a:r>
          </a:p>
        </p:txBody>
      </p:sp>
      <p:sp>
        <p:nvSpPr>
          <p:cNvPr id="4" name="Text Placeholder 3">
            <a:extLst>
              <a:ext uri="{FF2B5EF4-FFF2-40B4-BE49-F238E27FC236}">
                <a16:creationId xmlns:a16="http://schemas.microsoft.com/office/drawing/2014/main" id="{9C590434-1B15-F444-8C5B-14633A58472F}"/>
              </a:ext>
            </a:extLst>
          </p:cNvPr>
          <p:cNvSpPr>
            <a:spLocks noGrp="1"/>
          </p:cNvSpPr>
          <p:nvPr>
            <p:ph type="body" sz="quarter" idx="15" hasCustomPrompt="1"/>
          </p:nvPr>
        </p:nvSpPr>
        <p:spPr>
          <a:xfrm>
            <a:off x="5637335" y="1282700"/>
            <a:ext cx="2055935" cy="905376"/>
          </a:xfrm>
        </p:spPr>
        <p:txBody>
          <a:bodyPr wrap="square">
            <a:spAutoFit/>
          </a:bodyPr>
          <a:lstStyle>
            <a:lvl1pPr>
              <a:defRPr sz="1200" b="1"/>
            </a:lvl1pPr>
          </a:lstStyle>
          <a:p>
            <a:pPr indent="0" algn="ctr">
              <a:buNone/>
            </a:pPr>
            <a:r>
              <a:rPr lang="en-US">
                <a:latin typeface="Arial"/>
                <a:cs typeface="Arial"/>
              </a:rPr>
              <a:t>Add photo(s) of yourself here showing off AMA or medical school activities. </a:t>
            </a:r>
          </a:p>
          <a:p>
            <a:pPr indent="0" algn="ctr">
              <a:buNone/>
            </a:pPr>
            <a:r>
              <a:rPr lang="en-US">
                <a:latin typeface="Arial"/>
                <a:cs typeface="Arial"/>
              </a:rPr>
              <a:t>Add slide per presenter/OL</a:t>
            </a:r>
            <a:endParaRPr lang="en-US"/>
          </a:p>
        </p:txBody>
      </p:sp>
    </p:spTree>
    <p:extLst>
      <p:ext uri="{BB962C8B-B14F-4D97-AF65-F5344CB8AC3E}">
        <p14:creationId xmlns:p14="http://schemas.microsoft.com/office/powerpoint/2010/main" val="1664057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pic>
        <p:nvPicPr>
          <p:cNvPr id="4" name="Graphic 3">
            <a:extLst>
              <a:ext uri="{FF2B5EF4-FFF2-40B4-BE49-F238E27FC236}">
                <a16:creationId xmlns:a16="http://schemas.microsoft.com/office/drawing/2014/main" id="{52372AF6-453C-A542-A3E8-FE9380AC3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46607" y="1772759"/>
            <a:ext cx="4850786" cy="901473"/>
          </a:xfrm>
          <a:prstGeom prst="rect">
            <a:avLst/>
          </a:prstGeom>
        </p:spPr>
      </p:pic>
      <p:sp>
        <p:nvSpPr>
          <p:cNvPr id="7" name="TextBox 6">
            <a:extLst>
              <a:ext uri="{FF2B5EF4-FFF2-40B4-BE49-F238E27FC236}">
                <a16:creationId xmlns:a16="http://schemas.microsoft.com/office/drawing/2014/main" id="{2B4BB210-7498-CD40-9247-1BD9F390FA3F}"/>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sp>
        <p:nvSpPr>
          <p:cNvPr id="2" name="Rectangle 1">
            <a:extLst>
              <a:ext uri="{FF2B5EF4-FFF2-40B4-BE49-F238E27FC236}">
                <a16:creationId xmlns:a16="http://schemas.microsoft.com/office/drawing/2014/main" id="{30401483-FDCA-2140-886C-B23BF94DCE90}"/>
              </a:ext>
            </a:extLst>
          </p:cNvPr>
          <p:cNvSpPr/>
          <p:nvPr userDrawn="1"/>
        </p:nvSpPr>
        <p:spPr>
          <a:xfrm>
            <a:off x="2921420" y="3156150"/>
            <a:ext cx="3301160" cy="307777"/>
          </a:xfrm>
          <a:prstGeom prst="rect">
            <a:avLst/>
          </a:prstGeom>
        </p:spPr>
        <p:txBody>
          <a:bodyPr wrap="none" lIns="0" tIns="0" rIns="0" bIns="0">
            <a:spAutoFit/>
          </a:bodyPr>
          <a:lstStyle/>
          <a:p>
            <a:pPr marL="0" indent="0" algn="ctr" fontAlgn="t">
              <a:buNone/>
            </a:pPr>
            <a:r>
              <a:rPr lang="en-US" sz="2000" b="1">
                <a:solidFill>
                  <a:srgbClr val="452663"/>
                </a:solidFill>
              </a:rPr>
              <a:t>www.ama-assn.org/msop-join </a:t>
            </a:r>
          </a:p>
        </p:txBody>
      </p:sp>
    </p:spTree>
    <p:extLst>
      <p:ext uri="{BB962C8B-B14F-4D97-AF65-F5344CB8AC3E}">
        <p14:creationId xmlns:p14="http://schemas.microsoft.com/office/powerpoint/2010/main" val="387002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053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9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ACE8A-7917-B547-9EDF-2401277B19DD}"/>
              </a:ext>
            </a:extLst>
          </p:cNvPr>
          <p:cNvPicPr>
            <a:picLocks noChangeAspect="1"/>
          </p:cNvPicPr>
          <p:nvPr userDrawn="1"/>
        </p:nvPicPr>
        <p:blipFill rotWithShape="1">
          <a:blip r:embed="rId2"/>
          <a:srcRect r="3813"/>
          <a:stretch/>
        </p:blipFill>
        <p:spPr>
          <a:xfrm>
            <a:off x="4372303" y="-10914"/>
            <a:ext cx="4771697" cy="4454895"/>
          </a:xfrm>
          <a:prstGeom prst="rect">
            <a:avLst/>
          </a:prstGeom>
        </p:spPr>
      </p:pic>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
        <p:nvSpPr>
          <p:cNvPr id="10" name="TextBox 9">
            <a:extLst>
              <a:ext uri="{FF2B5EF4-FFF2-40B4-BE49-F238E27FC236}">
                <a16:creationId xmlns:a16="http://schemas.microsoft.com/office/drawing/2014/main" id="{A1DA91FF-FA7D-DA4F-978A-95893ADB03EC}"/>
              </a:ext>
            </a:extLst>
          </p:cNvPr>
          <p:cNvSpPr txBox="1"/>
          <p:nvPr userDrawn="1"/>
        </p:nvSpPr>
        <p:spPr>
          <a:xfrm>
            <a:off x="404090" y="3888888"/>
            <a:ext cx="1560182" cy="519373"/>
          </a:xfrm>
          <a:prstGeom prst="rect">
            <a:avLst/>
          </a:prstGeom>
          <a:noFill/>
        </p:spPr>
        <p:txBody>
          <a:bodyPr wrap="square" rtlCol="0">
            <a:spAutoFit/>
          </a:bodyPr>
          <a:lstStyle/>
          <a:p>
            <a:r>
              <a:rPr lang="en-US" sz="825" i="1">
                <a:solidFill>
                  <a:srgbClr val="E71933"/>
                </a:solidFill>
                <a:latin typeface="Arial" panose="020B0604020202020204" pitchFamily="34" charset="0"/>
                <a:cs typeface="Arial" panose="020B0604020202020204" pitchFamily="34" charset="0"/>
              </a:rPr>
              <a:t>(From left)</a:t>
            </a:r>
          </a:p>
          <a:p>
            <a:r>
              <a:rPr lang="en-US" sz="975" b="1">
                <a:solidFill>
                  <a:srgbClr val="E71933"/>
                </a:solidFill>
                <a:latin typeface="Arial" panose="020B0604020202020204" pitchFamily="34" charset="0"/>
                <a:cs typeface="Arial" panose="020B0604020202020204" pitchFamily="34" charset="0"/>
              </a:rPr>
              <a:t>Mohammed </a:t>
            </a:r>
            <a:r>
              <a:rPr lang="en-US" sz="975" b="1" err="1">
                <a:solidFill>
                  <a:srgbClr val="E71933"/>
                </a:solidFill>
                <a:latin typeface="Arial" panose="020B0604020202020204" pitchFamily="34" charset="0"/>
                <a:cs typeface="Arial" panose="020B0604020202020204" pitchFamily="34" charset="0"/>
              </a:rPr>
              <a:t>Miniato</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2016</a:t>
            </a:r>
          </a:p>
        </p:txBody>
      </p:sp>
      <p:sp>
        <p:nvSpPr>
          <p:cNvPr id="6" name="TextBox 5">
            <a:extLst>
              <a:ext uri="{FF2B5EF4-FFF2-40B4-BE49-F238E27FC236}">
                <a16:creationId xmlns:a16="http://schemas.microsoft.com/office/drawing/2014/main" id="{3E25DA48-718C-2A43-8CB0-B66F826192AE}"/>
              </a:ext>
            </a:extLst>
          </p:cNvPr>
          <p:cNvSpPr txBox="1"/>
          <p:nvPr userDrawn="1"/>
        </p:nvSpPr>
        <p:spPr>
          <a:xfrm>
            <a:off x="3396069" y="4015846"/>
            <a:ext cx="1383980" cy="392415"/>
          </a:xfrm>
          <a:prstGeom prst="rect">
            <a:avLst/>
          </a:prstGeom>
          <a:noFill/>
        </p:spPr>
        <p:txBody>
          <a:bodyPr wrap="square" rtlCol="0">
            <a:spAutoFit/>
          </a:bodyPr>
          <a:lstStyle/>
          <a:p>
            <a:r>
              <a:rPr lang="en-US" sz="975" b="1">
                <a:solidFill>
                  <a:srgbClr val="E71933"/>
                </a:solidFill>
                <a:latin typeface="Arial" panose="020B0604020202020204" pitchFamily="34" charset="0"/>
                <a:cs typeface="Arial" panose="020B0604020202020204" pitchFamily="34" charset="0"/>
              </a:rPr>
              <a:t>Ajeet Singh</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2015</a:t>
            </a:r>
          </a:p>
        </p:txBody>
      </p:sp>
      <p:sp>
        <p:nvSpPr>
          <p:cNvPr id="8" name="TextBox 7">
            <a:extLst>
              <a:ext uri="{FF2B5EF4-FFF2-40B4-BE49-F238E27FC236}">
                <a16:creationId xmlns:a16="http://schemas.microsoft.com/office/drawing/2014/main" id="{F709F6DB-4A13-A840-9560-FD363158F37F}"/>
              </a:ext>
            </a:extLst>
          </p:cNvPr>
          <p:cNvSpPr txBox="1"/>
          <p:nvPr userDrawn="1"/>
        </p:nvSpPr>
        <p:spPr>
          <a:xfrm>
            <a:off x="1964272" y="4015846"/>
            <a:ext cx="1374378" cy="392415"/>
          </a:xfrm>
          <a:prstGeom prst="rect">
            <a:avLst/>
          </a:prstGeom>
          <a:noFill/>
        </p:spPr>
        <p:txBody>
          <a:bodyPr wrap="square" rtlCol="0">
            <a:spAutoFit/>
          </a:bodyPr>
          <a:lstStyle/>
          <a:p>
            <a:r>
              <a:rPr lang="en-US" sz="975" b="1">
                <a:solidFill>
                  <a:srgbClr val="E71933"/>
                </a:solidFill>
                <a:latin typeface="Arial" panose="020B0604020202020204" pitchFamily="34" charset="0"/>
                <a:cs typeface="Arial" panose="020B0604020202020204" pitchFamily="34" charset="0"/>
              </a:rPr>
              <a:t>Nara </a:t>
            </a:r>
            <a:r>
              <a:rPr lang="en-US" sz="975" b="1" err="1">
                <a:solidFill>
                  <a:srgbClr val="E71933"/>
                </a:solidFill>
                <a:latin typeface="Arial" panose="020B0604020202020204" pitchFamily="34" charset="0"/>
                <a:cs typeface="Arial" panose="020B0604020202020204" pitchFamily="34" charset="0"/>
              </a:rPr>
              <a:t>Tashjian</a:t>
            </a:r>
            <a:br>
              <a:rPr lang="en-US" sz="975">
                <a:solidFill>
                  <a:srgbClr val="E71933"/>
                </a:solidFill>
                <a:latin typeface="Arial" panose="020B0604020202020204" pitchFamily="34" charset="0"/>
                <a:cs typeface="Arial" panose="020B0604020202020204" pitchFamily="34" charset="0"/>
              </a:rPr>
            </a:br>
            <a:r>
              <a:rPr lang="en-US" sz="975">
                <a:solidFill>
                  <a:srgbClr val="E71933"/>
                </a:solidFill>
                <a:latin typeface="Arial" panose="020B0604020202020204" pitchFamily="34" charset="0"/>
                <a:cs typeface="Arial" panose="020B0604020202020204" pitchFamily="34" charset="0"/>
              </a:rPr>
              <a:t>Member since 2014</a:t>
            </a:r>
          </a:p>
        </p:txBody>
      </p:sp>
    </p:spTree>
    <p:extLst>
      <p:ext uri="{BB962C8B-B14F-4D97-AF65-F5344CB8AC3E}">
        <p14:creationId xmlns:p14="http://schemas.microsoft.com/office/powerpoint/2010/main" val="1455240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15"/>
        <p:cNvGrpSpPr/>
        <p:nvPr/>
      </p:nvGrpSpPr>
      <p:grpSpPr>
        <a:xfrm>
          <a:off x="0" y="0"/>
          <a:ext cx="0" cy="0"/>
          <a:chOff x="0" y="0"/>
          <a:chExt cx="0" cy="0"/>
        </a:xfrm>
      </p:grpSpPr>
      <p:sp>
        <p:nvSpPr>
          <p:cNvPr id="316" name="Google Shape;316;p29"/>
          <p:cNvSpPr txBox="1">
            <a:spLocks noGrp="1"/>
          </p:cNvSpPr>
          <p:nvPr>
            <p:ph type="title"/>
          </p:nvPr>
        </p:nvSpPr>
        <p:spPr>
          <a:xfrm>
            <a:off x="628650" y="138133"/>
            <a:ext cx="7886700" cy="89771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4616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29"/>
          <p:cNvSpPr txBox="1">
            <a:spLocks noGrp="1"/>
          </p:cNvSpPr>
          <p:nvPr>
            <p:ph type="sldNum" idx="12"/>
          </p:nvPr>
        </p:nvSpPr>
        <p:spPr>
          <a:xfrm>
            <a:off x="200281" y="4795465"/>
            <a:ext cx="925830" cy="274637"/>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028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3" y="122549"/>
            <a:ext cx="1602557" cy="438582"/>
          </a:xfrm>
          <a:prstGeom prst="rect">
            <a:avLst/>
          </a:prstGeom>
          <a:solidFill>
            <a:srgbClr val="FF0000"/>
          </a:solidFill>
        </p:spPr>
        <p:txBody>
          <a:bodyPr wrap="square" rtlCol="0">
            <a:spAutoFit/>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125" b="1" i="0" cap="all" baseline="0">
                <a:solidFill>
                  <a:schemeClr val="bg1">
                    <a:lumMod val="95000"/>
                  </a:schemeClr>
                </a:solidFill>
                <a:latin typeface="Arial" charset="0"/>
                <a:ea typeface="Arial" charset="0"/>
                <a:cs typeface="Arial" charset="0"/>
              </a:rPr>
              <a:t>Confidential and proprietary</a:t>
            </a:r>
            <a:endParaRPr lang="en-US" sz="1125"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282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415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4"/>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46166B"/>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635680" y="1328483"/>
            <a:ext cx="7886700" cy="34029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0"/>
              </a:spcBef>
              <a:spcAft>
                <a:spcPts val="0"/>
              </a:spcAft>
              <a:buClr>
                <a:srgbClr val="595959"/>
              </a:buClr>
              <a:buSzPts val="1800"/>
              <a:buChar char="•"/>
              <a:defRPr/>
            </a:lvl1pPr>
            <a:lvl2pPr marL="914400" lvl="1" indent="-342900" algn="l" rtl="0">
              <a:lnSpc>
                <a:spcPct val="100000"/>
              </a:lnSpc>
              <a:spcBef>
                <a:spcPts val="600"/>
              </a:spcBef>
              <a:spcAft>
                <a:spcPts val="0"/>
              </a:spcAft>
              <a:buClr>
                <a:srgbClr val="595959"/>
              </a:buClr>
              <a:buSzPts val="1800"/>
              <a:buChar char="•"/>
              <a:defRPr/>
            </a:lvl2pPr>
            <a:lvl3pPr marL="1371600" lvl="2" indent="-342900" algn="l" rtl="0">
              <a:lnSpc>
                <a:spcPct val="100000"/>
              </a:lnSpc>
              <a:spcBef>
                <a:spcPts val="600"/>
              </a:spcBef>
              <a:spcAft>
                <a:spcPts val="0"/>
              </a:spcAft>
              <a:buClr>
                <a:srgbClr val="595959"/>
              </a:buClr>
              <a:buSzPts val="1800"/>
              <a:buChar char="•"/>
              <a:defRPr/>
            </a:lvl3pPr>
            <a:lvl4pPr marL="1828800" lvl="3" indent="-342900" algn="l" rtl="0">
              <a:lnSpc>
                <a:spcPct val="100000"/>
              </a:lnSpc>
              <a:spcBef>
                <a:spcPts val="600"/>
              </a:spcBef>
              <a:spcAft>
                <a:spcPts val="0"/>
              </a:spcAft>
              <a:buClr>
                <a:srgbClr val="595959"/>
              </a:buClr>
              <a:buSzPts val="1800"/>
              <a:buChar char="•"/>
              <a:defRPr/>
            </a:lvl4pPr>
            <a:lvl5pPr marL="2286000" lvl="4" indent="-342900" algn="l" rtl="0">
              <a:lnSpc>
                <a:spcPct val="100000"/>
              </a:lnSpc>
              <a:spcBef>
                <a:spcPts val="600"/>
              </a:spcBef>
              <a:spcAft>
                <a:spcPts val="0"/>
              </a:spcAft>
              <a:buClr>
                <a:srgbClr val="595959"/>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5279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46166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8" name="Title 7"/>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Tree>
    <p:extLst>
      <p:ext uri="{BB962C8B-B14F-4D97-AF65-F5344CB8AC3E}">
        <p14:creationId xmlns:p14="http://schemas.microsoft.com/office/powerpoint/2010/main" val="1645968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45266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4"/>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46166B"/>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635680" y="1328483"/>
            <a:ext cx="7886700" cy="34029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0"/>
              </a:spcBef>
              <a:spcAft>
                <a:spcPts val="0"/>
              </a:spcAft>
              <a:buClr>
                <a:srgbClr val="595959"/>
              </a:buClr>
              <a:buSzPts val="1800"/>
              <a:buChar char="•"/>
              <a:defRPr/>
            </a:lvl1pPr>
            <a:lvl2pPr marL="914400" lvl="1" indent="-342900" algn="l" rtl="0">
              <a:lnSpc>
                <a:spcPct val="100000"/>
              </a:lnSpc>
              <a:spcBef>
                <a:spcPts val="600"/>
              </a:spcBef>
              <a:spcAft>
                <a:spcPts val="0"/>
              </a:spcAft>
              <a:buClr>
                <a:srgbClr val="595959"/>
              </a:buClr>
              <a:buSzPts val="1800"/>
              <a:buChar char="•"/>
              <a:defRPr/>
            </a:lvl2pPr>
            <a:lvl3pPr marL="1371600" lvl="2" indent="-342900" algn="l" rtl="0">
              <a:lnSpc>
                <a:spcPct val="100000"/>
              </a:lnSpc>
              <a:spcBef>
                <a:spcPts val="600"/>
              </a:spcBef>
              <a:spcAft>
                <a:spcPts val="0"/>
              </a:spcAft>
              <a:buClr>
                <a:srgbClr val="595959"/>
              </a:buClr>
              <a:buSzPts val="1800"/>
              <a:buChar char="•"/>
              <a:defRPr/>
            </a:lvl3pPr>
            <a:lvl4pPr marL="1828800" lvl="3" indent="-342900" algn="l" rtl="0">
              <a:lnSpc>
                <a:spcPct val="100000"/>
              </a:lnSpc>
              <a:spcBef>
                <a:spcPts val="600"/>
              </a:spcBef>
              <a:spcAft>
                <a:spcPts val="0"/>
              </a:spcAft>
              <a:buClr>
                <a:srgbClr val="595959"/>
              </a:buClr>
              <a:buSzPts val="1800"/>
              <a:buChar char="•"/>
              <a:defRPr/>
            </a:lvl4pPr>
            <a:lvl5pPr marL="2286000" lvl="4" indent="-342900" algn="l" rtl="0">
              <a:lnSpc>
                <a:spcPct val="100000"/>
              </a:lnSpc>
              <a:spcBef>
                <a:spcPts val="600"/>
              </a:spcBef>
              <a:spcAft>
                <a:spcPts val="0"/>
              </a:spcAft>
              <a:buClr>
                <a:srgbClr val="595959"/>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subTitle" idx="1"/>
          </p:nvPr>
        </p:nvSpPr>
        <p:spPr>
          <a:xfrm>
            <a:off x="737419" y="3496316"/>
            <a:ext cx="7649400" cy="6879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1600"/>
              <a:buNone/>
              <a:defRPr sz="1600" b="1">
                <a:solidFill>
                  <a:schemeClr val="lt1"/>
                </a:solidFill>
              </a:defRPr>
            </a:lvl1pPr>
            <a:lvl2pPr lvl="1" algn="ctr" rtl="0">
              <a:lnSpc>
                <a:spcPct val="100000"/>
              </a:lnSpc>
              <a:spcBef>
                <a:spcPts val="0"/>
              </a:spcBef>
              <a:spcAft>
                <a:spcPts val="0"/>
              </a:spcAft>
              <a:buClr>
                <a:srgbClr val="595959"/>
              </a:buClr>
              <a:buSzPts val="2000"/>
              <a:buNone/>
              <a:defRPr sz="2000"/>
            </a:lvl2pPr>
            <a:lvl3pPr lvl="2" algn="ctr" rtl="0">
              <a:lnSpc>
                <a:spcPct val="100000"/>
              </a:lnSpc>
              <a:spcBef>
                <a:spcPts val="600"/>
              </a:spcBef>
              <a:spcAft>
                <a:spcPts val="0"/>
              </a:spcAft>
              <a:buClr>
                <a:srgbClr val="595959"/>
              </a:buClr>
              <a:buSzPts val="1800"/>
              <a:buNone/>
              <a:defRPr sz="1800"/>
            </a:lvl3pPr>
            <a:lvl4pPr lvl="3" algn="ctr" rtl="0">
              <a:lnSpc>
                <a:spcPct val="100000"/>
              </a:lnSpc>
              <a:spcBef>
                <a:spcPts val="600"/>
              </a:spcBef>
              <a:spcAft>
                <a:spcPts val="0"/>
              </a:spcAft>
              <a:buClr>
                <a:srgbClr val="595959"/>
              </a:buClr>
              <a:buSzPts val="1600"/>
              <a:buNone/>
              <a:defRPr sz="1600"/>
            </a:lvl4pPr>
            <a:lvl5pPr lvl="4" algn="ctr" rtl="0">
              <a:lnSpc>
                <a:spcPct val="100000"/>
              </a:lnSpc>
              <a:spcBef>
                <a:spcPts val="600"/>
              </a:spcBef>
              <a:spcAft>
                <a:spcPts val="0"/>
              </a:spcAft>
              <a:buClr>
                <a:srgbClr val="595959"/>
              </a:buClr>
              <a:buSzPts val="1600"/>
              <a:buNone/>
              <a:defRPr sz="1600"/>
            </a:lvl5pPr>
            <a:lvl6pPr lvl="5" algn="ctr" rtl="0">
              <a:lnSpc>
                <a:spcPct val="90000"/>
              </a:lnSpc>
              <a:spcBef>
                <a:spcPts val="6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9" name="Google Shape;59;p15"/>
          <p:cNvSpPr txBox="1">
            <a:spLocks noGrp="1"/>
          </p:cNvSpPr>
          <p:nvPr>
            <p:ph type="title"/>
          </p:nvPr>
        </p:nvSpPr>
        <p:spPr>
          <a:xfrm>
            <a:off x="743689" y="1786800"/>
            <a:ext cx="7643100" cy="1643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3600"/>
              <a:buFont typeface="Arial"/>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0" name="Google Shape;60;p15"/>
          <p:cNvPicPr preferRelativeResize="0"/>
          <p:nvPr/>
        </p:nvPicPr>
        <p:blipFill rotWithShape="1">
          <a:blip r:embed="rId3">
            <a:alphaModFix/>
          </a:blip>
          <a:srcRect/>
          <a:stretch/>
        </p:blipFill>
        <p:spPr>
          <a:xfrm>
            <a:off x="3911600" y="310896"/>
            <a:ext cx="1320800" cy="5715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19_9_Title Only">
  <p:cSld name="i19_9_Title Onl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3" name="Google Shape;63;p16"/>
          <p:cNvSpPr txBox="1"/>
          <p:nvPr/>
        </p:nvSpPr>
        <p:spPr>
          <a:xfrm>
            <a:off x="249799" y="3637339"/>
            <a:ext cx="13116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a:solidFill>
                  <a:schemeClr val="lt1"/>
                </a:solidFill>
                <a:latin typeface="Arial"/>
                <a:ea typeface="Arial"/>
                <a:cs typeface="Arial"/>
                <a:sym typeface="Arial"/>
              </a:rPr>
              <a:t>Hari Iyer</a:t>
            </a:r>
            <a:endParaRPr sz="1000" b="1">
              <a:solidFill>
                <a:schemeClr val="lt1"/>
              </a:solidFill>
              <a:latin typeface="Arial"/>
              <a:ea typeface="Arial"/>
              <a:cs typeface="Arial"/>
              <a:sym typeface="Arial"/>
            </a:endParaRPr>
          </a:p>
          <a:p>
            <a:pPr marL="0" marR="0" lvl="0" indent="0" algn="l" rtl="0">
              <a:spcBef>
                <a:spcPts val="0"/>
              </a:spcBef>
              <a:spcAft>
                <a:spcPts val="0"/>
              </a:spcAft>
              <a:buNone/>
            </a:pPr>
            <a:r>
              <a:rPr lang="en" sz="1000">
                <a:solidFill>
                  <a:schemeClr val="lt1"/>
                </a:solidFill>
                <a:latin typeface="Arial"/>
                <a:ea typeface="Arial"/>
                <a:cs typeface="Arial"/>
                <a:sym typeface="Arial"/>
              </a:rPr>
              <a:t>Member since 2017</a:t>
            </a:r>
            <a:endParaRPr/>
          </a:p>
        </p:txBody>
      </p:sp>
      <p:sp>
        <p:nvSpPr>
          <p:cNvPr id="64" name="Google Shape;64;p16"/>
          <p:cNvSpPr txBox="1">
            <a:spLocks noGrp="1"/>
          </p:cNvSpPr>
          <p:nvPr>
            <p:ph type="title"/>
          </p:nvPr>
        </p:nvSpPr>
        <p:spPr>
          <a:xfrm>
            <a:off x="3102016" y="1123950"/>
            <a:ext cx="5637900" cy="20067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452663"/>
              </a:buClr>
              <a:buSzPts val="4000"/>
              <a:buFont typeface="Arial"/>
              <a:buNone/>
              <a:defRPr sz="4000">
                <a:solidFill>
                  <a:srgbClr val="452663"/>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sp>
        <p:nvSpPr>
          <p:cNvPr id="66" name="Google Shape;66;p17"/>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7" name="Google Shape;67;p17"/>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46166B"/>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p:nvPr/>
        </p:nvSpPr>
        <p:spPr>
          <a:xfrm>
            <a:off x="7541442" y="122549"/>
            <a:ext cx="1602600" cy="430800"/>
          </a:xfrm>
          <a:prstGeom prst="rect">
            <a:avLst/>
          </a:prstGeom>
          <a:solidFill>
            <a:srgbClr val="FF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100"/>
              <a:buFont typeface="Arial"/>
              <a:buNone/>
            </a:pPr>
            <a:r>
              <a:rPr lang="en" sz="1100" b="1" i="0" cap="none">
                <a:solidFill>
                  <a:srgbClr val="F2F2F2"/>
                </a:solidFill>
                <a:latin typeface="Arial"/>
                <a:ea typeface="Arial"/>
                <a:cs typeface="Arial"/>
                <a:sym typeface="Arial"/>
              </a:rPr>
              <a:t>CONFIDENTIAL AND PROPRIETARY</a:t>
            </a:r>
            <a:endParaRPr sz="1100" b="1" i="0" cap="none">
              <a:solidFill>
                <a:srgbClr val="7F7F7F"/>
              </a:solidFill>
              <a:latin typeface="Arial"/>
              <a:ea typeface="Arial"/>
              <a:cs typeface="Arial"/>
              <a:sym typeface="Arial"/>
            </a:endParaRPr>
          </a:p>
        </p:txBody>
      </p:sp>
      <p:sp>
        <p:nvSpPr>
          <p:cNvPr id="69" name="Google Shape;69;p17"/>
          <p:cNvSpPr txBox="1">
            <a:spLocks noGrp="1"/>
          </p:cNvSpPr>
          <p:nvPr>
            <p:ph type="body" idx="1"/>
          </p:nvPr>
        </p:nvSpPr>
        <p:spPr>
          <a:xfrm>
            <a:off x="635680" y="1328483"/>
            <a:ext cx="7886700" cy="34029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0"/>
              </a:spcBef>
              <a:spcAft>
                <a:spcPts val="0"/>
              </a:spcAft>
              <a:buClr>
                <a:srgbClr val="595959"/>
              </a:buClr>
              <a:buSzPts val="1800"/>
              <a:buChar char="●"/>
              <a:defRPr/>
            </a:lvl1pPr>
            <a:lvl2pPr marL="914400" lvl="1" indent="-342900" algn="l" rtl="0">
              <a:lnSpc>
                <a:spcPct val="100000"/>
              </a:lnSpc>
              <a:spcBef>
                <a:spcPts val="600"/>
              </a:spcBef>
              <a:spcAft>
                <a:spcPts val="0"/>
              </a:spcAft>
              <a:buClr>
                <a:srgbClr val="595959"/>
              </a:buClr>
              <a:buSzPts val="1800"/>
              <a:buChar char="○"/>
              <a:defRPr/>
            </a:lvl2pPr>
            <a:lvl3pPr marL="1371600" lvl="2" indent="-342900" algn="l" rtl="0">
              <a:lnSpc>
                <a:spcPct val="100000"/>
              </a:lnSpc>
              <a:spcBef>
                <a:spcPts val="600"/>
              </a:spcBef>
              <a:spcAft>
                <a:spcPts val="0"/>
              </a:spcAft>
              <a:buClr>
                <a:srgbClr val="595959"/>
              </a:buClr>
              <a:buSzPts val="1800"/>
              <a:buChar char="■"/>
              <a:defRPr/>
            </a:lvl3pPr>
            <a:lvl4pPr marL="1828800" lvl="3" indent="-342900" algn="l" rtl="0">
              <a:lnSpc>
                <a:spcPct val="100000"/>
              </a:lnSpc>
              <a:spcBef>
                <a:spcPts val="600"/>
              </a:spcBef>
              <a:spcAft>
                <a:spcPts val="0"/>
              </a:spcAft>
              <a:buClr>
                <a:srgbClr val="595959"/>
              </a:buClr>
              <a:buSzPts val="1800"/>
              <a:buChar char="●"/>
              <a:defRPr/>
            </a:lvl4pPr>
            <a:lvl5pPr marL="2286000" lvl="4" indent="-342900" algn="l" rtl="0">
              <a:lnSpc>
                <a:spcPct val="100000"/>
              </a:lnSpc>
              <a:spcBef>
                <a:spcPts val="600"/>
              </a:spcBef>
              <a:spcAft>
                <a:spcPts val="0"/>
              </a:spcAft>
              <a:buClr>
                <a:srgbClr val="595959"/>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19_22_Title Only">
  <p:cSld name="i19_22_Title Only">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8"/>
          <p:cNvSpPr txBox="1">
            <a:spLocks noGrp="1"/>
          </p:cNvSpPr>
          <p:nvPr>
            <p:ph type="sldNum" idx="12"/>
          </p:nvPr>
        </p:nvSpPr>
        <p:spPr>
          <a:xfrm>
            <a:off x="200281" y="4795464"/>
            <a:ext cx="925800" cy="274500"/>
          </a:xfrm>
          <a:prstGeom prst="rect">
            <a:avLst/>
          </a:prstGeom>
          <a:noFill/>
          <a:ln>
            <a:noFill/>
          </a:ln>
        </p:spPr>
        <p:txBody>
          <a:bodyPr spcFirstLastPara="1" wrap="square" lIns="91425" tIns="45700" rIns="91425" bIns="45700" anchor="ctr" anchorCtr="0">
            <a:norm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2" name="Google Shape;72;p18"/>
          <p:cNvSpPr txBox="1"/>
          <p:nvPr/>
        </p:nvSpPr>
        <p:spPr>
          <a:xfrm>
            <a:off x="1213673" y="3936873"/>
            <a:ext cx="32871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b="1" i="0">
                <a:solidFill>
                  <a:schemeClr val="lt1"/>
                </a:solidFill>
                <a:latin typeface="Arial"/>
                <a:ea typeface="Arial"/>
                <a:cs typeface="Arial"/>
                <a:sym typeface="Arial"/>
              </a:rPr>
              <a:t>Bukky Ajabe &amp; Priscilla Mpasi, MD</a:t>
            </a:r>
            <a:endParaRPr sz="1000" b="1" i="0">
              <a:solidFill>
                <a:schemeClr val="lt1"/>
              </a:solidFill>
              <a:latin typeface="Arial"/>
              <a:ea typeface="Arial"/>
              <a:cs typeface="Arial"/>
              <a:sym typeface="Arial"/>
            </a:endParaRPr>
          </a:p>
          <a:p>
            <a:pPr marL="0" marR="0" lvl="0" indent="0" algn="l" rtl="0">
              <a:spcBef>
                <a:spcPts val="0"/>
              </a:spcBef>
              <a:spcAft>
                <a:spcPts val="0"/>
              </a:spcAft>
              <a:buNone/>
            </a:pPr>
            <a:r>
              <a:rPr lang="en" sz="1000">
                <a:solidFill>
                  <a:schemeClr val="lt1"/>
                </a:solidFill>
                <a:latin typeface="Arial"/>
                <a:ea typeface="Arial"/>
                <a:cs typeface="Arial"/>
                <a:sym typeface="Arial"/>
              </a:rPr>
              <a:t>Members since 2016 &amp; 2012</a:t>
            </a:r>
            <a:endParaRPr/>
          </a:p>
        </p:txBody>
      </p:sp>
      <p:sp>
        <p:nvSpPr>
          <p:cNvPr id="73" name="Google Shape;73;p18"/>
          <p:cNvSpPr txBox="1">
            <a:spLocks noGrp="1"/>
          </p:cNvSpPr>
          <p:nvPr>
            <p:ph type="title"/>
          </p:nvPr>
        </p:nvSpPr>
        <p:spPr>
          <a:xfrm>
            <a:off x="4467828" y="1123950"/>
            <a:ext cx="4272000" cy="20067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452663"/>
              </a:buClr>
              <a:buSzPts val="4000"/>
              <a:buFont typeface="Arial"/>
              <a:buNone/>
              <a:defRPr sz="4000">
                <a:solidFill>
                  <a:srgbClr val="452663"/>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8"/>
          <p:cNvSpPr txBox="1"/>
          <p:nvPr/>
        </p:nvSpPr>
        <p:spPr>
          <a:xfrm>
            <a:off x="4894082" y="1276350"/>
            <a:ext cx="3998100" cy="200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52663"/>
              </a:buClr>
              <a:buSzPts val="4000"/>
              <a:buFont typeface="Arial"/>
              <a:buNone/>
            </a:pPr>
            <a:endParaRPr sz="4000" b="1">
              <a:solidFill>
                <a:srgbClr val="452663"/>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pic>
        <p:nvPicPr>
          <p:cNvPr id="22" name="Google Shape;22;p25"/>
          <p:cNvPicPr preferRelativeResize="0"/>
          <p:nvPr/>
        </p:nvPicPr>
        <p:blipFill rotWithShape="1">
          <a:blip r:embed="rId2">
            <a:alphaModFix/>
          </a:blip>
          <a:srcRect/>
          <a:stretch/>
        </p:blipFill>
        <p:spPr>
          <a:xfrm>
            <a:off x="2019299" y="-99046"/>
            <a:ext cx="7654089" cy="4817126"/>
          </a:xfrm>
          <a:prstGeom prst="rect">
            <a:avLst/>
          </a:prstGeom>
          <a:noFill/>
          <a:ln>
            <a:noFill/>
          </a:ln>
        </p:spPr>
      </p:pic>
      <p:sp>
        <p:nvSpPr>
          <p:cNvPr id="23" name="Google Shape;23;p25"/>
          <p:cNvSpPr txBox="1">
            <a:spLocks noGrp="1"/>
          </p:cNvSpPr>
          <p:nvPr>
            <p:ph type="title"/>
          </p:nvPr>
        </p:nvSpPr>
        <p:spPr>
          <a:xfrm>
            <a:off x="628650" y="138132"/>
            <a:ext cx="7886700" cy="89771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4616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5"/>
          <p:cNvSpPr txBox="1">
            <a:spLocks noGrp="1"/>
          </p:cNvSpPr>
          <p:nvPr>
            <p:ph type="body" idx="1"/>
          </p:nvPr>
        </p:nvSpPr>
        <p:spPr>
          <a:xfrm>
            <a:off x="628650" y="1137441"/>
            <a:ext cx="3867150" cy="3352338"/>
          </a:xfrm>
          <a:prstGeom prst="rect">
            <a:avLst/>
          </a:prstGeom>
          <a:noFill/>
          <a:ln>
            <a:noFill/>
          </a:ln>
        </p:spPr>
        <p:txBody>
          <a:bodyPr spcFirstLastPara="1" wrap="square" lIns="91425" tIns="45700" rIns="91425" bIns="45700" anchor="t" anchorCtr="0">
            <a:normAutofit/>
          </a:bodyPr>
          <a:lstStyle>
            <a:lvl1pPr marL="342900" lvl="0" indent="-257175" algn="l">
              <a:lnSpc>
                <a:spcPct val="100000"/>
              </a:lnSpc>
              <a:spcBef>
                <a:spcPts val="1000"/>
              </a:spcBef>
              <a:spcAft>
                <a:spcPts val="0"/>
              </a:spcAft>
              <a:buClr>
                <a:srgbClr val="595959"/>
              </a:buClr>
              <a:buSzPts val="1800"/>
              <a:buChar char="•"/>
              <a:defRPr/>
            </a:lvl1pPr>
            <a:lvl2pPr marL="685800" lvl="1" indent="-257175" algn="l">
              <a:lnSpc>
                <a:spcPct val="100000"/>
              </a:lnSpc>
              <a:spcBef>
                <a:spcPts val="600"/>
              </a:spcBef>
              <a:spcAft>
                <a:spcPts val="0"/>
              </a:spcAft>
              <a:buClr>
                <a:srgbClr val="595959"/>
              </a:buClr>
              <a:buSzPts val="1800"/>
              <a:buChar char="•"/>
              <a:defRPr/>
            </a:lvl2pPr>
            <a:lvl3pPr marL="1028700" lvl="2" indent="-257175" algn="l">
              <a:lnSpc>
                <a:spcPct val="100000"/>
              </a:lnSpc>
              <a:spcBef>
                <a:spcPts val="600"/>
              </a:spcBef>
              <a:spcAft>
                <a:spcPts val="0"/>
              </a:spcAft>
              <a:buClr>
                <a:srgbClr val="595959"/>
              </a:buClr>
              <a:buSzPts val="1800"/>
              <a:buChar char="•"/>
              <a:defRPr/>
            </a:lvl3pPr>
            <a:lvl4pPr marL="1371600" lvl="3" indent="-257175" algn="l">
              <a:lnSpc>
                <a:spcPct val="100000"/>
              </a:lnSpc>
              <a:spcBef>
                <a:spcPts val="600"/>
              </a:spcBef>
              <a:spcAft>
                <a:spcPts val="0"/>
              </a:spcAft>
              <a:buClr>
                <a:srgbClr val="595959"/>
              </a:buClr>
              <a:buSzPts val="1800"/>
              <a:buChar char="•"/>
              <a:defRPr/>
            </a:lvl4pPr>
            <a:lvl5pPr marL="1714500" lvl="4" indent="-257175" algn="l">
              <a:lnSpc>
                <a:spcPct val="100000"/>
              </a:lnSpc>
              <a:spcBef>
                <a:spcPts val="600"/>
              </a:spcBef>
              <a:spcAft>
                <a:spcPts val="0"/>
              </a:spcAft>
              <a:buClr>
                <a:srgbClr val="595959"/>
              </a:buClr>
              <a:buSzPts val="1800"/>
              <a:buChar char="•"/>
              <a:defRPr/>
            </a:lvl5pPr>
            <a:lvl6pPr marL="2057400" lvl="5" indent="-257175" algn="l">
              <a:lnSpc>
                <a:spcPct val="90000"/>
              </a:lnSpc>
              <a:spcBef>
                <a:spcPts val="600"/>
              </a:spcBef>
              <a:spcAft>
                <a:spcPts val="0"/>
              </a:spcAft>
              <a:buClr>
                <a:schemeClr val="dk1"/>
              </a:buClr>
              <a:buSzPts val="1800"/>
              <a:buChar char="•"/>
              <a:defRPr/>
            </a:lvl6pPr>
            <a:lvl7pPr marL="2400300" lvl="6" indent="-257175" algn="l">
              <a:lnSpc>
                <a:spcPct val="90000"/>
              </a:lnSpc>
              <a:spcBef>
                <a:spcPts val="500"/>
              </a:spcBef>
              <a:spcAft>
                <a:spcPts val="0"/>
              </a:spcAft>
              <a:buClr>
                <a:schemeClr val="dk1"/>
              </a:buClr>
              <a:buSzPts val="1800"/>
              <a:buChar char="•"/>
              <a:defRPr/>
            </a:lvl7pPr>
            <a:lvl8pPr marL="2743200" lvl="7" indent="-257175" algn="l">
              <a:lnSpc>
                <a:spcPct val="90000"/>
              </a:lnSpc>
              <a:spcBef>
                <a:spcPts val="500"/>
              </a:spcBef>
              <a:spcAft>
                <a:spcPts val="0"/>
              </a:spcAft>
              <a:buClr>
                <a:schemeClr val="dk1"/>
              </a:buClr>
              <a:buSzPts val="1800"/>
              <a:buChar char="•"/>
              <a:defRPr/>
            </a:lvl8pPr>
            <a:lvl9pPr marL="3086100" lvl="8" indent="-257175" algn="l">
              <a:lnSpc>
                <a:spcPct val="90000"/>
              </a:lnSpc>
              <a:spcBef>
                <a:spcPts val="500"/>
              </a:spcBef>
              <a:spcAft>
                <a:spcPts val="0"/>
              </a:spcAft>
              <a:buClr>
                <a:schemeClr val="dk1"/>
              </a:buClr>
              <a:buSzPts val="1800"/>
              <a:buChar char="•"/>
              <a:defRPr/>
            </a:lvl9pPr>
          </a:lstStyle>
          <a:p>
            <a:endParaRPr/>
          </a:p>
        </p:txBody>
      </p:sp>
      <p:sp>
        <p:nvSpPr>
          <p:cNvPr id="25" name="Google Shape;25;p25"/>
          <p:cNvSpPr txBox="1">
            <a:spLocks noGrp="1"/>
          </p:cNvSpPr>
          <p:nvPr>
            <p:ph type="body" idx="2"/>
          </p:nvPr>
        </p:nvSpPr>
        <p:spPr>
          <a:xfrm>
            <a:off x="4648200" y="1137441"/>
            <a:ext cx="3867150" cy="3352338"/>
          </a:xfrm>
          <a:prstGeom prst="rect">
            <a:avLst/>
          </a:prstGeom>
          <a:noFill/>
          <a:ln>
            <a:noFill/>
          </a:ln>
        </p:spPr>
        <p:txBody>
          <a:bodyPr spcFirstLastPara="1" wrap="square" lIns="91425" tIns="45700" rIns="91425" bIns="45700" anchor="t" anchorCtr="0">
            <a:normAutofit/>
          </a:bodyPr>
          <a:lstStyle>
            <a:lvl1pPr marL="342900" lvl="0" indent="-257175" algn="l">
              <a:lnSpc>
                <a:spcPct val="100000"/>
              </a:lnSpc>
              <a:spcBef>
                <a:spcPts val="1000"/>
              </a:spcBef>
              <a:spcAft>
                <a:spcPts val="0"/>
              </a:spcAft>
              <a:buClr>
                <a:srgbClr val="595959"/>
              </a:buClr>
              <a:buSzPts val="1800"/>
              <a:buChar char="•"/>
              <a:defRPr/>
            </a:lvl1pPr>
            <a:lvl2pPr marL="685800" lvl="1" indent="-257175" algn="l">
              <a:lnSpc>
                <a:spcPct val="100000"/>
              </a:lnSpc>
              <a:spcBef>
                <a:spcPts val="600"/>
              </a:spcBef>
              <a:spcAft>
                <a:spcPts val="0"/>
              </a:spcAft>
              <a:buClr>
                <a:srgbClr val="595959"/>
              </a:buClr>
              <a:buSzPts val="1800"/>
              <a:buChar char="•"/>
              <a:defRPr/>
            </a:lvl2pPr>
            <a:lvl3pPr marL="1028700" lvl="2" indent="-257175" algn="l">
              <a:lnSpc>
                <a:spcPct val="100000"/>
              </a:lnSpc>
              <a:spcBef>
                <a:spcPts val="600"/>
              </a:spcBef>
              <a:spcAft>
                <a:spcPts val="0"/>
              </a:spcAft>
              <a:buClr>
                <a:srgbClr val="595959"/>
              </a:buClr>
              <a:buSzPts val="1800"/>
              <a:buChar char="•"/>
              <a:defRPr/>
            </a:lvl3pPr>
            <a:lvl4pPr marL="1371600" lvl="3" indent="-257175" algn="l">
              <a:lnSpc>
                <a:spcPct val="100000"/>
              </a:lnSpc>
              <a:spcBef>
                <a:spcPts val="600"/>
              </a:spcBef>
              <a:spcAft>
                <a:spcPts val="0"/>
              </a:spcAft>
              <a:buClr>
                <a:srgbClr val="595959"/>
              </a:buClr>
              <a:buSzPts val="1800"/>
              <a:buChar char="•"/>
              <a:defRPr/>
            </a:lvl4pPr>
            <a:lvl5pPr marL="1714500" lvl="4" indent="-257175" algn="l">
              <a:lnSpc>
                <a:spcPct val="100000"/>
              </a:lnSpc>
              <a:spcBef>
                <a:spcPts val="600"/>
              </a:spcBef>
              <a:spcAft>
                <a:spcPts val="0"/>
              </a:spcAft>
              <a:buClr>
                <a:srgbClr val="595959"/>
              </a:buClr>
              <a:buSzPts val="1800"/>
              <a:buChar char="•"/>
              <a:defRPr/>
            </a:lvl5pPr>
            <a:lvl6pPr marL="2057400" lvl="5" indent="-257175" algn="l">
              <a:lnSpc>
                <a:spcPct val="90000"/>
              </a:lnSpc>
              <a:spcBef>
                <a:spcPts val="600"/>
              </a:spcBef>
              <a:spcAft>
                <a:spcPts val="0"/>
              </a:spcAft>
              <a:buClr>
                <a:schemeClr val="dk1"/>
              </a:buClr>
              <a:buSzPts val="1800"/>
              <a:buChar char="•"/>
              <a:defRPr/>
            </a:lvl6pPr>
            <a:lvl7pPr marL="2400300" lvl="6" indent="-257175" algn="l">
              <a:lnSpc>
                <a:spcPct val="90000"/>
              </a:lnSpc>
              <a:spcBef>
                <a:spcPts val="500"/>
              </a:spcBef>
              <a:spcAft>
                <a:spcPts val="0"/>
              </a:spcAft>
              <a:buClr>
                <a:schemeClr val="dk1"/>
              </a:buClr>
              <a:buSzPts val="1800"/>
              <a:buChar char="•"/>
              <a:defRPr/>
            </a:lvl7pPr>
            <a:lvl8pPr marL="2743200" lvl="7" indent="-257175" algn="l">
              <a:lnSpc>
                <a:spcPct val="90000"/>
              </a:lnSpc>
              <a:spcBef>
                <a:spcPts val="500"/>
              </a:spcBef>
              <a:spcAft>
                <a:spcPts val="0"/>
              </a:spcAft>
              <a:buClr>
                <a:schemeClr val="dk1"/>
              </a:buClr>
              <a:buSzPts val="1800"/>
              <a:buChar char="•"/>
              <a:defRPr/>
            </a:lvl8pPr>
            <a:lvl9pPr marL="3086100" lvl="8" indent="-257175" algn="l">
              <a:lnSpc>
                <a:spcPct val="90000"/>
              </a:lnSpc>
              <a:spcBef>
                <a:spcPts val="500"/>
              </a:spcBef>
              <a:spcAft>
                <a:spcPts val="0"/>
              </a:spcAft>
              <a:buClr>
                <a:schemeClr val="dk1"/>
              </a:buClr>
              <a:buSzPts val="1800"/>
              <a:buChar char="•"/>
              <a:defRPr/>
            </a:lvl9pPr>
          </a:lstStyle>
          <a:p>
            <a:endParaRPr/>
          </a:p>
        </p:txBody>
      </p:sp>
      <p:sp>
        <p:nvSpPr>
          <p:cNvPr id="26" name="Google Shape;26;p25"/>
          <p:cNvSpPr txBox="1">
            <a:spLocks noGrp="1"/>
          </p:cNvSpPr>
          <p:nvPr>
            <p:ph type="sldNum" idx="12"/>
          </p:nvPr>
        </p:nvSpPr>
        <p:spPr>
          <a:xfrm>
            <a:off x="200281" y="4795464"/>
            <a:ext cx="925830" cy="274637"/>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020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2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D4FBBDA1-BD2C-DC4D-9087-E33DDC43E39A}"/>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0D311537-ADCE-BF4E-B990-203E1CCC96B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4052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E6D50DCD-84B3-1A4B-9615-BC14A593C055}"/>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E5B74780-F1CC-1A45-951D-A69846888037}"/>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5099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07253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b">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E57276D-9C74-A649-A8EE-01E303E01F86}"/>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5" name="Subtitle 2">
            <a:extLst>
              <a:ext uri="{FF2B5EF4-FFF2-40B4-BE49-F238E27FC236}">
                <a16:creationId xmlns:a16="http://schemas.microsoft.com/office/drawing/2014/main" id="{55B57226-AD20-3642-B6FA-87BFBDADD739}"/>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6" name="Title 7">
            <a:extLst>
              <a:ext uri="{FF2B5EF4-FFF2-40B4-BE49-F238E27FC236}">
                <a16:creationId xmlns:a16="http://schemas.microsoft.com/office/drawing/2014/main" id="{10D60E92-FF88-AD48-A8CD-BCD49EDAC02C}"/>
              </a:ext>
            </a:extLst>
          </p:cNvPr>
          <p:cNvSpPr>
            <a:spLocks noGrp="1"/>
          </p:cNvSpPr>
          <p:nvPr>
            <p:ph type="title"/>
          </p:nvPr>
        </p:nvSpPr>
        <p:spPr>
          <a:xfrm>
            <a:off x="448056" y="889038"/>
            <a:ext cx="5460058" cy="1074012"/>
          </a:xfrm>
        </p:spPr>
        <p:txBody>
          <a:bodyPr anchor="t" anchorCtr="0">
            <a:spAutoFit/>
          </a:bodyPr>
          <a:lstStyle>
            <a:lvl1pPr algn="l">
              <a:lnSpc>
                <a:spcPts val="4100"/>
              </a:lnSpc>
              <a:defRPr sz="4000">
                <a:solidFill>
                  <a:schemeClr val="accent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488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4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C6D72D8-2C23-3943-AD70-FF99CEA88B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04888" y="4609247"/>
            <a:ext cx="1627632" cy="302478"/>
          </a:xfrm>
          <a:prstGeom prst="rect">
            <a:avLst/>
          </a:prstGeom>
        </p:spPr>
      </p:pic>
      <p:sp>
        <p:nvSpPr>
          <p:cNvPr id="7" name="Slide Number Placeholder 5">
            <a:extLst>
              <a:ext uri="{FF2B5EF4-FFF2-40B4-BE49-F238E27FC236}">
                <a16:creationId xmlns:a16="http://schemas.microsoft.com/office/drawing/2014/main" id="{D90E381E-EDC0-B945-B0D8-214ADFAD0FC8}"/>
              </a:ext>
            </a:extLst>
          </p:cNvPr>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bg1"/>
                </a:solidFill>
                <a:latin typeface="Arial" charset="0"/>
                <a:ea typeface="Arial" charset="0"/>
                <a:cs typeface="Arial" charset="0"/>
              </a:defRPr>
            </a:lvl1pPr>
          </a:lstStyle>
          <a:p>
            <a:fld id="{DA05D499-8038-C642-91E0-FF7B8677CF19}" type="slidenum">
              <a:rPr lang="en-US" smtClean="0"/>
              <a:pPr/>
              <a:t>‹#›</a:t>
            </a:fld>
            <a:endParaRPr lang="en-US"/>
          </a:p>
        </p:txBody>
      </p:sp>
      <p:sp>
        <p:nvSpPr>
          <p:cNvPr id="9" name="TextBox 8">
            <a:extLst>
              <a:ext uri="{FF2B5EF4-FFF2-40B4-BE49-F238E27FC236}">
                <a16:creationId xmlns:a16="http://schemas.microsoft.com/office/drawing/2014/main" id="{81099702-B047-0641-9BC8-4A92B20C9034}"/>
              </a:ext>
            </a:extLst>
          </p:cNvPr>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bg1"/>
                </a:solidFill>
                <a:latin typeface="Arial" charset="0"/>
                <a:ea typeface="Arial" charset="0"/>
                <a:cs typeface="Arial" charset="0"/>
              </a:rPr>
              <a:t>© 2021 American Medical Association. All rights reserved.</a:t>
            </a:r>
          </a:p>
        </p:txBody>
      </p:sp>
      <p:cxnSp>
        <p:nvCxnSpPr>
          <p:cNvPr id="11" name="Straight Connector 10">
            <a:extLst>
              <a:ext uri="{FF2B5EF4-FFF2-40B4-BE49-F238E27FC236}">
                <a16:creationId xmlns:a16="http://schemas.microsoft.com/office/drawing/2014/main" id="{073F0601-894A-4446-9F77-5D86DF22D152}"/>
              </a:ext>
            </a:extLst>
          </p:cNvPr>
          <p:cNvCxnSpPr/>
          <p:nvPr userDrawn="1"/>
        </p:nvCxnSpPr>
        <p:spPr>
          <a:xfrm>
            <a:off x="457200" y="4457700"/>
            <a:ext cx="8229600" cy="0"/>
          </a:xfrm>
          <a:prstGeom prst="line">
            <a:avLst/>
          </a:prstGeom>
          <a:ln w="12700">
            <a:solidFill>
              <a:srgbClr val="E5D3E8"/>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B42D1D1-313E-CB4C-B8D2-EF28A32E6D68}"/>
              </a:ext>
            </a:extLst>
          </p:cNvPr>
          <p:cNvSpPr>
            <a:spLocks noGrp="1"/>
          </p:cNvSpPr>
          <p:nvPr>
            <p:ph type="subTitle" idx="1" hasCustomPrompt="1"/>
          </p:nvPr>
        </p:nvSpPr>
        <p:spPr>
          <a:xfrm>
            <a:off x="466344" y="2177923"/>
            <a:ext cx="4587612" cy="227755"/>
          </a:xfrm>
        </p:spPr>
        <p:txBody>
          <a:bodyPr lIns="0" tIns="0" rIns="0" bIns="0">
            <a:spAutoFit/>
          </a:bodyPr>
          <a:lstStyle>
            <a:lvl1pPr marL="0" indent="0" algn="l">
              <a:lnSpc>
                <a:spcPct val="90000"/>
              </a:lnSpc>
              <a:spcBef>
                <a:spcPts val="0"/>
              </a:spcBef>
              <a:spcAft>
                <a:spcPts val="0"/>
              </a:spcAft>
              <a:buNone/>
              <a:defRPr sz="16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www.ama-assn.org</a:t>
            </a:r>
            <a:r>
              <a:rPr lang="en-US"/>
              <a:t>/</a:t>
            </a:r>
            <a:r>
              <a:rPr lang="en-US" err="1"/>
              <a:t>msop</a:t>
            </a:r>
            <a:r>
              <a:rPr lang="en-US"/>
              <a:t>-join</a:t>
            </a:r>
          </a:p>
        </p:txBody>
      </p:sp>
      <p:sp>
        <p:nvSpPr>
          <p:cNvPr id="12" name="Title 7">
            <a:extLst>
              <a:ext uri="{FF2B5EF4-FFF2-40B4-BE49-F238E27FC236}">
                <a16:creationId xmlns:a16="http://schemas.microsoft.com/office/drawing/2014/main" id="{204A674F-280D-A445-9C82-5D13A9E8F4A8}"/>
              </a:ext>
            </a:extLst>
          </p:cNvPr>
          <p:cNvSpPr>
            <a:spLocks noGrp="1"/>
          </p:cNvSpPr>
          <p:nvPr>
            <p:ph type="title" hasCustomPrompt="1"/>
          </p:nvPr>
        </p:nvSpPr>
        <p:spPr>
          <a:xfrm>
            <a:off x="448056" y="889038"/>
            <a:ext cx="5460058" cy="1074012"/>
          </a:xfrm>
        </p:spPr>
        <p:txBody>
          <a:bodyPr anchor="t" anchorCtr="0">
            <a:spAutoFit/>
          </a:bodyPr>
          <a:lstStyle>
            <a:lvl1pPr algn="l">
              <a:lnSpc>
                <a:spcPts val="4100"/>
              </a:lnSpc>
              <a:defRPr sz="4000">
                <a:solidFill>
                  <a:schemeClr val="bg1"/>
                </a:solidFill>
                <a:latin typeface="Arial" panose="020B0604020202020204" pitchFamily="34" charset="0"/>
                <a:cs typeface="Arial" panose="020B0604020202020204" pitchFamily="34" charset="0"/>
              </a:defRPr>
            </a:lvl1pPr>
          </a:lstStyle>
          <a:p>
            <a:r>
              <a:rPr lang="en-US"/>
              <a:t>Why become a student member?</a:t>
            </a:r>
          </a:p>
        </p:txBody>
      </p:sp>
    </p:spTree>
    <p:extLst>
      <p:ext uri="{BB962C8B-B14F-4D97-AF65-F5344CB8AC3E}">
        <p14:creationId xmlns:p14="http://schemas.microsoft.com/office/powerpoint/2010/main" val="305314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248834"/>
            <a:ext cx="8229600" cy="461665"/>
          </a:xfrm>
          <a:prstGeom prst="rect">
            <a:avLst/>
          </a:prstGeom>
        </p:spPr>
        <p:txBody>
          <a:bodyPr vert="horz" wrap="square" lIns="0" tIns="0" rIns="0" bIns="0" rtlCol="0" anchor="t" anchorCtr="0">
            <a:spAutoFit/>
          </a:bodyPr>
          <a:lstStyle/>
          <a:p>
            <a:r>
              <a:rPr lang="en-US"/>
              <a:t>Click to edit Master title</a:t>
            </a:r>
          </a:p>
        </p:txBody>
      </p:sp>
      <p:sp>
        <p:nvSpPr>
          <p:cNvPr id="3" name="Text Placeholder 2"/>
          <p:cNvSpPr>
            <a:spLocks noGrp="1"/>
          </p:cNvSpPr>
          <p:nvPr>
            <p:ph type="body" idx="1"/>
          </p:nvPr>
        </p:nvSpPr>
        <p:spPr>
          <a:xfrm>
            <a:off x="466344" y="1098875"/>
            <a:ext cx="8058150"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1338" y="4691992"/>
            <a:ext cx="184731" cy="255049"/>
          </a:xfrm>
          <a:prstGeom prst="rect">
            <a:avLst/>
          </a:prstGeom>
        </p:spPr>
        <p:txBody>
          <a:bodyPr vert="horz" wrap="none" lIns="0" tIns="0" rIns="0" bIns="0" rtlCol="0" anchor="b" anchorCtr="0"/>
          <a:lstStyle>
            <a:lvl1pPr algn="l">
              <a:defRPr sz="1200" b="1" spc="-10" baseline="0">
                <a:solidFill>
                  <a:schemeClr val="tx2"/>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713232" y="4837176"/>
            <a:ext cx="2733412"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spc="10" baseline="0">
                <a:solidFill>
                  <a:schemeClr val="tx2"/>
                </a:solidFill>
                <a:latin typeface="Arial" charset="0"/>
                <a:ea typeface="Arial" charset="0"/>
                <a:cs typeface="Arial" charset="0"/>
              </a:rPr>
              <a:t>© 2021 American Medical Association. All rights reserved.</a:t>
            </a:r>
          </a:p>
        </p:txBody>
      </p:sp>
      <p:pic>
        <p:nvPicPr>
          <p:cNvPr id="5" name="Graphic 4">
            <a:extLst>
              <a:ext uri="{FF2B5EF4-FFF2-40B4-BE49-F238E27FC236}">
                <a16:creationId xmlns:a16="http://schemas.microsoft.com/office/drawing/2014/main" id="{B47E2BB7-3982-7440-8602-9EC682554B76}"/>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7104250" y="4616323"/>
            <a:ext cx="1627632" cy="302480"/>
          </a:xfrm>
          <a:prstGeom prst="rect">
            <a:avLst/>
          </a:prstGeom>
        </p:spPr>
      </p:pic>
      <p:cxnSp>
        <p:nvCxnSpPr>
          <p:cNvPr id="41" name="Straight Connector 40">
            <a:extLst>
              <a:ext uri="{FF2B5EF4-FFF2-40B4-BE49-F238E27FC236}">
                <a16:creationId xmlns:a16="http://schemas.microsoft.com/office/drawing/2014/main" id="{2F5EB82D-0108-7545-AD2D-9E45A41A8765}"/>
              </a:ext>
            </a:extLst>
          </p:cNvPr>
          <p:cNvCxnSpPr/>
          <p:nvPr userDrawn="1"/>
        </p:nvCxnSpPr>
        <p:spPr>
          <a:xfrm>
            <a:off x="457200" y="4457700"/>
            <a:ext cx="8229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5056"/>
      </p:ext>
    </p:extLst>
  </p:cSld>
  <p:clrMap bg1="lt1" tx1="dk1" bg2="lt2" tx2="dk2" accent1="accent1" accent2="accent2" accent3="accent3" accent4="accent4" accent5="accent5" accent6="accent6" hlink="hlink" folHlink="folHlink"/>
  <p:sldLayoutIdLst>
    <p:sldLayoutId id="2147483853" r:id="rId1"/>
    <p:sldLayoutId id="2147483876" r:id="rId2"/>
    <p:sldLayoutId id="2147483773" r:id="rId3"/>
    <p:sldLayoutId id="2147483855" r:id="rId4"/>
    <p:sldLayoutId id="2147483856" r:id="rId5"/>
    <p:sldLayoutId id="2147483857" r:id="rId6"/>
    <p:sldLayoutId id="2147483858" r:id="rId7"/>
    <p:sldLayoutId id="2147483859" r:id="rId8"/>
    <p:sldLayoutId id="2147483861" r:id="rId9"/>
    <p:sldLayoutId id="2147483862" r:id="rId10"/>
    <p:sldLayoutId id="2147483864" r:id="rId11"/>
    <p:sldLayoutId id="2147483866" r:id="rId12"/>
    <p:sldLayoutId id="2147483867" r:id="rId13"/>
    <p:sldLayoutId id="2147483868" r:id="rId14"/>
    <p:sldLayoutId id="2147483774" r:id="rId15"/>
    <p:sldLayoutId id="2147483775" r:id="rId16"/>
    <p:sldLayoutId id="2147483776" r:id="rId17"/>
    <p:sldLayoutId id="2147483860" r:id="rId18"/>
    <p:sldLayoutId id="2147483863" r:id="rId19"/>
    <p:sldLayoutId id="2147483865" r:id="rId20"/>
    <p:sldLayoutId id="2147483869" r:id="rId21"/>
    <p:sldLayoutId id="2147483870" r:id="rId22"/>
    <p:sldLayoutId id="2147483871" r:id="rId23"/>
    <p:sldLayoutId id="2147483872" r:id="rId24"/>
    <p:sldLayoutId id="2147483873" r:id="rId25"/>
    <p:sldLayoutId id="2147483874" r:id="rId26"/>
    <p:sldLayoutId id="2147483875" r:id="rId27"/>
  </p:sldLayoutIdLst>
  <p:hf hdr="0" ftr="0" dt="0"/>
  <p:txStyles>
    <p:titleStyle>
      <a:lvl1pPr algn="l" defTabSz="914400" rtl="0" eaLnBrk="1" fontAlgn="t" latinLnBrk="0" hangingPunct="1">
        <a:lnSpc>
          <a:spcPct val="100000"/>
        </a:lnSpc>
        <a:spcBef>
          <a:spcPct val="0"/>
        </a:spcBef>
        <a:buNone/>
        <a:defRPr sz="3000" b="1" kern="1200" cap="all" spc="-5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p:titleStyle>
    <p:body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6" userDrawn="1">
          <p15:clr>
            <a:srgbClr val="F26B43"/>
          </p15:clr>
        </p15:guide>
        <p15:guide id="2" orient="horz" pos="1474" userDrawn="1">
          <p15:clr>
            <a:srgbClr val="F26B43"/>
          </p15:clr>
        </p15:guide>
        <p15:guide id="3" orient="horz" pos="588" userDrawn="1">
          <p15:clr>
            <a:srgbClr val="F26B43"/>
          </p15:clr>
        </p15:guide>
        <p15:guide id="4" orient="horz" pos="372" userDrawn="1">
          <p15:clr>
            <a:srgbClr val="F26B43"/>
          </p15:clr>
        </p15:guide>
        <p15:guide id="5" orient="horz" pos="1918" userDrawn="1">
          <p15:clr>
            <a:srgbClr val="F26B43"/>
          </p15:clr>
        </p15:guide>
        <p15:guide id="6" orient="horz" pos="2140" userDrawn="1">
          <p15:clr>
            <a:srgbClr val="F26B43"/>
          </p15:clr>
        </p15:guide>
        <p15:guide id="7" orient="horz" pos="2806" userDrawn="1">
          <p15:clr>
            <a:srgbClr val="F26B43"/>
          </p15:clr>
        </p15:guide>
        <p15:guide id="8" orient="horz" pos="142" userDrawn="1">
          <p15:clr>
            <a:srgbClr val="F26B43"/>
          </p15:clr>
        </p15:guide>
        <p15:guide id="9" pos="1610" userDrawn="1">
          <p15:clr>
            <a:srgbClr val="5ACBF0"/>
          </p15:clr>
        </p15:guide>
        <p15:guide id="10" pos="1502" userDrawn="1">
          <p15:clr>
            <a:srgbClr val="5ACBF0"/>
          </p15:clr>
        </p15:guide>
        <p15:guide id="11" pos="1942" userDrawn="1">
          <p15:clr>
            <a:srgbClr val="C35EA4"/>
          </p15:clr>
        </p15:guide>
        <p15:guide id="12" pos="288" userDrawn="1">
          <p15:clr>
            <a:srgbClr val="C35EA4"/>
          </p15:clr>
        </p15:guide>
        <p15:guide id="13" pos="2050" userDrawn="1">
          <p15:clr>
            <a:srgbClr val="C35EA4"/>
          </p15:clr>
        </p15:guide>
        <p15:guide id="14" pos="2826" userDrawn="1">
          <p15:clr>
            <a:srgbClr val="5ACBF0"/>
          </p15:clr>
        </p15:guide>
        <p15:guide id="15" pos="2932" userDrawn="1">
          <p15:clr>
            <a:srgbClr val="5ACBF0"/>
          </p15:clr>
        </p15:guide>
        <p15:guide id="16" pos="3708" userDrawn="1">
          <p15:clr>
            <a:srgbClr val="C35EA4"/>
          </p15:clr>
        </p15:guide>
        <p15:guide id="17" pos="3816" userDrawn="1">
          <p15:clr>
            <a:srgbClr val="C35EA4"/>
          </p15:clr>
        </p15:guide>
        <p15:guide id="18" pos="4148" userDrawn="1">
          <p15:clr>
            <a:srgbClr val="5ACBF0"/>
          </p15:clr>
        </p15:guide>
        <p15:guide id="19" pos="4256" userDrawn="1">
          <p15:clr>
            <a:srgbClr val="5ACBF0"/>
          </p15:clr>
        </p15:guide>
        <p15:guide id="20" pos="5472" userDrawn="1">
          <p15:clr>
            <a:srgbClr val="C35EA4"/>
          </p15:clr>
        </p15:guide>
        <p15:guide id="21" orient="horz" pos="3094" userDrawn="1">
          <p15:clr>
            <a:srgbClr val="F26B43"/>
          </p15:clr>
        </p15:guide>
        <p15:guide id="22" orient="horz" pos="808" userDrawn="1">
          <p15:clr>
            <a:srgbClr val="F26B43"/>
          </p15:clr>
        </p15:guide>
        <p15:guide id="23" orient="horz" pos="1020" userDrawn="1">
          <p15:clr>
            <a:srgbClr val="F26B43"/>
          </p15:clr>
        </p15:guide>
        <p15:guide id="24" orient="horz" pos="1252" userDrawn="1">
          <p15:clr>
            <a:srgbClr val="F26B43"/>
          </p15:clr>
        </p15:guide>
        <p15:guide id="25" orient="horz" pos="2362" userDrawn="1">
          <p15:clr>
            <a:srgbClr val="F26B43"/>
          </p15:clr>
        </p15:guide>
        <p15:guide id="26" orient="horz" pos="2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85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5.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36.sv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65.svg"/><Relationship Id="rId5" Type="http://schemas.openxmlformats.org/officeDocument/2006/relationships/diagramQuickStyle" Target="../diagrams/quickStyle1.xml"/><Relationship Id="rId10" Type="http://schemas.openxmlformats.org/officeDocument/2006/relationships/image" Target="../media/image64.png"/><Relationship Id="rId4" Type="http://schemas.openxmlformats.org/officeDocument/2006/relationships/diagramLayout" Target="../diagrams/layout1.xml"/><Relationship Id="rId9" Type="http://schemas.openxmlformats.org/officeDocument/2006/relationships/image" Target="../media/image6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7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hyperlink" Target="https://twitter.com/AMAmedstudents" TargetMode="External"/><Relationship Id="rId3" Type="http://schemas.openxmlformats.org/officeDocument/2006/relationships/hyperlink" Target="https://docs.google.com/forms/d/e/1FAIpQLScyeBu8H8ZS4UkB4qB9jVgrXkl_rRpwfT19D7BrsSQT3rCMtg/viewform?fbclid=IwAR286SX-JKqlJKsxVXYrO5oexdV1F_XObMh0qMeDmQp-5XiGTQfQSUhmlmE" TargetMode="External"/><Relationship Id="rId7" Type="http://schemas.openxmlformats.org/officeDocument/2006/relationships/hyperlink" Target="https://twitter.com/AmerMedicalAssn" TargetMode="External"/><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hyperlink" Target="https://www.ama-assn.org/delivering-care/public-health/covid-19-2019-novel-coronavirus-resource-center-physicians" TargetMode="External"/><Relationship Id="rId5" Type="http://schemas.openxmlformats.org/officeDocument/2006/relationships/hyperlink" Target="https://assets.ama-assn.org/sub/advocacy-update/archive.html" TargetMode="External"/><Relationship Id="rId10" Type="http://schemas.openxmlformats.org/officeDocument/2006/relationships/hyperlink" Target="https://www.ama-assn.org/delivering-care/coronavirus/mask-stop-spread-covid-19" TargetMode="External"/><Relationship Id="rId4" Type="http://schemas.openxmlformats.org/officeDocument/2006/relationships/hyperlink" Target="https://www.ama-assn.org/member-groups-sections/medical-students" TargetMode="External"/><Relationship Id="rId9" Type="http://schemas.openxmlformats.org/officeDocument/2006/relationships/hyperlink" Target="https://www.instagram.com/amermedicalass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ideo" Target="https://www.youtube.com/embed/KsoFO4-43WM?feature=oembed" TargetMode="Externa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1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BAF73-F3C1-3A42-AAFA-1525E9600325}"/>
              </a:ext>
            </a:extLst>
          </p:cNvPr>
          <p:cNvSpPr>
            <a:spLocks noGrp="1"/>
          </p:cNvSpPr>
          <p:nvPr>
            <p:ph type="sldNum" sz="quarter" idx="10"/>
          </p:nvPr>
        </p:nvSpPr>
        <p:spPr/>
        <p:txBody>
          <a:bodyPr/>
          <a:lstStyle/>
          <a:p>
            <a:fld id="{DA05D499-8038-C642-91E0-FF7B8677CF19}" type="slidenum">
              <a:rPr lang="en-US" smtClean="0"/>
              <a:pPr/>
              <a:t>10</a:t>
            </a:fld>
            <a:endParaRPr lang="en-US"/>
          </a:p>
        </p:txBody>
      </p:sp>
      <p:sp>
        <p:nvSpPr>
          <p:cNvPr id="4" name="TextBox 3">
            <a:extLst>
              <a:ext uri="{FF2B5EF4-FFF2-40B4-BE49-F238E27FC236}">
                <a16:creationId xmlns:a16="http://schemas.microsoft.com/office/drawing/2014/main" id="{9445F649-29A1-264E-8505-BE666FDE9153}"/>
              </a:ext>
            </a:extLst>
          </p:cNvPr>
          <p:cNvSpPr txBox="1"/>
          <p:nvPr/>
        </p:nvSpPr>
        <p:spPr>
          <a:xfrm>
            <a:off x="457200" y="2470949"/>
            <a:ext cx="1927225" cy="830997"/>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Representing physicians with </a:t>
            </a:r>
            <a:br>
              <a:rPr lang="en-US" b="1" spc="-10">
                <a:solidFill>
                  <a:schemeClr val="accent1"/>
                </a:solidFill>
                <a:latin typeface="Arial" panose="020B0604020202020204" pitchFamily="34" charset="0"/>
                <a:cs typeface="Arial" panose="020B0604020202020204" pitchFamily="34" charset="0"/>
              </a:rPr>
            </a:br>
            <a:r>
              <a:rPr lang="en-US" b="1" spc="-10">
                <a:solidFill>
                  <a:schemeClr val="accent1"/>
                </a:solidFill>
                <a:latin typeface="Arial" panose="020B0604020202020204" pitchFamily="34" charset="0"/>
                <a:cs typeface="Arial" panose="020B0604020202020204" pitchFamily="34" charset="0"/>
              </a:rPr>
              <a:t>a unified voice</a:t>
            </a:r>
          </a:p>
        </p:txBody>
      </p:sp>
      <p:cxnSp>
        <p:nvCxnSpPr>
          <p:cNvPr id="6" name="Straight Connector 5">
            <a:extLst>
              <a:ext uri="{FF2B5EF4-FFF2-40B4-BE49-F238E27FC236}">
                <a16:creationId xmlns:a16="http://schemas.microsoft.com/office/drawing/2014/main" id="{47A0A28E-B0DB-644F-B90F-DE0B31AAD2E3}"/>
              </a:ext>
            </a:extLst>
          </p:cNvPr>
          <p:cNvCxnSpPr/>
          <p:nvPr/>
        </p:nvCxnSpPr>
        <p:spPr>
          <a:xfrm>
            <a:off x="45720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C54F606C-00ED-E442-9803-A5DB05762EEA}"/>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3653" y="225425"/>
            <a:ext cx="1645920" cy="661762"/>
          </a:xfrm>
          <a:prstGeom prst="rect">
            <a:avLst/>
          </a:prstGeom>
        </p:spPr>
      </p:pic>
      <p:sp>
        <p:nvSpPr>
          <p:cNvPr id="9" name="TextBox 8">
            <a:extLst>
              <a:ext uri="{FF2B5EF4-FFF2-40B4-BE49-F238E27FC236}">
                <a16:creationId xmlns:a16="http://schemas.microsoft.com/office/drawing/2014/main" id="{B5C15061-F949-544C-9DF7-D419B623AD8A}"/>
              </a:ext>
            </a:extLst>
          </p:cNvPr>
          <p:cNvSpPr txBox="1"/>
          <p:nvPr/>
        </p:nvSpPr>
        <p:spPr>
          <a:xfrm>
            <a:off x="2559050" y="2470949"/>
            <a:ext cx="1927225" cy="1107996"/>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Removing obstacles that interfere with patient care</a:t>
            </a:r>
          </a:p>
        </p:txBody>
      </p:sp>
      <p:cxnSp>
        <p:nvCxnSpPr>
          <p:cNvPr id="10" name="Straight Connector 9">
            <a:extLst>
              <a:ext uri="{FF2B5EF4-FFF2-40B4-BE49-F238E27FC236}">
                <a16:creationId xmlns:a16="http://schemas.microsoft.com/office/drawing/2014/main" id="{D98E8FB5-D460-6C4E-B865-D4ADB3C00C93}"/>
              </a:ext>
            </a:extLst>
          </p:cNvPr>
          <p:cNvCxnSpPr/>
          <p:nvPr/>
        </p:nvCxnSpPr>
        <p:spPr>
          <a:xfrm>
            <a:off x="2559050"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783FA6-B6A1-D543-A2FE-003A842AE07B}"/>
              </a:ext>
            </a:extLst>
          </p:cNvPr>
          <p:cNvSpPr txBox="1"/>
          <p:nvPr/>
        </p:nvSpPr>
        <p:spPr>
          <a:xfrm>
            <a:off x="4657725" y="2470949"/>
            <a:ext cx="1927225" cy="1107996"/>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Leading the charge to confront public health crises</a:t>
            </a:r>
          </a:p>
        </p:txBody>
      </p:sp>
      <p:cxnSp>
        <p:nvCxnSpPr>
          <p:cNvPr id="14" name="Straight Connector 13">
            <a:extLst>
              <a:ext uri="{FF2B5EF4-FFF2-40B4-BE49-F238E27FC236}">
                <a16:creationId xmlns:a16="http://schemas.microsoft.com/office/drawing/2014/main" id="{C133C4AC-14BD-8F46-8678-2975A1DC5DCF}"/>
              </a:ext>
            </a:extLst>
          </p:cNvPr>
          <p:cNvCxnSpPr/>
          <p:nvPr/>
        </p:nvCxnSpPr>
        <p:spPr>
          <a:xfrm>
            <a:off x="465772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8BE882-D71C-3745-BD25-0FEB17FE10BE}"/>
              </a:ext>
            </a:extLst>
          </p:cNvPr>
          <p:cNvSpPr txBox="1"/>
          <p:nvPr/>
        </p:nvSpPr>
        <p:spPr>
          <a:xfrm>
            <a:off x="6759575" y="2470949"/>
            <a:ext cx="2084748" cy="553998"/>
          </a:xfrm>
          <a:prstGeom prst="rect">
            <a:avLst/>
          </a:prstGeom>
          <a:noFill/>
        </p:spPr>
        <p:txBody>
          <a:bodyPr wrap="square" lIns="0" tIns="0" rIns="0" bIns="0" rtlCol="0">
            <a:spAutoFit/>
          </a:bodyPr>
          <a:lstStyle/>
          <a:p>
            <a:pPr fontAlgn="t"/>
            <a:r>
              <a:rPr lang="en-US" b="1" spc="-10">
                <a:solidFill>
                  <a:schemeClr val="accent1"/>
                </a:solidFill>
                <a:latin typeface="Arial" panose="020B0604020202020204" pitchFamily="34" charset="0"/>
                <a:cs typeface="Arial" panose="020B0604020202020204" pitchFamily="34" charset="0"/>
              </a:rPr>
              <a:t>Driving the Future of Medicine</a:t>
            </a:r>
          </a:p>
        </p:txBody>
      </p:sp>
      <p:cxnSp>
        <p:nvCxnSpPr>
          <p:cNvPr id="16" name="Straight Connector 15">
            <a:extLst>
              <a:ext uri="{FF2B5EF4-FFF2-40B4-BE49-F238E27FC236}">
                <a16:creationId xmlns:a16="http://schemas.microsoft.com/office/drawing/2014/main" id="{EDF74EC4-CD42-9A4C-8CC0-5FBFE8841DEE}"/>
              </a:ext>
            </a:extLst>
          </p:cNvPr>
          <p:cNvCxnSpPr/>
          <p:nvPr/>
        </p:nvCxnSpPr>
        <p:spPr>
          <a:xfrm>
            <a:off x="6759575" y="2339975"/>
            <a:ext cx="19272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93931208-477C-C946-AFB2-2616AF554084}"/>
              </a:ext>
            </a:extLst>
          </p:cNvPr>
          <p:cNvPicPr preferRelativeResize="0">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67" y="1396192"/>
            <a:ext cx="1664208" cy="756458"/>
          </a:xfrm>
          <a:prstGeom prst="rect">
            <a:avLst/>
          </a:prstGeom>
        </p:spPr>
      </p:pic>
      <p:pic>
        <p:nvPicPr>
          <p:cNvPr id="33" name="Graphic 32">
            <a:extLst>
              <a:ext uri="{FF2B5EF4-FFF2-40B4-BE49-F238E27FC236}">
                <a16:creationId xmlns:a16="http://schemas.microsoft.com/office/drawing/2014/main" id="{580F8B72-EF46-674D-9D52-1EF9B8981847}"/>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6199" y="1490363"/>
            <a:ext cx="1545336" cy="662287"/>
          </a:xfrm>
          <a:prstGeom prst="rect">
            <a:avLst/>
          </a:prstGeom>
        </p:spPr>
      </p:pic>
      <p:pic>
        <p:nvPicPr>
          <p:cNvPr id="35" name="Graphic 34">
            <a:extLst>
              <a:ext uri="{FF2B5EF4-FFF2-40B4-BE49-F238E27FC236}">
                <a16:creationId xmlns:a16="http://schemas.microsoft.com/office/drawing/2014/main" id="{EA40E038-886D-E048-A058-094773605BCD}"/>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8166" y="1411986"/>
            <a:ext cx="1514248" cy="740664"/>
          </a:xfrm>
          <a:prstGeom prst="rect">
            <a:avLst/>
          </a:prstGeom>
        </p:spPr>
      </p:pic>
      <p:pic>
        <p:nvPicPr>
          <p:cNvPr id="37" name="Graphic 36">
            <a:extLst>
              <a:ext uri="{FF2B5EF4-FFF2-40B4-BE49-F238E27FC236}">
                <a16:creationId xmlns:a16="http://schemas.microsoft.com/office/drawing/2014/main" id="{5542B597-BD4C-914A-BFD8-7AD91E1A47FD}"/>
              </a:ext>
            </a:extLst>
          </p:cNvPr>
          <p:cNvPicPr preferRelativeResize="0">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36582" y="1447809"/>
            <a:ext cx="1426464" cy="704841"/>
          </a:xfrm>
          <a:prstGeom prst="rect">
            <a:avLst/>
          </a:prstGeom>
        </p:spPr>
      </p:pic>
    </p:spTree>
    <p:extLst>
      <p:ext uri="{BB962C8B-B14F-4D97-AF65-F5344CB8AC3E}">
        <p14:creationId xmlns:p14="http://schemas.microsoft.com/office/powerpoint/2010/main" val="159849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
          <p:cNvSpPr txBox="1">
            <a:spLocks noGrp="1"/>
          </p:cNvSpPr>
          <p:nvPr>
            <p:ph type="title"/>
          </p:nvPr>
        </p:nvSpPr>
        <p:spPr>
          <a:xfrm>
            <a:off x="374650" y="483130"/>
            <a:ext cx="8140700" cy="897710"/>
          </a:xfrm>
          <a:prstGeom prst="rect">
            <a:avLst/>
          </a:prstGeom>
          <a:noFill/>
          <a:ln>
            <a:noFill/>
          </a:ln>
        </p:spPr>
        <p:txBody>
          <a:bodyPr spcFirstLastPara="1" vert="horz" wrap="square" lIns="68569" tIns="34275" rIns="68569" bIns="34275" rtlCol="0" anchor="ctr" anchorCtr="0">
            <a:normAutofit/>
          </a:bodyPr>
          <a:lstStyle/>
          <a:p>
            <a:pPr>
              <a:buSzPts val="3200"/>
            </a:pPr>
            <a:r>
              <a:rPr lang="en-US" sz="4000" b="1" cap="none">
                <a:solidFill>
                  <a:schemeClr val="accent3"/>
                </a:solidFill>
                <a:latin typeface="Arial Black"/>
                <a:cs typeface="Arial"/>
              </a:rPr>
              <a:t>AMA = Sum </a:t>
            </a:r>
            <a:r>
              <a:rPr lang="en-US" sz="4000" cap="none">
                <a:solidFill>
                  <a:schemeClr val="accent3"/>
                </a:solidFill>
                <a:latin typeface="Arial Black"/>
                <a:cs typeface="Arial"/>
              </a:rPr>
              <a:t>of</a:t>
            </a:r>
            <a:r>
              <a:rPr lang="en-US" sz="4000" b="1" cap="none">
                <a:solidFill>
                  <a:schemeClr val="accent3"/>
                </a:solidFill>
                <a:latin typeface="Arial Black"/>
                <a:cs typeface="Arial"/>
              </a:rPr>
              <a:t> </a:t>
            </a:r>
            <a:r>
              <a:rPr lang="en-US" sz="4000" cap="none">
                <a:solidFill>
                  <a:schemeClr val="accent3"/>
                </a:solidFill>
                <a:latin typeface="Arial Black"/>
                <a:cs typeface="Arial"/>
              </a:rPr>
              <a:t>5</a:t>
            </a:r>
            <a:r>
              <a:rPr lang="en-US" sz="4000" b="1" cap="none">
                <a:solidFill>
                  <a:schemeClr val="accent3"/>
                </a:solidFill>
                <a:latin typeface="Arial Black"/>
                <a:cs typeface="Arial"/>
              </a:rPr>
              <a:t> </a:t>
            </a:r>
            <a:r>
              <a:rPr lang="en-US" sz="4000" cap="none">
                <a:solidFill>
                  <a:schemeClr val="accent3"/>
                </a:solidFill>
                <a:latin typeface="Arial Black"/>
                <a:cs typeface="Arial"/>
              </a:rPr>
              <a:t>P</a:t>
            </a:r>
            <a:r>
              <a:rPr lang="en-US" sz="4000" b="1" cap="none">
                <a:solidFill>
                  <a:schemeClr val="accent3"/>
                </a:solidFill>
                <a:latin typeface="Arial Black"/>
                <a:cs typeface="Arial"/>
              </a:rPr>
              <a:t>arts</a:t>
            </a:r>
            <a:endParaRPr sz="4000" cap="none">
              <a:solidFill>
                <a:schemeClr val="accent3"/>
              </a:solidFill>
              <a:latin typeface="Arial Black"/>
              <a:cs typeface="Arial"/>
            </a:endParaRPr>
          </a:p>
        </p:txBody>
      </p:sp>
      <p:grpSp>
        <p:nvGrpSpPr>
          <p:cNvPr id="435" name="Google Shape;435;p5"/>
          <p:cNvGrpSpPr/>
          <p:nvPr/>
        </p:nvGrpSpPr>
        <p:grpSpPr>
          <a:xfrm>
            <a:off x="361950" y="1629782"/>
            <a:ext cx="1074738" cy="835025"/>
            <a:chOff x="228" y="2067"/>
            <a:chExt cx="677" cy="526"/>
          </a:xfrm>
        </p:grpSpPr>
        <p:sp>
          <p:nvSpPr>
            <p:cNvPr id="436" name="Google Shape;436;p5"/>
            <p:cNvSpPr/>
            <p:nvPr/>
          </p:nvSpPr>
          <p:spPr>
            <a:xfrm>
              <a:off x="236" y="2067"/>
              <a:ext cx="669" cy="526"/>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37" name="Google Shape;437;p5"/>
            <p:cNvSpPr txBox="1"/>
            <p:nvPr/>
          </p:nvSpPr>
          <p:spPr>
            <a:xfrm>
              <a:off x="228" y="2119"/>
              <a:ext cx="671" cy="414"/>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House of Delegates</a:t>
              </a:r>
              <a:endParaRPr sz="1350"/>
            </a:p>
            <a:p>
              <a:pPr algn="ctr"/>
              <a:r>
                <a:rPr lang="en-US" sz="975" b="1">
                  <a:solidFill>
                    <a:srgbClr val="FFFFFF"/>
                  </a:solidFill>
                  <a:latin typeface="Arial"/>
                  <a:ea typeface="Arial"/>
                  <a:cs typeface="Arial"/>
                  <a:sym typeface="Arial"/>
                </a:rPr>
                <a:t>(policy)</a:t>
              </a:r>
              <a:endParaRPr sz="1350"/>
            </a:p>
          </p:txBody>
        </p:sp>
      </p:grpSp>
      <p:grpSp>
        <p:nvGrpSpPr>
          <p:cNvPr id="438" name="Google Shape;438;p5"/>
          <p:cNvGrpSpPr/>
          <p:nvPr/>
        </p:nvGrpSpPr>
        <p:grpSpPr>
          <a:xfrm>
            <a:off x="1873252" y="1618669"/>
            <a:ext cx="1052513" cy="841376"/>
            <a:chOff x="1180" y="2060"/>
            <a:chExt cx="663" cy="530"/>
          </a:xfrm>
        </p:grpSpPr>
        <p:sp>
          <p:nvSpPr>
            <p:cNvPr id="439" name="Google Shape;439;p5"/>
            <p:cNvSpPr/>
            <p:nvPr/>
          </p:nvSpPr>
          <p:spPr>
            <a:xfrm>
              <a:off x="1180" y="2060"/>
              <a:ext cx="657" cy="530"/>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0" name="Google Shape;440;p5"/>
            <p:cNvSpPr txBox="1"/>
            <p:nvPr/>
          </p:nvSpPr>
          <p:spPr>
            <a:xfrm>
              <a:off x="1186" y="2232"/>
              <a:ext cx="657" cy="18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Members</a:t>
              </a:r>
              <a:endParaRPr sz="1350"/>
            </a:p>
          </p:txBody>
        </p:sp>
      </p:grpSp>
      <p:sp>
        <p:nvSpPr>
          <p:cNvPr id="441" name="Google Shape;441;p5"/>
          <p:cNvSpPr/>
          <p:nvPr/>
        </p:nvSpPr>
        <p:spPr>
          <a:xfrm>
            <a:off x="3373438" y="1629780"/>
            <a:ext cx="1016000" cy="847725"/>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2" name="Google Shape;442;p5"/>
          <p:cNvSpPr txBox="1"/>
          <p:nvPr/>
        </p:nvSpPr>
        <p:spPr>
          <a:xfrm>
            <a:off x="3311527" y="1689074"/>
            <a:ext cx="1077913" cy="727092"/>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Practice/</a:t>
            </a:r>
            <a:endParaRPr sz="1350"/>
          </a:p>
          <a:p>
            <a:pPr algn="ctr"/>
            <a:r>
              <a:rPr lang="en-US" sz="1425" b="1">
                <a:solidFill>
                  <a:srgbClr val="FFFFFF"/>
                </a:solidFill>
                <a:latin typeface="Arial"/>
                <a:ea typeface="Arial"/>
                <a:cs typeface="Arial"/>
                <a:sym typeface="Arial"/>
              </a:rPr>
              <a:t>Business</a:t>
            </a:r>
            <a:endParaRPr sz="1350"/>
          </a:p>
          <a:p>
            <a:pPr algn="ctr"/>
            <a:r>
              <a:rPr lang="en-US" sz="1425" b="1">
                <a:solidFill>
                  <a:srgbClr val="FFFFFF"/>
                </a:solidFill>
                <a:latin typeface="Arial"/>
                <a:ea typeface="Arial"/>
                <a:cs typeface="Arial"/>
                <a:sym typeface="Arial"/>
              </a:rPr>
              <a:t>Tools</a:t>
            </a:r>
            <a:endParaRPr sz="1350"/>
          </a:p>
        </p:txBody>
      </p:sp>
      <p:grpSp>
        <p:nvGrpSpPr>
          <p:cNvPr id="443" name="Google Shape;443;p5"/>
          <p:cNvGrpSpPr/>
          <p:nvPr/>
        </p:nvGrpSpPr>
        <p:grpSpPr>
          <a:xfrm>
            <a:off x="4692652" y="1623431"/>
            <a:ext cx="1225550" cy="855662"/>
            <a:chOff x="2956" y="2063"/>
            <a:chExt cx="772" cy="539"/>
          </a:xfrm>
        </p:grpSpPr>
        <p:sp>
          <p:nvSpPr>
            <p:cNvPr id="444" name="Google Shape;444;p5"/>
            <p:cNvSpPr/>
            <p:nvPr/>
          </p:nvSpPr>
          <p:spPr>
            <a:xfrm>
              <a:off x="3013" y="2063"/>
              <a:ext cx="662" cy="539"/>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5" name="Google Shape;445;p5"/>
            <p:cNvSpPr txBox="1"/>
            <p:nvPr/>
          </p:nvSpPr>
          <p:spPr>
            <a:xfrm>
              <a:off x="2956" y="2163"/>
              <a:ext cx="772" cy="32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Research &amp; Education</a:t>
              </a:r>
              <a:endParaRPr sz="1350"/>
            </a:p>
          </p:txBody>
        </p:sp>
      </p:grpSp>
      <p:sp>
        <p:nvSpPr>
          <p:cNvPr id="446" name="Google Shape;446;p5"/>
          <p:cNvSpPr/>
          <p:nvPr/>
        </p:nvSpPr>
        <p:spPr>
          <a:xfrm>
            <a:off x="6262690" y="1623429"/>
            <a:ext cx="1036637" cy="849312"/>
          </a:xfrm>
          <a:prstGeom prst="rect">
            <a:avLst/>
          </a:prstGeom>
          <a:solidFill>
            <a:srgbClr val="009DD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47" name="Google Shape;447;p5"/>
          <p:cNvSpPr txBox="1"/>
          <p:nvPr/>
        </p:nvSpPr>
        <p:spPr>
          <a:xfrm>
            <a:off x="6235702" y="1899656"/>
            <a:ext cx="1089025" cy="288510"/>
          </a:xfrm>
          <a:prstGeom prst="rect">
            <a:avLst/>
          </a:prstGeom>
          <a:noFill/>
          <a:ln>
            <a:noFill/>
          </a:ln>
        </p:spPr>
        <p:txBody>
          <a:bodyPr spcFirstLastPara="1" wrap="square" lIns="68569" tIns="34275" rIns="68569" bIns="34275" anchor="t" anchorCtr="0">
            <a:spAutoFit/>
          </a:bodyPr>
          <a:lstStyle/>
          <a:p>
            <a:pPr algn="ctr"/>
            <a:r>
              <a:rPr lang="en-US" sz="1425" b="1">
                <a:solidFill>
                  <a:srgbClr val="FFFFFF"/>
                </a:solidFill>
                <a:latin typeface="Arial"/>
                <a:ea typeface="Arial"/>
                <a:cs typeface="Arial"/>
                <a:sym typeface="Arial"/>
              </a:rPr>
              <a:t>Advocacy</a:t>
            </a:r>
            <a:endParaRPr sz="1350"/>
          </a:p>
        </p:txBody>
      </p:sp>
      <p:sp>
        <p:nvSpPr>
          <p:cNvPr id="449" name="Google Shape;449;p5"/>
          <p:cNvSpPr/>
          <p:nvPr/>
        </p:nvSpPr>
        <p:spPr>
          <a:xfrm>
            <a:off x="7723191" y="1610729"/>
            <a:ext cx="1081087" cy="855662"/>
          </a:xfrm>
          <a:prstGeom prst="rect">
            <a:avLst/>
          </a:prstGeom>
          <a:solidFill>
            <a:srgbClr val="46166B"/>
          </a:solid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8A9E3652-A8AB-4CFB-ACC0-4974C7AF0B80}"/>
              </a:ext>
            </a:extLst>
          </p:cNvPr>
          <p:cNvGrpSpPr/>
          <p:nvPr/>
        </p:nvGrpSpPr>
        <p:grpSpPr>
          <a:xfrm>
            <a:off x="1547815" y="1960568"/>
            <a:ext cx="212725" cy="225425"/>
            <a:chOff x="1547815" y="1883512"/>
            <a:chExt cx="212725" cy="225425"/>
          </a:xfrm>
        </p:grpSpPr>
        <p:sp>
          <p:nvSpPr>
            <p:cNvPr id="452" name="Google Shape;452;p5"/>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3" name="Google Shape;453;p5"/>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63" name="Google Shape;463;p5"/>
          <p:cNvGrpSpPr/>
          <p:nvPr/>
        </p:nvGrpSpPr>
        <p:grpSpPr>
          <a:xfrm>
            <a:off x="7408864" y="1998668"/>
            <a:ext cx="212725" cy="155575"/>
            <a:chOff x="4667" y="1933"/>
            <a:chExt cx="134" cy="98"/>
          </a:xfrm>
          <a:solidFill>
            <a:schemeClr val="accent6"/>
          </a:solidFill>
        </p:grpSpPr>
        <p:sp>
          <p:nvSpPr>
            <p:cNvPr id="464" name="Google Shape;464;p5"/>
            <p:cNvSpPr/>
            <p:nvPr/>
          </p:nvSpPr>
          <p:spPr>
            <a:xfrm>
              <a:off x="4667" y="193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sp>
          <p:nvSpPr>
            <p:cNvPr id="465" name="Google Shape;465;p5"/>
            <p:cNvSpPr/>
            <p:nvPr/>
          </p:nvSpPr>
          <p:spPr>
            <a:xfrm>
              <a:off x="4667" y="1993"/>
              <a:ext cx="134" cy="38"/>
            </a:xfrm>
            <a:prstGeom prst="rect">
              <a:avLst/>
            </a:prstGeom>
            <a:grpFill/>
            <a:ln>
              <a:noFill/>
            </a:ln>
          </p:spPr>
          <p:txBody>
            <a:bodyPr spcFirstLastPara="1" wrap="square" lIns="68569" tIns="34275" rIns="68569" bIns="34275" anchor="ctr" anchorCtr="0">
              <a:noAutofit/>
            </a:bodyPr>
            <a:lstStyle/>
            <a:p>
              <a:endParaRPr sz="1350">
                <a:solidFill>
                  <a:srgbClr val="595959"/>
                </a:solidFill>
                <a:latin typeface="Calibri"/>
                <a:ea typeface="Calibri"/>
                <a:cs typeface="Calibri"/>
                <a:sym typeface="Calibri"/>
              </a:endParaRPr>
            </a:p>
          </p:txBody>
        </p:sp>
      </p:grpSp>
      <p:sp>
        <p:nvSpPr>
          <p:cNvPr id="466" name="Google Shape;466;p5"/>
          <p:cNvSpPr txBox="1"/>
          <p:nvPr/>
        </p:nvSpPr>
        <p:spPr>
          <a:xfrm>
            <a:off x="4275260" y="2561716"/>
            <a:ext cx="2088505" cy="253885"/>
          </a:xfrm>
          <a:prstGeom prst="rect">
            <a:avLst/>
          </a:prstGeom>
          <a:noFill/>
          <a:ln>
            <a:noFill/>
          </a:ln>
        </p:spPr>
        <p:txBody>
          <a:bodyPr spcFirstLastPara="1" wrap="square" lIns="68569" tIns="34275" rIns="68569" bIns="34275" anchor="t" anchorCtr="0">
            <a:spAutoFit/>
          </a:bodyPr>
          <a:lstStyle/>
          <a:p>
            <a:r>
              <a:rPr lang="en-US" sz="1200" b="1">
                <a:solidFill>
                  <a:srgbClr val="FFFFFF"/>
                </a:solidFill>
                <a:latin typeface="Arial"/>
                <a:ea typeface="Arial"/>
                <a:cs typeface="Arial"/>
                <a:sym typeface="Arial"/>
              </a:rPr>
              <a:t>INNOVATION ECOSYSTEM</a:t>
            </a:r>
            <a:endParaRPr sz="1350"/>
          </a:p>
        </p:txBody>
      </p:sp>
      <p:sp>
        <p:nvSpPr>
          <p:cNvPr id="467" name="Google Shape;467;p5"/>
          <p:cNvSpPr txBox="1"/>
          <p:nvPr/>
        </p:nvSpPr>
        <p:spPr>
          <a:xfrm>
            <a:off x="115411" y="2718358"/>
            <a:ext cx="9028589" cy="830966"/>
          </a:xfrm>
          <a:prstGeom prst="rect">
            <a:avLst/>
          </a:prstGeom>
          <a:noFill/>
          <a:ln>
            <a:noFill/>
          </a:ln>
        </p:spPr>
        <p:txBody>
          <a:bodyPr spcFirstLastPara="1" wrap="square" lIns="68569" tIns="34275" rIns="68569" bIns="34275" anchor="t" anchorCtr="0">
            <a:spAutoFit/>
          </a:bodyPr>
          <a:lstStyle/>
          <a:p>
            <a:pPr algn="ctr"/>
            <a:endParaRPr sz="1350" i="1">
              <a:solidFill>
                <a:srgbClr val="46166B"/>
              </a:solidFill>
              <a:latin typeface="Arial"/>
              <a:ea typeface="Arial"/>
              <a:cs typeface="Arial"/>
              <a:sym typeface="Arial"/>
            </a:endParaRPr>
          </a:p>
          <a:p>
            <a:pPr algn="ctr"/>
            <a:r>
              <a:rPr lang="en-US" b="1">
                <a:solidFill>
                  <a:schemeClr val="accent6"/>
                </a:solidFill>
                <a:latin typeface="Arial"/>
                <a:ea typeface="Arial"/>
                <a:cs typeface="Arial"/>
                <a:sym typeface="Arial"/>
              </a:rPr>
              <a:t>Our Mission: </a:t>
            </a:r>
            <a:r>
              <a:rPr lang="en-US">
                <a:solidFill>
                  <a:srgbClr val="461469"/>
                </a:solidFill>
                <a:latin typeface="Arial"/>
                <a:ea typeface="Arial"/>
                <a:cs typeface="Arial"/>
                <a:sym typeface="Arial"/>
              </a:rPr>
              <a:t>The American Medical Association promotes the art and </a:t>
            </a:r>
            <a:br>
              <a:rPr lang="en-US">
                <a:solidFill>
                  <a:srgbClr val="461469"/>
                </a:solidFill>
                <a:latin typeface="Arial"/>
                <a:ea typeface="Arial"/>
                <a:cs typeface="Arial"/>
                <a:sym typeface="Arial"/>
              </a:rPr>
            </a:br>
            <a:r>
              <a:rPr lang="en-US">
                <a:solidFill>
                  <a:srgbClr val="461469"/>
                </a:solidFill>
                <a:latin typeface="Arial"/>
                <a:ea typeface="Arial"/>
                <a:cs typeface="Arial"/>
                <a:sym typeface="Arial"/>
              </a:rPr>
              <a:t>science of medicine and the betterment of public health.</a:t>
            </a:r>
            <a:endParaRPr>
              <a:solidFill>
                <a:srgbClr val="461469"/>
              </a:solidFill>
            </a:endParaRPr>
          </a:p>
        </p:txBody>
      </p:sp>
      <p:grpSp>
        <p:nvGrpSpPr>
          <p:cNvPr id="37" name="Group 36">
            <a:extLst>
              <a:ext uri="{FF2B5EF4-FFF2-40B4-BE49-F238E27FC236}">
                <a16:creationId xmlns:a16="http://schemas.microsoft.com/office/drawing/2014/main" id="{CA0DE28B-4B25-4C7A-8099-2EFFB4BF5FF8}"/>
              </a:ext>
            </a:extLst>
          </p:cNvPr>
          <p:cNvGrpSpPr/>
          <p:nvPr/>
        </p:nvGrpSpPr>
        <p:grpSpPr>
          <a:xfrm>
            <a:off x="3038476" y="1962741"/>
            <a:ext cx="212725" cy="225425"/>
            <a:chOff x="1547815" y="1883512"/>
            <a:chExt cx="212725" cy="225425"/>
          </a:xfrm>
        </p:grpSpPr>
        <p:sp>
          <p:nvSpPr>
            <p:cNvPr id="38" name="Google Shape;452;p5">
              <a:extLst>
                <a:ext uri="{FF2B5EF4-FFF2-40B4-BE49-F238E27FC236}">
                  <a16:creationId xmlns:a16="http://schemas.microsoft.com/office/drawing/2014/main" id="{9DF441E0-8E6C-45A9-9133-E206ADAB0B54}"/>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39" name="Google Shape;453;p5">
              <a:extLst>
                <a:ext uri="{FF2B5EF4-FFF2-40B4-BE49-F238E27FC236}">
                  <a16:creationId xmlns:a16="http://schemas.microsoft.com/office/drawing/2014/main" id="{C3BCA6F6-D661-4DD2-9F00-F58F93FFFCC1}"/>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0" name="Group 39">
            <a:extLst>
              <a:ext uri="{FF2B5EF4-FFF2-40B4-BE49-F238E27FC236}">
                <a16:creationId xmlns:a16="http://schemas.microsoft.com/office/drawing/2014/main" id="{A4B2EE0F-0831-460D-BD1B-3ECC99ED9F85}"/>
              </a:ext>
            </a:extLst>
          </p:cNvPr>
          <p:cNvGrpSpPr/>
          <p:nvPr/>
        </p:nvGrpSpPr>
        <p:grpSpPr>
          <a:xfrm>
            <a:off x="4473575" y="1916117"/>
            <a:ext cx="212725" cy="225425"/>
            <a:chOff x="1547815" y="1883512"/>
            <a:chExt cx="212725" cy="225425"/>
          </a:xfrm>
        </p:grpSpPr>
        <p:sp>
          <p:nvSpPr>
            <p:cNvPr id="41" name="Google Shape;452;p5">
              <a:extLst>
                <a:ext uri="{FF2B5EF4-FFF2-40B4-BE49-F238E27FC236}">
                  <a16:creationId xmlns:a16="http://schemas.microsoft.com/office/drawing/2014/main" id="{21ACF568-49D9-4847-AABA-FD5E5AC07EE7}"/>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2" name="Google Shape;453;p5">
              <a:extLst>
                <a:ext uri="{FF2B5EF4-FFF2-40B4-BE49-F238E27FC236}">
                  <a16:creationId xmlns:a16="http://schemas.microsoft.com/office/drawing/2014/main" id="{EA0D897F-AE57-4DDF-B56E-9AD92420E8B7}"/>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grpSp>
        <p:nvGrpSpPr>
          <p:cNvPr id="43" name="Group 42">
            <a:extLst>
              <a:ext uri="{FF2B5EF4-FFF2-40B4-BE49-F238E27FC236}">
                <a16:creationId xmlns:a16="http://schemas.microsoft.com/office/drawing/2014/main" id="{2B262373-AEB5-42E6-AF82-F2EB19ED0664}"/>
              </a:ext>
            </a:extLst>
          </p:cNvPr>
          <p:cNvGrpSpPr/>
          <p:nvPr/>
        </p:nvGrpSpPr>
        <p:grpSpPr>
          <a:xfrm>
            <a:off x="5933200" y="1899656"/>
            <a:ext cx="212725" cy="225425"/>
            <a:chOff x="1547815" y="1883512"/>
            <a:chExt cx="212725" cy="225425"/>
          </a:xfrm>
        </p:grpSpPr>
        <p:sp>
          <p:nvSpPr>
            <p:cNvPr id="44" name="Google Shape;452;p5">
              <a:extLst>
                <a:ext uri="{FF2B5EF4-FFF2-40B4-BE49-F238E27FC236}">
                  <a16:creationId xmlns:a16="http://schemas.microsoft.com/office/drawing/2014/main" id="{A9D851C7-A87A-4921-80BF-8F12204908D9}"/>
                </a:ext>
              </a:extLst>
            </p:cNvPr>
            <p:cNvSpPr/>
            <p:nvPr/>
          </p:nvSpPr>
          <p:spPr>
            <a:xfrm>
              <a:off x="1547815" y="1969388"/>
              <a:ext cx="212725" cy="60113"/>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sp>
          <p:nvSpPr>
            <p:cNvPr id="45" name="Google Shape;453;p5">
              <a:extLst>
                <a:ext uri="{FF2B5EF4-FFF2-40B4-BE49-F238E27FC236}">
                  <a16:creationId xmlns:a16="http://schemas.microsoft.com/office/drawing/2014/main" id="{8F55F30D-A9EC-449A-BEC8-893AAE3C4196}"/>
                </a:ext>
              </a:extLst>
            </p:cNvPr>
            <p:cNvSpPr/>
            <p:nvPr/>
          </p:nvSpPr>
          <p:spPr>
            <a:xfrm>
              <a:off x="1627840" y="1883512"/>
              <a:ext cx="56727" cy="225425"/>
            </a:xfrm>
            <a:prstGeom prst="rect">
              <a:avLst/>
            </a:prstGeom>
            <a:solidFill>
              <a:schemeClr val="accent6"/>
            </a:solidFill>
            <a:ln>
              <a:noFill/>
            </a:ln>
          </p:spPr>
          <p:txBody>
            <a:bodyPr spcFirstLastPara="1" wrap="square" lIns="68569" tIns="34275" rIns="68569" bIns="34275" anchor="ctr" anchorCtr="0">
              <a:noAutofit/>
            </a:bodyPr>
            <a:lstStyle/>
            <a:p>
              <a:endParaRPr sz="1350">
                <a:solidFill>
                  <a:schemeClr val="accent6"/>
                </a:solidFill>
                <a:latin typeface="Calibri"/>
                <a:ea typeface="Calibri"/>
                <a:cs typeface="Calibri"/>
                <a:sym typeface="Calibri"/>
              </a:endParaRPr>
            </a:p>
          </p:txBody>
        </p:sp>
      </p:grpSp>
      <p:pic>
        <p:nvPicPr>
          <p:cNvPr id="46" name="Graphic 45">
            <a:extLst>
              <a:ext uri="{FF2B5EF4-FFF2-40B4-BE49-F238E27FC236}">
                <a16:creationId xmlns:a16="http://schemas.microsoft.com/office/drawing/2014/main" id="{87198A6C-0EF6-43EA-9E2F-29DED865438E}"/>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310" y="1844776"/>
            <a:ext cx="950977" cy="382352"/>
          </a:xfrm>
          <a:prstGeom prst="rect">
            <a:avLst/>
          </a:prstGeom>
        </p:spPr>
      </p:pic>
    </p:spTree>
    <p:extLst>
      <p:ext uri="{BB962C8B-B14F-4D97-AF65-F5344CB8AC3E}">
        <p14:creationId xmlns:p14="http://schemas.microsoft.com/office/powerpoint/2010/main" val="16576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412F3D-00BB-4D66-806B-35306EF5A775}"/>
              </a:ext>
            </a:extLst>
          </p:cNvPr>
          <p:cNvSpPr>
            <a:spLocks noGrp="1"/>
          </p:cNvSpPr>
          <p:nvPr>
            <p:ph type="sldNum" sz="quarter" idx="4"/>
          </p:nvPr>
        </p:nvSpPr>
        <p:spPr/>
        <p:txBody>
          <a:bodyPr/>
          <a:lstStyle/>
          <a:p>
            <a:fld id="{DA05D499-8038-C642-91E0-FF7B8677CF19}" type="slidenum">
              <a:rPr lang="en-US" smtClean="0"/>
              <a:pPr/>
              <a:t>12</a:t>
            </a:fld>
            <a:endParaRPr lang="en-US"/>
          </a:p>
        </p:txBody>
      </p:sp>
      <p:sp>
        <p:nvSpPr>
          <p:cNvPr id="4" name="Title 3">
            <a:extLst>
              <a:ext uri="{FF2B5EF4-FFF2-40B4-BE49-F238E27FC236}">
                <a16:creationId xmlns:a16="http://schemas.microsoft.com/office/drawing/2014/main" id="{EA496E43-D76E-4147-9BD5-8E1B9C1C7D76}"/>
              </a:ext>
            </a:extLst>
          </p:cNvPr>
          <p:cNvSpPr>
            <a:spLocks noGrp="1"/>
          </p:cNvSpPr>
          <p:nvPr>
            <p:ph type="title"/>
          </p:nvPr>
        </p:nvSpPr>
        <p:spPr>
          <a:xfrm>
            <a:off x="461338" y="1497738"/>
            <a:ext cx="4038219" cy="1074012"/>
          </a:xfrm>
        </p:spPr>
        <p:txBody>
          <a:bodyPr/>
          <a:lstStyle/>
          <a:p>
            <a:r>
              <a:rPr lang="en-US" cap="none">
                <a:latin typeface="Arial Black"/>
                <a:cs typeface="Arial"/>
              </a:rPr>
              <a:t>What is</a:t>
            </a:r>
            <a:br>
              <a:rPr lang="en-US" cap="none">
                <a:latin typeface="Arial Black"/>
                <a:cs typeface="Arial"/>
              </a:rPr>
            </a:br>
            <a:r>
              <a:rPr lang="en-US" cap="none">
                <a:latin typeface="Arial Black"/>
                <a:cs typeface="Arial"/>
              </a:rPr>
              <a:t>Advocacy? </a:t>
            </a:r>
            <a:endParaRPr lang="en-US" cap="none">
              <a:latin typeface="Arial Black" panose="020B0A04020102020204" pitchFamily="34" charset="0"/>
            </a:endParaRPr>
          </a:p>
        </p:txBody>
      </p:sp>
    </p:spTree>
    <p:extLst>
      <p:ext uri="{BB962C8B-B14F-4D97-AF65-F5344CB8AC3E}">
        <p14:creationId xmlns:p14="http://schemas.microsoft.com/office/powerpoint/2010/main" val="202715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2EF782-B604-4ED7-9BFB-25F22EAB315E}"/>
              </a:ext>
            </a:extLst>
          </p:cNvPr>
          <p:cNvPicPr>
            <a:picLocks noChangeAspect="1"/>
          </p:cNvPicPr>
          <p:nvPr/>
        </p:nvPicPr>
        <p:blipFill>
          <a:blip r:embed="rId3"/>
          <a:stretch>
            <a:fillRect/>
          </a:stretch>
        </p:blipFill>
        <p:spPr>
          <a:xfrm>
            <a:off x="6147781" y="1928692"/>
            <a:ext cx="2846380" cy="1970931"/>
          </a:xfrm>
          <a:prstGeom prst="rect">
            <a:avLst/>
          </a:prstGeom>
        </p:spPr>
      </p:pic>
      <p:sp>
        <p:nvSpPr>
          <p:cNvPr id="2" name="Slide Number Placeholder 1">
            <a:extLst>
              <a:ext uri="{FF2B5EF4-FFF2-40B4-BE49-F238E27FC236}">
                <a16:creationId xmlns:a16="http://schemas.microsoft.com/office/drawing/2014/main" id="{5FB95B48-AF00-4511-A6A8-CABCDDB34C0E}"/>
              </a:ext>
            </a:extLst>
          </p:cNvPr>
          <p:cNvSpPr>
            <a:spLocks noGrp="1"/>
          </p:cNvSpPr>
          <p:nvPr>
            <p:ph type="sldNum" sz="quarter" idx="10"/>
          </p:nvPr>
        </p:nvSpPr>
        <p:spPr/>
        <p:txBody>
          <a:bodyPr/>
          <a:lstStyle/>
          <a:p>
            <a:fld id="{DA05D499-8038-C642-91E0-FF7B8677CF19}" type="slidenum">
              <a:rPr lang="en-US" smtClean="0"/>
              <a:pPr/>
              <a:t>13</a:t>
            </a:fld>
            <a:endParaRPr lang="en-US"/>
          </a:p>
        </p:txBody>
      </p:sp>
      <p:sp>
        <p:nvSpPr>
          <p:cNvPr id="4" name="Title 3">
            <a:extLst>
              <a:ext uri="{FF2B5EF4-FFF2-40B4-BE49-F238E27FC236}">
                <a16:creationId xmlns:a16="http://schemas.microsoft.com/office/drawing/2014/main" id="{671F5FF0-2C50-438D-9ABD-0324FEC23D5A}"/>
              </a:ext>
            </a:extLst>
          </p:cNvPr>
          <p:cNvSpPr>
            <a:spLocks noGrp="1"/>
          </p:cNvSpPr>
          <p:nvPr>
            <p:ph type="title"/>
          </p:nvPr>
        </p:nvSpPr>
        <p:spPr>
          <a:xfrm>
            <a:off x="-149754" y="350035"/>
            <a:ext cx="3538498" cy="461665"/>
          </a:xfrm>
        </p:spPr>
        <p:txBody>
          <a:bodyPr/>
          <a:lstStyle/>
          <a:p>
            <a:pPr algn="ctr"/>
            <a:r>
              <a:rPr lang="en-US" cap="none">
                <a:solidFill>
                  <a:srgbClr val="009DDC"/>
                </a:solidFill>
                <a:latin typeface="Arial Black"/>
                <a:cs typeface="Arial"/>
              </a:rPr>
              <a:t>Advocacy</a:t>
            </a:r>
            <a:r>
              <a:rPr lang="en-US" cap="none">
                <a:solidFill>
                  <a:srgbClr val="009DDC"/>
                </a:solidFill>
                <a:latin typeface="Arial"/>
                <a:cs typeface="Arial"/>
              </a:rPr>
              <a:t> </a:t>
            </a:r>
            <a:endParaRPr lang="en-US" cap="none">
              <a:solidFill>
                <a:srgbClr val="009DDC"/>
              </a:solidFill>
            </a:endParaRPr>
          </a:p>
        </p:txBody>
      </p:sp>
      <p:sp>
        <p:nvSpPr>
          <p:cNvPr id="5" name="Content Placeholder 4">
            <a:extLst>
              <a:ext uri="{FF2B5EF4-FFF2-40B4-BE49-F238E27FC236}">
                <a16:creationId xmlns:a16="http://schemas.microsoft.com/office/drawing/2014/main" id="{8D77935A-A9E8-4A65-9EC9-8327DB448EC1}"/>
              </a:ext>
            </a:extLst>
          </p:cNvPr>
          <p:cNvSpPr>
            <a:spLocks noGrp="1"/>
          </p:cNvSpPr>
          <p:nvPr>
            <p:ph sz="quarter" idx="13"/>
          </p:nvPr>
        </p:nvSpPr>
        <p:spPr>
          <a:xfrm>
            <a:off x="36556" y="1048282"/>
            <a:ext cx="6218767" cy="3323987"/>
          </a:xfrm>
        </p:spPr>
        <p:txBody>
          <a:bodyPr/>
          <a:lstStyle/>
          <a:p>
            <a:pPr marL="457200" lvl="0" indent="0" algn="ctr" rtl="0">
              <a:spcBef>
                <a:spcPts val="0"/>
              </a:spcBef>
              <a:spcAft>
                <a:spcPts val="0"/>
              </a:spcAft>
              <a:buNone/>
            </a:pPr>
            <a:r>
              <a:rPr lang="en-US" sz="1800" b="1">
                <a:solidFill>
                  <a:srgbClr val="461469"/>
                </a:solidFill>
              </a:rPr>
              <a:t>All advocacy is, at its core, an exercise in empathy.”  - </a:t>
            </a:r>
            <a:r>
              <a:rPr lang="en-US" sz="1800">
                <a:solidFill>
                  <a:srgbClr val="E71933"/>
                </a:solidFill>
              </a:rPr>
              <a:t>Samantha Power, Former Ambassador </a:t>
            </a:r>
          </a:p>
          <a:p>
            <a:pPr marL="457200" lvl="0" indent="0" algn="ctr" rtl="0">
              <a:spcBef>
                <a:spcPts val="0"/>
              </a:spcBef>
              <a:spcAft>
                <a:spcPts val="0"/>
              </a:spcAft>
              <a:buNone/>
            </a:pPr>
            <a:endParaRPr lang="en-US" sz="1200" b="1">
              <a:solidFill>
                <a:srgbClr val="E71933"/>
              </a:solidFill>
            </a:endParaRPr>
          </a:p>
          <a:p>
            <a:pPr marL="457200" lvl="0" indent="0" algn="ctr" rtl="0">
              <a:spcBef>
                <a:spcPts val="0"/>
              </a:spcBef>
              <a:spcAft>
                <a:spcPts val="0"/>
              </a:spcAft>
              <a:buNone/>
            </a:pPr>
            <a:r>
              <a:rPr lang="en-US" sz="1800" b="1">
                <a:solidFill>
                  <a:srgbClr val="461469"/>
                </a:solidFill>
              </a:rPr>
              <a:t>“Every great dream begins with a dreamer. Always remember, you have within you the strength, the patience and the passion to reach for the stars to change the world.”</a:t>
            </a:r>
          </a:p>
          <a:p>
            <a:pPr marL="742950" lvl="0" indent="-285750" algn="ctr" rtl="0">
              <a:spcBef>
                <a:spcPts val="0"/>
              </a:spcBef>
              <a:spcAft>
                <a:spcPts val="0"/>
              </a:spcAft>
              <a:buFontTx/>
              <a:buChar char="-"/>
            </a:pPr>
            <a:r>
              <a:rPr lang="en-US" sz="1800">
                <a:solidFill>
                  <a:srgbClr val="E71933"/>
                </a:solidFill>
              </a:rPr>
              <a:t>Harriet Tubman</a:t>
            </a:r>
          </a:p>
          <a:p>
            <a:pPr marL="457200" lvl="0" indent="0" algn="ctr" rtl="0">
              <a:spcBef>
                <a:spcPts val="0"/>
              </a:spcBef>
              <a:spcAft>
                <a:spcPts val="0"/>
              </a:spcAft>
              <a:buNone/>
            </a:pPr>
            <a:endParaRPr lang="en-US" sz="1800" b="1">
              <a:solidFill>
                <a:srgbClr val="E71933"/>
              </a:solidFill>
            </a:endParaRPr>
          </a:p>
          <a:p>
            <a:pPr marL="457200" lvl="0" indent="0" algn="ctr" rtl="0">
              <a:spcBef>
                <a:spcPts val="0"/>
              </a:spcBef>
              <a:spcAft>
                <a:spcPts val="0"/>
              </a:spcAft>
              <a:buNone/>
            </a:pPr>
            <a:r>
              <a:rPr lang="en-US" sz="2000" b="1">
                <a:solidFill>
                  <a:srgbClr val="461469"/>
                </a:solidFill>
              </a:rPr>
              <a:t>“When the world is silent, even one voice becomes powerful.”</a:t>
            </a:r>
          </a:p>
          <a:p>
            <a:pPr marL="457200" lvl="0" indent="0" algn="ctr" rtl="0">
              <a:spcBef>
                <a:spcPts val="0"/>
              </a:spcBef>
              <a:spcAft>
                <a:spcPts val="0"/>
              </a:spcAft>
              <a:buNone/>
            </a:pPr>
            <a:r>
              <a:rPr lang="en-US" sz="2000" b="1">
                <a:solidFill>
                  <a:srgbClr val="461469"/>
                </a:solidFill>
              </a:rPr>
              <a:t>- </a:t>
            </a:r>
            <a:r>
              <a:rPr lang="en-US" sz="1800">
                <a:solidFill>
                  <a:srgbClr val="E71933"/>
                </a:solidFill>
              </a:rPr>
              <a:t>Malala Yousafzai</a:t>
            </a:r>
            <a:endParaRPr lang="en-US" sz="2000">
              <a:solidFill>
                <a:srgbClr val="E71933"/>
              </a:solidFill>
            </a:endParaRPr>
          </a:p>
        </p:txBody>
      </p:sp>
    </p:spTree>
    <p:extLst>
      <p:ext uri="{BB962C8B-B14F-4D97-AF65-F5344CB8AC3E}">
        <p14:creationId xmlns:p14="http://schemas.microsoft.com/office/powerpoint/2010/main" val="393145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BE6BC-C5FE-45C8-A763-373FBD3BB387}"/>
              </a:ext>
            </a:extLst>
          </p:cNvPr>
          <p:cNvSpPr>
            <a:spLocks noGrp="1"/>
          </p:cNvSpPr>
          <p:nvPr>
            <p:ph type="sldNum" sz="quarter" idx="4"/>
          </p:nvPr>
        </p:nvSpPr>
        <p:spPr/>
        <p:txBody>
          <a:bodyPr/>
          <a:lstStyle/>
          <a:p>
            <a:fld id="{DA05D499-8038-C642-91E0-FF7B8677CF19}" type="slidenum">
              <a:rPr lang="en-US" smtClean="0"/>
              <a:pPr/>
              <a:t>14</a:t>
            </a:fld>
            <a:endParaRPr lang="en-US"/>
          </a:p>
        </p:txBody>
      </p:sp>
      <p:sp>
        <p:nvSpPr>
          <p:cNvPr id="4" name="Title 3">
            <a:extLst>
              <a:ext uri="{FF2B5EF4-FFF2-40B4-BE49-F238E27FC236}">
                <a16:creationId xmlns:a16="http://schemas.microsoft.com/office/drawing/2014/main" id="{1B146A7C-1BC0-470C-B755-EA90A9E7CB24}"/>
              </a:ext>
            </a:extLst>
          </p:cNvPr>
          <p:cNvSpPr>
            <a:spLocks noGrp="1"/>
          </p:cNvSpPr>
          <p:nvPr>
            <p:ph type="title"/>
          </p:nvPr>
        </p:nvSpPr>
        <p:spPr>
          <a:xfrm>
            <a:off x="317427" y="1350080"/>
            <a:ext cx="4438989" cy="1584408"/>
          </a:xfrm>
        </p:spPr>
        <p:txBody>
          <a:bodyPr/>
          <a:lstStyle/>
          <a:p>
            <a:r>
              <a:rPr lang="en-US" sz="3200" cap="none">
                <a:latin typeface="Arial Black" panose="020B0A04020102020204" pitchFamily="34" charset="0"/>
              </a:rPr>
              <a:t>The AMA is your</a:t>
            </a:r>
            <a:br>
              <a:rPr lang="en-US" sz="3200" cap="none">
                <a:latin typeface="Arial Black" panose="020B0A04020102020204" pitchFamily="34" charset="0"/>
              </a:rPr>
            </a:br>
            <a:r>
              <a:rPr lang="en-US" sz="3200" cap="none">
                <a:latin typeface="Arial Black" panose="020B0A04020102020204" pitchFamily="34" charset="0"/>
              </a:rPr>
              <a:t>Healthcare Advocacy Partner</a:t>
            </a:r>
          </a:p>
        </p:txBody>
      </p:sp>
    </p:spTree>
    <p:extLst>
      <p:ext uri="{BB962C8B-B14F-4D97-AF65-F5344CB8AC3E}">
        <p14:creationId xmlns:p14="http://schemas.microsoft.com/office/powerpoint/2010/main" val="53526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43AA5-6903-4003-868A-FBEC9940CC1E}"/>
              </a:ext>
            </a:extLst>
          </p:cNvPr>
          <p:cNvSpPr>
            <a:spLocks noGrp="1"/>
          </p:cNvSpPr>
          <p:nvPr>
            <p:ph type="sldNum" sz="quarter" idx="10"/>
          </p:nvPr>
        </p:nvSpPr>
        <p:spPr/>
        <p:txBody>
          <a:bodyPr/>
          <a:lstStyle/>
          <a:p>
            <a:fld id="{DA05D499-8038-C642-91E0-FF7B8677CF19}" type="slidenum">
              <a:rPr lang="en-US" smtClean="0"/>
              <a:pPr/>
              <a:t>15</a:t>
            </a:fld>
            <a:endParaRPr lang="en-US"/>
          </a:p>
        </p:txBody>
      </p:sp>
      <p:sp>
        <p:nvSpPr>
          <p:cNvPr id="3" name="Title 2">
            <a:extLst>
              <a:ext uri="{FF2B5EF4-FFF2-40B4-BE49-F238E27FC236}">
                <a16:creationId xmlns:a16="http://schemas.microsoft.com/office/drawing/2014/main" id="{24D3C919-756B-4F5D-A571-B79D9D618419}"/>
              </a:ext>
            </a:extLst>
          </p:cNvPr>
          <p:cNvSpPr>
            <a:spLocks noGrp="1"/>
          </p:cNvSpPr>
          <p:nvPr>
            <p:ph type="title"/>
          </p:nvPr>
        </p:nvSpPr>
        <p:spPr>
          <a:xfrm>
            <a:off x="461338" y="128557"/>
            <a:ext cx="8552033" cy="861774"/>
          </a:xfrm>
        </p:spPr>
        <p:txBody>
          <a:bodyPr/>
          <a:lstStyle/>
          <a:p>
            <a:r>
              <a:rPr lang="en-US" sz="2800" cap="none">
                <a:solidFill>
                  <a:srgbClr val="009DDC"/>
                </a:solidFill>
                <a:latin typeface="Arial Black"/>
                <a:cs typeface="Arial"/>
              </a:rPr>
              <a:t>The AMA is your Healthcare </a:t>
            </a:r>
            <a:br>
              <a:rPr lang="en-US" sz="2800" cap="none">
                <a:latin typeface="Arial Black" panose="020B0A04020102020204" pitchFamily="34" charset="0"/>
                <a:cs typeface="Arial"/>
              </a:rPr>
            </a:br>
            <a:r>
              <a:rPr lang="en-US" sz="2800" cap="none">
                <a:solidFill>
                  <a:srgbClr val="009DDC"/>
                </a:solidFill>
                <a:latin typeface="Arial Black"/>
                <a:cs typeface="Arial"/>
              </a:rPr>
              <a:t>Advocacy Partner</a:t>
            </a:r>
          </a:p>
        </p:txBody>
      </p:sp>
      <p:sp>
        <p:nvSpPr>
          <p:cNvPr id="4" name="Content Placeholder 3">
            <a:extLst>
              <a:ext uri="{FF2B5EF4-FFF2-40B4-BE49-F238E27FC236}">
                <a16:creationId xmlns:a16="http://schemas.microsoft.com/office/drawing/2014/main" id="{0FF36075-117C-4B2E-AB6F-63B26D40325A}"/>
              </a:ext>
            </a:extLst>
          </p:cNvPr>
          <p:cNvSpPr>
            <a:spLocks noGrp="1"/>
          </p:cNvSpPr>
          <p:nvPr>
            <p:ph idx="1"/>
          </p:nvPr>
        </p:nvSpPr>
        <p:spPr>
          <a:xfrm>
            <a:off x="204330" y="870289"/>
            <a:ext cx="5836258" cy="3402921"/>
          </a:xfrm>
        </p:spPr>
        <p:txBody>
          <a:bodyPr vert="horz" lIns="68580" tIns="34290" rIns="68580" bIns="34290" rtlCol="0" anchor="t">
            <a:normAutofit/>
          </a:bodyPr>
          <a:lstStyle/>
          <a:p>
            <a:pPr marL="0" indent="0">
              <a:buNone/>
            </a:pPr>
            <a:endParaRPr lang="en-US" sz="1800">
              <a:latin typeface="Arial"/>
              <a:cs typeface="Arial"/>
            </a:endParaRPr>
          </a:p>
          <a:p>
            <a:pPr marL="685324" lvl="2" indent="-228124"/>
            <a:endParaRPr lang="en-US" sz="1800"/>
          </a:p>
          <a:p>
            <a:pPr marL="228124" indent="-228124"/>
            <a:endParaRPr lang="en-US"/>
          </a:p>
        </p:txBody>
      </p:sp>
      <p:sp>
        <p:nvSpPr>
          <p:cNvPr id="8" name="Content Placeholder 2">
            <a:extLst>
              <a:ext uri="{FF2B5EF4-FFF2-40B4-BE49-F238E27FC236}">
                <a16:creationId xmlns:a16="http://schemas.microsoft.com/office/drawing/2014/main" id="{AE86BD74-3CA3-4C85-9124-798DDA0583DF}"/>
              </a:ext>
            </a:extLst>
          </p:cNvPr>
          <p:cNvSpPr txBox="1">
            <a:spLocks/>
          </p:cNvSpPr>
          <p:nvPr/>
        </p:nvSpPr>
        <p:spPr>
          <a:xfrm>
            <a:off x="351566" y="1110373"/>
            <a:ext cx="10510223" cy="4618276"/>
          </a:xfrm>
          <a:prstGeom prst="rect">
            <a:avLst/>
          </a:prstGeom>
        </p:spPr>
        <p:txBody>
          <a:bodyPr vert="horz" lIns="121920" tIns="60960" rIns="121920" bIns="60960" rtlCol="0" anchor="t">
            <a:no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8590" indent="-285750">
              <a:spcBef>
                <a:spcPts val="600"/>
              </a:spcBef>
              <a:spcAft>
                <a:spcPts val="0"/>
              </a:spcAft>
              <a:buFont typeface="Wingdings" panose="05000000000000000000" pitchFamily="2" charset="2"/>
              <a:buChar char="§"/>
            </a:pPr>
            <a:r>
              <a:rPr lang="en-US">
                <a:solidFill>
                  <a:srgbClr val="452663"/>
                </a:solidFill>
                <a:latin typeface="Arial"/>
                <a:cs typeface="Arial"/>
              </a:rPr>
              <a:t>Identifying </a:t>
            </a:r>
            <a:r>
              <a:rPr lang="en-US" b="1">
                <a:solidFill>
                  <a:srgbClr val="452663"/>
                </a:solidFill>
                <a:latin typeface="Arial"/>
                <a:cs typeface="Arial"/>
              </a:rPr>
              <a:t>Police Brutality </a:t>
            </a:r>
            <a:r>
              <a:rPr lang="en-US">
                <a:solidFill>
                  <a:srgbClr val="452663"/>
                </a:solidFill>
                <a:latin typeface="Arial"/>
                <a:cs typeface="Arial"/>
              </a:rPr>
              <a:t>as a </a:t>
            </a:r>
            <a:r>
              <a:rPr lang="en-US" b="1">
                <a:solidFill>
                  <a:srgbClr val="452663"/>
                </a:solidFill>
                <a:latin typeface="Arial"/>
                <a:cs typeface="Arial"/>
              </a:rPr>
              <a:t>national health issue</a:t>
            </a:r>
            <a:r>
              <a:rPr lang="en-US">
                <a:solidFill>
                  <a:srgbClr val="452663"/>
                </a:solidFill>
                <a:latin typeface="Arial"/>
                <a:cs typeface="Arial"/>
              </a:rPr>
              <a:t>.</a:t>
            </a:r>
            <a:endParaRPr lang="en-US">
              <a:solidFill>
                <a:srgbClr val="452663"/>
              </a:solidFill>
              <a:cs typeface="Arial"/>
            </a:endParaRPr>
          </a:p>
          <a:p>
            <a:pPr marL="148590" indent="-285750">
              <a:spcBef>
                <a:spcPts val="600"/>
              </a:spcBef>
              <a:spcAft>
                <a:spcPts val="0"/>
              </a:spcAft>
              <a:buFont typeface="Wingdings" panose="05000000000000000000" pitchFamily="2" charset="2"/>
              <a:buChar char="§"/>
            </a:pPr>
            <a:r>
              <a:rPr lang="en-US">
                <a:solidFill>
                  <a:srgbClr val="452663"/>
                </a:solidFill>
                <a:latin typeface="Arial"/>
                <a:cs typeface="Arial"/>
              </a:rPr>
              <a:t>Defending </a:t>
            </a:r>
            <a:r>
              <a:rPr lang="en-US" b="1">
                <a:solidFill>
                  <a:srgbClr val="452663"/>
                </a:solidFill>
                <a:latin typeface="Arial"/>
                <a:cs typeface="Arial"/>
              </a:rPr>
              <a:t>Title X</a:t>
            </a:r>
          </a:p>
          <a:p>
            <a:pPr marL="148590" indent="-285750">
              <a:spcBef>
                <a:spcPts val="600"/>
              </a:spcBef>
              <a:spcAft>
                <a:spcPts val="0"/>
              </a:spcAft>
              <a:buFont typeface="Wingdings" panose="05000000000000000000" pitchFamily="2" charset="2"/>
              <a:buChar char="§"/>
            </a:pPr>
            <a:r>
              <a:rPr lang="en-US">
                <a:solidFill>
                  <a:srgbClr val="452663"/>
                </a:solidFill>
                <a:latin typeface="Arial"/>
                <a:cs typeface="Arial"/>
              </a:rPr>
              <a:t>Advocating for </a:t>
            </a:r>
            <a:r>
              <a:rPr lang="en-US" b="1">
                <a:solidFill>
                  <a:srgbClr val="452663"/>
                </a:solidFill>
                <a:latin typeface="Arial"/>
                <a:cs typeface="Arial"/>
              </a:rPr>
              <a:t>DACA</a:t>
            </a:r>
            <a:endParaRPr lang="en-US" b="1">
              <a:solidFill>
                <a:srgbClr val="452663"/>
              </a:solidFill>
              <a:cs typeface="Arial"/>
            </a:endParaRPr>
          </a:p>
          <a:p>
            <a:pPr marL="148590" indent="-285750">
              <a:spcBef>
                <a:spcPts val="600"/>
              </a:spcBef>
              <a:spcAft>
                <a:spcPts val="0"/>
              </a:spcAft>
              <a:buFont typeface="Wingdings" panose="05000000000000000000" pitchFamily="2" charset="2"/>
              <a:buChar char="§"/>
            </a:pPr>
            <a:r>
              <a:rPr lang="en-US" b="1">
                <a:solidFill>
                  <a:srgbClr val="452663"/>
                </a:solidFill>
                <a:latin typeface="Arial"/>
                <a:cs typeface="Arial"/>
              </a:rPr>
              <a:t>Protecting Patient’s </a:t>
            </a:r>
            <a:r>
              <a:rPr lang="en-US">
                <a:solidFill>
                  <a:srgbClr val="452663"/>
                </a:solidFill>
                <a:latin typeface="Arial"/>
                <a:cs typeface="Arial"/>
              </a:rPr>
              <a:t>Access to Care</a:t>
            </a:r>
            <a:endParaRPr lang="en-US">
              <a:solidFill>
                <a:srgbClr val="452663"/>
              </a:solidFill>
            </a:endParaRPr>
          </a:p>
          <a:p>
            <a:pPr marL="148590" indent="-285750">
              <a:spcBef>
                <a:spcPts val="600"/>
              </a:spcBef>
              <a:spcAft>
                <a:spcPts val="0"/>
              </a:spcAft>
              <a:buFont typeface="Wingdings" panose="05000000000000000000" pitchFamily="2" charset="2"/>
              <a:buChar char="§"/>
            </a:pPr>
            <a:r>
              <a:rPr lang="en-US">
                <a:solidFill>
                  <a:srgbClr val="452663"/>
                </a:solidFill>
                <a:latin typeface="Arial"/>
                <a:cs typeface="Arial"/>
              </a:rPr>
              <a:t>Increasing </a:t>
            </a:r>
            <a:r>
              <a:rPr lang="en-US" b="1">
                <a:solidFill>
                  <a:srgbClr val="452663"/>
                </a:solidFill>
                <a:latin typeface="Arial"/>
                <a:cs typeface="Arial"/>
              </a:rPr>
              <a:t>Racial</a:t>
            </a:r>
            <a:r>
              <a:rPr lang="en-US">
                <a:solidFill>
                  <a:srgbClr val="452663"/>
                </a:solidFill>
                <a:latin typeface="Arial"/>
                <a:cs typeface="Arial"/>
              </a:rPr>
              <a:t> and </a:t>
            </a:r>
            <a:r>
              <a:rPr lang="en-US" b="1">
                <a:solidFill>
                  <a:srgbClr val="452663"/>
                </a:solidFill>
                <a:latin typeface="Arial"/>
                <a:cs typeface="Arial"/>
              </a:rPr>
              <a:t>Ethnic Diversity</a:t>
            </a:r>
            <a:r>
              <a:rPr lang="en-US">
                <a:solidFill>
                  <a:srgbClr val="452663"/>
                </a:solidFill>
                <a:latin typeface="Arial"/>
                <a:cs typeface="Arial"/>
              </a:rPr>
              <a:t> in Medicine</a:t>
            </a:r>
            <a:endParaRPr lang="en-US">
              <a:solidFill>
                <a:srgbClr val="452663"/>
              </a:solidFill>
            </a:endParaRPr>
          </a:p>
          <a:p>
            <a:pPr marL="148590" indent="-285750">
              <a:spcBef>
                <a:spcPts val="600"/>
              </a:spcBef>
              <a:spcAft>
                <a:spcPts val="0"/>
              </a:spcAft>
              <a:buFont typeface="Wingdings" panose="05000000000000000000" pitchFamily="2" charset="2"/>
              <a:buChar char="§"/>
            </a:pPr>
            <a:r>
              <a:rPr lang="en-US" b="1">
                <a:solidFill>
                  <a:srgbClr val="452663"/>
                </a:solidFill>
                <a:latin typeface="Arial"/>
                <a:cs typeface="Arial"/>
              </a:rPr>
              <a:t>LGBTQ+ </a:t>
            </a:r>
            <a:r>
              <a:rPr lang="en-US">
                <a:solidFill>
                  <a:srgbClr val="452663"/>
                </a:solidFill>
                <a:latin typeface="Arial"/>
                <a:cs typeface="Arial"/>
              </a:rPr>
              <a:t>Health Advocacy</a:t>
            </a:r>
            <a:endParaRPr lang="en-US">
              <a:solidFill>
                <a:srgbClr val="452663"/>
              </a:solidFill>
            </a:endParaRPr>
          </a:p>
          <a:p>
            <a:pPr marL="148590" indent="-285750">
              <a:spcBef>
                <a:spcPts val="600"/>
              </a:spcBef>
              <a:spcAft>
                <a:spcPts val="0"/>
              </a:spcAft>
              <a:buFont typeface="Wingdings" panose="05000000000000000000" pitchFamily="2" charset="2"/>
              <a:buChar char="§"/>
            </a:pPr>
            <a:r>
              <a:rPr lang="en-US">
                <a:solidFill>
                  <a:srgbClr val="452663"/>
                </a:solidFill>
                <a:latin typeface="Arial"/>
                <a:cs typeface="Arial"/>
              </a:rPr>
              <a:t>Addressing Issues of </a:t>
            </a:r>
            <a:r>
              <a:rPr lang="en-US" b="1">
                <a:solidFill>
                  <a:srgbClr val="452663"/>
                </a:solidFill>
                <a:latin typeface="Arial"/>
                <a:cs typeface="Arial"/>
              </a:rPr>
              <a:t>Smoking/Vaping</a:t>
            </a:r>
            <a:endParaRPr lang="en-US" b="1">
              <a:solidFill>
                <a:srgbClr val="452663"/>
              </a:solidFill>
            </a:endParaRPr>
          </a:p>
          <a:p>
            <a:pPr marL="148590" indent="-285750">
              <a:spcBef>
                <a:spcPts val="600"/>
              </a:spcBef>
              <a:spcAft>
                <a:spcPts val="0"/>
              </a:spcAft>
              <a:buFont typeface="Wingdings" panose="05000000000000000000" pitchFamily="2" charset="2"/>
              <a:buChar char="§"/>
            </a:pPr>
            <a:r>
              <a:rPr lang="en-US">
                <a:solidFill>
                  <a:srgbClr val="452663"/>
                </a:solidFill>
                <a:latin typeface="Arial"/>
                <a:cs typeface="Arial"/>
              </a:rPr>
              <a:t>Addressing </a:t>
            </a:r>
            <a:r>
              <a:rPr lang="en-US" b="1">
                <a:solidFill>
                  <a:srgbClr val="452663"/>
                </a:solidFill>
                <a:latin typeface="Arial"/>
                <a:cs typeface="Arial"/>
              </a:rPr>
              <a:t>Immigration and Health Care</a:t>
            </a:r>
            <a:r>
              <a:rPr lang="en-US">
                <a:solidFill>
                  <a:srgbClr val="452663"/>
                </a:solidFill>
                <a:latin typeface="Arial"/>
                <a:cs typeface="Arial"/>
              </a:rPr>
              <a:t> Issues</a:t>
            </a:r>
            <a:endParaRPr lang="en-US">
              <a:solidFill>
                <a:srgbClr val="452663"/>
              </a:solidFill>
            </a:endParaRPr>
          </a:p>
          <a:p>
            <a:pPr marL="148590" indent="-285750">
              <a:spcBef>
                <a:spcPts val="600"/>
              </a:spcBef>
              <a:spcAft>
                <a:spcPts val="0"/>
              </a:spcAft>
              <a:buFont typeface="Wingdings" panose="05000000000000000000" pitchFamily="2" charset="2"/>
              <a:buChar char="§"/>
            </a:pPr>
            <a:r>
              <a:rPr lang="en-US" b="1">
                <a:solidFill>
                  <a:srgbClr val="452663"/>
                </a:solidFill>
                <a:latin typeface="Arial"/>
                <a:cs typeface="Arial"/>
              </a:rPr>
              <a:t>Creating Policy </a:t>
            </a:r>
            <a:r>
              <a:rPr lang="en-US">
                <a:solidFill>
                  <a:srgbClr val="452663"/>
                </a:solidFill>
                <a:latin typeface="Arial"/>
                <a:cs typeface="Arial"/>
              </a:rPr>
              <a:t>Around Gun Ownership &amp; </a:t>
            </a:r>
            <a:r>
              <a:rPr lang="en-US" b="1">
                <a:solidFill>
                  <a:srgbClr val="452663"/>
                </a:solidFill>
                <a:latin typeface="Arial"/>
                <a:cs typeface="Arial"/>
              </a:rPr>
              <a:t>Gun Violence</a:t>
            </a:r>
            <a:endParaRPr lang="en-US" b="1">
              <a:solidFill>
                <a:srgbClr val="452663"/>
              </a:solidFill>
            </a:endParaRPr>
          </a:p>
          <a:p>
            <a:pPr marL="148590" indent="-285750">
              <a:spcBef>
                <a:spcPts val="600"/>
              </a:spcBef>
              <a:spcAft>
                <a:spcPts val="0"/>
              </a:spcAft>
              <a:buFont typeface="Wingdings" panose="05000000000000000000" pitchFamily="2" charset="2"/>
              <a:buChar char="§"/>
            </a:pPr>
            <a:r>
              <a:rPr lang="en-US">
                <a:solidFill>
                  <a:srgbClr val="452663"/>
                </a:solidFill>
                <a:latin typeface="Arial"/>
                <a:cs typeface="Arial"/>
              </a:rPr>
              <a:t>Working Initiatives for </a:t>
            </a:r>
            <a:r>
              <a:rPr lang="en-US" b="1">
                <a:solidFill>
                  <a:srgbClr val="452663"/>
                </a:solidFill>
                <a:latin typeface="Arial"/>
                <a:cs typeface="Arial"/>
              </a:rPr>
              <a:t>Rx pricing practices </a:t>
            </a:r>
            <a:r>
              <a:rPr lang="en-US">
                <a:solidFill>
                  <a:srgbClr val="452663"/>
                </a:solidFill>
                <a:latin typeface="Arial"/>
                <a:cs typeface="Arial"/>
              </a:rPr>
              <a:t>and oversight </a:t>
            </a:r>
            <a:endParaRPr lang="en-US">
              <a:solidFill>
                <a:srgbClr val="452663"/>
              </a:solidFill>
            </a:endParaRPr>
          </a:p>
          <a:p>
            <a:pPr marL="0">
              <a:spcAft>
                <a:spcPts val="0"/>
              </a:spcAft>
            </a:pPr>
            <a:endParaRPr lang="en-US"/>
          </a:p>
          <a:p>
            <a:pPr marL="0">
              <a:spcAft>
                <a:spcPts val="0"/>
              </a:spcAft>
            </a:pPr>
            <a:endParaRPr lang="en-US"/>
          </a:p>
        </p:txBody>
      </p:sp>
      <p:pic>
        <p:nvPicPr>
          <p:cNvPr id="11" name="Graphic 10">
            <a:extLst>
              <a:ext uri="{FF2B5EF4-FFF2-40B4-BE49-F238E27FC236}">
                <a16:creationId xmlns:a16="http://schemas.microsoft.com/office/drawing/2014/main" id="{F383B699-9C4F-4C4A-AC76-FB9F3FA29740}"/>
              </a:ext>
            </a:extLst>
          </p:cNvPr>
          <p:cNvPicPr preferRelativeResize="0">
            <a:picLocks noChangeAspect="1"/>
          </p:cNvPicPr>
          <p:nvPr/>
        </p:nvPicPr>
        <p:blipFill rotWithShape="1">
          <a:blip r:embed="rId3">
            <a:extLst>
              <a:ext uri="{96DAC541-7B7A-43D3-8B79-37D633B846F1}">
                <asvg:svgBlip xmlns:asvg="http://schemas.microsoft.com/office/drawing/2016/SVG/main" r:embed="rId4"/>
              </a:ext>
            </a:extLst>
          </a:blip>
          <a:srcRect r="48429" b="-4931"/>
          <a:stretch/>
        </p:blipFill>
        <p:spPr>
          <a:xfrm>
            <a:off x="7133148" y="1062883"/>
            <a:ext cx="1423214" cy="1316272"/>
          </a:xfrm>
          <a:prstGeom prst="rect">
            <a:avLst/>
          </a:prstGeom>
        </p:spPr>
      </p:pic>
      <p:pic>
        <p:nvPicPr>
          <p:cNvPr id="13" name="Graphic 12">
            <a:extLst>
              <a:ext uri="{FF2B5EF4-FFF2-40B4-BE49-F238E27FC236}">
                <a16:creationId xmlns:a16="http://schemas.microsoft.com/office/drawing/2014/main" id="{D59E26AC-6464-4746-BA85-AFC01C8E73B3}"/>
              </a:ext>
            </a:extLst>
          </p:cNvPr>
          <p:cNvPicPr preferRelativeResize="0">
            <a:picLocks noChangeAspect="1"/>
          </p:cNvPicPr>
          <p:nvPr/>
        </p:nvPicPr>
        <p:blipFill rotWithShape="1">
          <a:blip r:embed="rId3">
            <a:extLst>
              <a:ext uri="{96DAC541-7B7A-43D3-8B79-37D633B846F1}">
                <asvg:svgBlip xmlns:asvg="http://schemas.microsoft.com/office/drawing/2016/SVG/main" r:embed="rId4"/>
              </a:ext>
            </a:extLst>
          </a:blip>
          <a:srcRect l="52459" r="-4030" b="-4931"/>
          <a:stretch/>
        </p:blipFill>
        <p:spPr>
          <a:xfrm>
            <a:off x="7004922" y="2571749"/>
            <a:ext cx="1423214" cy="1316272"/>
          </a:xfrm>
          <a:prstGeom prst="rect">
            <a:avLst/>
          </a:prstGeom>
        </p:spPr>
      </p:pic>
    </p:spTree>
    <p:extLst>
      <p:ext uri="{BB962C8B-B14F-4D97-AF65-F5344CB8AC3E}">
        <p14:creationId xmlns:p14="http://schemas.microsoft.com/office/powerpoint/2010/main" val="100906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000"/>
              <a:buFont typeface="Arial"/>
              <a:buNone/>
            </a:pPr>
            <a:fld id="{00000000-1234-1234-1234-123412341234}" type="slidenum">
              <a:rPr lang="en"/>
              <a:t>16</a:t>
            </a:fld>
            <a:endParaRPr/>
          </a:p>
        </p:txBody>
      </p:sp>
      <p:sp>
        <p:nvSpPr>
          <p:cNvPr id="94" name="Google Shape;94;p21"/>
          <p:cNvSpPr txBox="1">
            <a:spLocks noGrp="1"/>
          </p:cNvSpPr>
          <p:nvPr>
            <p:ph type="title"/>
          </p:nvPr>
        </p:nvSpPr>
        <p:spPr>
          <a:xfrm>
            <a:off x="74700" y="71299"/>
            <a:ext cx="7886700" cy="459300"/>
          </a:xfrm>
          <a:prstGeom prst="rect">
            <a:avLst/>
          </a:prstGeom>
          <a:noFill/>
          <a:ln>
            <a:noFill/>
          </a:ln>
        </p:spPr>
        <p:txBody>
          <a:bodyPr spcFirstLastPara="1" wrap="square" lIns="91425" tIns="45700" rIns="91425" bIns="45700" anchor="ctr" anchorCtr="0">
            <a:normAutofit/>
          </a:bodyPr>
          <a:lstStyle/>
          <a:p>
            <a:pPr>
              <a:buSzPts val="2400"/>
            </a:pPr>
            <a:r>
              <a:rPr lang="en-US" sz="2000" b="1" cap="none">
                <a:solidFill>
                  <a:schemeClr val="accent3"/>
                </a:solidFill>
                <a:latin typeface="Arial Black" panose="020B0A04020102020204" pitchFamily="34" charset="0"/>
              </a:rPr>
              <a:t>AMA Advocacy Unit</a:t>
            </a:r>
            <a:endParaRPr lang="en-US" sz="2800" b="1" cap="none">
              <a:solidFill>
                <a:schemeClr val="accent3"/>
              </a:solidFill>
              <a:latin typeface="Arial Black" panose="020B0A04020102020204" pitchFamily="34" charset="0"/>
            </a:endParaRPr>
          </a:p>
        </p:txBody>
      </p:sp>
      <p:pic>
        <p:nvPicPr>
          <p:cNvPr id="95" name="Google Shape;95;p21"/>
          <p:cNvPicPr preferRelativeResize="0"/>
          <p:nvPr/>
        </p:nvPicPr>
        <p:blipFill>
          <a:blip r:embed="rId3">
            <a:alphaModFix/>
          </a:blip>
          <a:stretch>
            <a:fillRect/>
          </a:stretch>
        </p:blipFill>
        <p:spPr>
          <a:xfrm>
            <a:off x="123150" y="530601"/>
            <a:ext cx="5876603" cy="2539725"/>
          </a:xfrm>
          <a:prstGeom prst="rect">
            <a:avLst/>
          </a:prstGeom>
          <a:noFill/>
          <a:ln w="9525" cap="flat" cmpd="sng">
            <a:solidFill>
              <a:schemeClr val="dk2"/>
            </a:solidFill>
            <a:prstDash val="solid"/>
            <a:round/>
            <a:headEnd type="none" w="sm" len="sm"/>
            <a:tailEnd type="none" w="sm" len="sm"/>
          </a:ln>
        </p:spPr>
      </p:pic>
      <p:pic>
        <p:nvPicPr>
          <p:cNvPr id="96" name="Google Shape;96;p21"/>
          <p:cNvPicPr preferRelativeResize="0"/>
          <p:nvPr/>
        </p:nvPicPr>
        <p:blipFill>
          <a:blip r:embed="rId4">
            <a:alphaModFix/>
          </a:blip>
          <a:stretch>
            <a:fillRect/>
          </a:stretch>
        </p:blipFill>
        <p:spPr>
          <a:xfrm>
            <a:off x="6103078" y="508774"/>
            <a:ext cx="2839447" cy="2583370"/>
          </a:xfrm>
          <a:prstGeom prst="rect">
            <a:avLst/>
          </a:prstGeom>
          <a:noFill/>
          <a:ln w="9525" cap="flat" cmpd="sng">
            <a:solidFill>
              <a:schemeClr val="dk2"/>
            </a:solidFill>
            <a:prstDash val="solid"/>
            <a:round/>
            <a:headEnd type="none" w="sm" len="sm"/>
            <a:tailEnd type="none" w="sm" len="sm"/>
          </a:ln>
        </p:spPr>
      </p:pic>
      <p:pic>
        <p:nvPicPr>
          <p:cNvPr id="97" name="Google Shape;97;p21"/>
          <p:cNvPicPr preferRelativeResize="0"/>
          <p:nvPr/>
        </p:nvPicPr>
        <p:blipFill>
          <a:blip r:embed="rId5">
            <a:alphaModFix/>
          </a:blip>
          <a:stretch>
            <a:fillRect/>
          </a:stretch>
        </p:blipFill>
        <p:spPr>
          <a:xfrm>
            <a:off x="123150" y="3158151"/>
            <a:ext cx="2896799" cy="1846526"/>
          </a:xfrm>
          <a:prstGeom prst="rect">
            <a:avLst/>
          </a:prstGeom>
          <a:noFill/>
          <a:ln>
            <a:solidFill>
              <a:schemeClr val="accent1"/>
            </a:solidFill>
          </a:ln>
        </p:spPr>
      </p:pic>
      <p:pic>
        <p:nvPicPr>
          <p:cNvPr id="98" name="Google Shape;98;p21"/>
          <p:cNvPicPr preferRelativeResize="0"/>
          <p:nvPr/>
        </p:nvPicPr>
        <p:blipFill>
          <a:blip r:embed="rId6">
            <a:alphaModFix/>
          </a:blip>
          <a:stretch>
            <a:fillRect/>
          </a:stretch>
        </p:blipFill>
        <p:spPr>
          <a:xfrm>
            <a:off x="3172350" y="3158152"/>
            <a:ext cx="3017150" cy="1846526"/>
          </a:xfrm>
          <a:prstGeom prst="rect">
            <a:avLst/>
          </a:prstGeom>
          <a:noFill/>
          <a:ln>
            <a:solidFill>
              <a:schemeClr val="accent1"/>
            </a:solidFill>
          </a:ln>
        </p:spPr>
      </p:pic>
      <p:pic>
        <p:nvPicPr>
          <p:cNvPr id="99" name="Google Shape;99;p21"/>
          <p:cNvPicPr preferRelativeResize="0"/>
          <p:nvPr/>
        </p:nvPicPr>
        <p:blipFill>
          <a:blip r:embed="rId7">
            <a:alphaModFix/>
          </a:blip>
          <a:stretch>
            <a:fillRect/>
          </a:stretch>
        </p:blipFill>
        <p:spPr>
          <a:xfrm>
            <a:off x="6341900" y="3158152"/>
            <a:ext cx="2610120" cy="1846526"/>
          </a:xfrm>
          <a:prstGeom prst="rect">
            <a:avLst/>
          </a:prstGeom>
          <a:noFill/>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F6899-0677-4172-B287-206B6771BD3B}"/>
              </a:ext>
            </a:extLst>
          </p:cNvPr>
          <p:cNvSpPr>
            <a:spLocks noGrp="1"/>
          </p:cNvSpPr>
          <p:nvPr>
            <p:ph type="sldNum" sz="quarter" idx="10"/>
          </p:nvPr>
        </p:nvSpPr>
        <p:spPr>
          <a:xfrm>
            <a:off x="461338" y="4769048"/>
            <a:ext cx="184731" cy="255049"/>
          </a:xfrm>
        </p:spPr>
        <p:txBody>
          <a:bodyPr/>
          <a:lstStyle/>
          <a:p>
            <a:fld id="{DA05D499-8038-C642-91E0-FF7B8677CF19}" type="slidenum">
              <a:rPr lang="en-US" smtClean="0"/>
              <a:pPr/>
              <a:t>17</a:t>
            </a:fld>
            <a:endParaRPr lang="en-US"/>
          </a:p>
        </p:txBody>
      </p:sp>
      <p:sp>
        <p:nvSpPr>
          <p:cNvPr id="3" name="Title 2">
            <a:extLst>
              <a:ext uri="{FF2B5EF4-FFF2-40B4-BE49-F238E27FC236}">
                <a16:creationId xmlns:a16="http://schemas.microsoft.com/office/drawing/2014/main" id="{1CB0548A-3263-483F-A72F-68A71935F711}"/>
              </a:ext>
            </a:extLst>
          </p:cNvPr>
          <p:cNvSpPr>
            <a:spLocks noGrp="1"/>
          </p:cNvSpPr>
          <p:nvPr>
            <p:ph type="title"/>
          </p:nvPr>
        </p:nvSpPr>
        <p:spPr>
          <a:xfrm>
            <a:off x="448056" y="248834"/>
            <a:ext cx="8229600" cy="461665"/>
          </a:xfrm>
        </p:spPr>
        <p:txBody>
          <a:bodyPr/>
          <a:lstStyle/>
          <a:p>
            <a:r>
              <a:rPr lang="en-US" cap="none">
                <a:solidFill>
                  <a:schemeClr val="accent3"/>
                </a:solidFill>
                <a:latin typeface="Arial Black" panose="020B0A04020102020204" pitchFamily="34" charset="0"/>
              </a:rPr>
              <a:t>Writing Resolutions into Policy  </a:t>
            </a:r>
          </a:p>
        </p:txBody>
      </p:sp>
      <p:graphicFrame>
        <p:nvGraphicFramePr>
          <p:cNvPr id="6" name="Diagram 5">
            <a:extLst>
              <a:ext uri="{FF2B5EF4-FFF2-40B4-BE49-F238E27FC236}">
                <a16:creationId xmlns:a16="http://schemas.microsoft.com/office/drawing/2014/main" id="{19B42220-C20E-47A9-8509-3018841F893B}"/>
              </a:ext>
            </a:extLst>
          </p:cNvPr>
          <p:cNvGraphicFramePr/>
          <p:nvPr>
            <p:extLst>
              <p:ext uri="{D42A27DB-BD31-4B8C-83A1-F6EECF244321}">
                <p14:modId xmlns:p14="http://schemas.microsoft.com/office/powerpoint/2010/main" val="393339286"/>
              </p:ext>
            </p:extLst>
          </p:nvPr>
        </p:nvGraphicFramePr>
        <p:xfrm>
          <a:off x="-914400" y="718399"/>
          <a:ext cx="8987757" cy="3579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6261CB3C-4CB3-4F08-9E64-070E77B1ABFB}"/>
              </a:ext>
            </a:extLst>
          </p:cNvPr>
          <p:cNvGrpSpPr/>
          <p:nvPr/>
        </p:nvGrpSpPr>
        <p:grpSpPr>
          <a:xfrm>
            <a:off x="6607558" y="940482"/>
            <a:ext cx="2213297" cy="2104675"/>
            <a:chOff x="6572981" y="710499"/>
            <a:chExt cx="2213297" cy="2104675"/>
          </a:xfrm>
        </p:grpSpPr>
        <p:pic>
          <p:nvPicPr>
            <p:cNvPr id="9" name="Graphic 8" descr="Contract outline">
              <a:extLst>
                <a:ext uri="{FF2B5EF4-FFF2-40B4-BE49-F238E27FC236}">
                  <a16:creationId xmlns:a16="http://schemas.microsoft.com/office/drawing/2014/main" id="{2A9FC259-029D-4856-9245-5FC945E8BA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72981" y="710499"/>
              <a:ext cx="2104675" cy="2104675"/>
            </a:xfrm>
            <a:prstGeom prst="rect">
              <a:avLst/>
            </a:prstGeom>
          </p:spPr>
        </p:pic>
        <p:pic>
          <p:nvPicPr>
            <p:cNvPr id="13" name="Graphic 12" descr="Pen with solid fill">
              <a:extLst>
                <a:ext uri="{FF2B5EF4-FFF2-40B4-BE49-F238E27FC236}">
                  <a16:creationId xmlns:a16="http://schemas.microsoft.com/office/drawing/2014/main" id="{C3359D44-0F11-4D38-8760-C489A34B9C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64736" y="1233269"/>
              <a:ext cx="821542" cy="821542"/>
            </a:xfrm>
            <a:prstGeom prst="rect">
              <a:avLst/>
            </a:prstGeom>
          </p:spPr>
        </p:pic>
      </p:grpSp>
      <p:sp>
        <p:nvSpPr>
          <p:cNvPr id="15" name="TextBox 14">
            <a:extLst>
              <a:ext uri="{FF2B5EF4-FFF2-40B4-BE49-F238E27FC236}">
                <a16:creationId xmlns:a16="http://schemas.microsoft.com/office/drawing/2014/main" id="{F56038B3-3B78-41DF-8528-F542AE81100F}"/>
              </a:ext>
            </a:extLst>
          </p:cNvPr>
          <p:cNvSpPr txBox="1"/>
          <p:nvPr/>
        </p:nvSpPr>
        <p:spPr>
          <a:xfrm>
            <a:off x="6607558" y="2973937"/>
            <a:ext cx="2081623" cy="923330"/>
          </a:xfrm>
          <a:prstGeom prst="rect">
            <a:avLst/>
          </a:prstGeom>
          <a:noFill/>
        </p:spPr>
        <p:txBody>
          <a:bodyPr wrap="square" rtlCol="0">
            <a:spAutoFit/>
          </a:bodyPr>
          <a:lstStyle/>
          <a:p>
            <a:pPr algn="ctr"/>
            <a:r>
              <a:rPr lang="en-US" b="1">
                <a:solidFill>
                  <a:schemeClr val="accent6"/>
                </a:solidFill>
                <a:latin typeface="Arial Black" panose="020B0A04020102020204" pitchFamily="34" charset="0"/>
              </a:rPr>
              <a:t>Resolution Becomes Policy!</a:t>
            </a:r>
          </a:p>
        </p:txBody>
      </p:sp>
    </p:spTree>
    <p:extLst>
      <p:ext uri="{BB962C8B-B14F-4D97-AF65-F5344CB8AC3E}">
        <p14:creationId xmlns:p14="http://schemas.microsoft.com/office/powerpoint/2010/main" val="588429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A0B808-E3FF-43ED-8A46-69336C2A25BA}"/>
              </a:ext>
            </a:extLst>
          </p:cNvPr>
          <p:cNvSpPr>
            <a:spLocks noGrp="1"/>
          </p:cNvSpPr>
          <p:nvPr>
            <p:ph type="sldNum" sz="quarter" idx="10"/>
          </p:nvPr>
        </p:nvSpPr>
        <p:spPr/>
        <p:txBody>
          <a:bodyPr/>
          <a:lstStyle/>
          <a:p>
            <a:fld id="{DA05D499-8038-C642-91E0-FF7B8677CF19}" type="slidenum">
              <a:rPr lang="en-US" smtClean="0"/>
              <a:pPr/>
              <a:t>18</a:t>
            </a:fld>
            <a:endParaRPr lang="en-US"/>
          </a:p>
        </p:txBody>
      </p:sp>
      <p:sp>
        <p:nvSpPr>
          <p:cNvPr id="3" name="Title 2">
            <a:extLst>
              <a:ext uri="{FF2B5EF4-FFF2-40B4-BE49-F238E27FC236}">
                <a16:creationId xmlns:a16="http://schemas.microsoft.com/office/drawing/2014/main" id="{CACC1F3B-394F-4365-ADE1-B9492067B0CE}"/>
              </a:ext>
            </a:extLst>
          </p:cNvPr>
          <p:cNvSpPr>
            <a:spLocks noGrp="1"/>
          </p:cNvSpPr>
          <p:nvPr>
            <p:ph type="title"/>
          </p:nvPr>
        </p:nvSpPr>
        <p:spPr>
          <a:xfrm>
            <a:off x="407937" y="107717"/>
            <a:ext cx="8229600" cy="923330"/>
          </a:xfrm>
        </p:spPr>
        <p:txBody>
          <a:bodyPr/>
          <a:lstStyle/>
          <a:p>
            <a:r>
              <a:rPr lang="en" b="1" cap="none">
                <a:solidFill>
                  <a:srgbClr val="009DDC"/>
                </a:solidFill>
                <a:latin typeface="Arial Black"/>
                <a:cs typeface="Arial"/>
              </a:rPr>
              <a:t>Adoption and Implementation of </a:t>
            </a:r>
            <a:br>
              <a:rPr lang="en" b="1" cap="none">
                <a:latin typeface="Arial Black" panose="020B0A04020102020204" pitchFamily="34" charset="0"/>
              </a:rPr>
            </a:br>
            <a:r>
              <a:rPr lang="en" b="1" cap="none">
                <a:solidFill>
                  <a:srgbClr val="009DDC"/>
                </a:solidFill>
                <a:latin typeface="Arial Black"/>
                <a:cs typeface="Arial"/>
              </a:rPr>
              <a:t>New AMA Policy</a:t>
            </a:r>
            <a:endParaRPr lang="en-US" cap="none">
              <a:solidFill>
                <a:srgbClr val="009DDC"/>
              </a:solidFill>
              <a:latin typeface="Arial Black"/>
              <a:cs typeface="Arial"/>
            </a:endParaRPr>
          </a:p>
        </p:txBody>
      </p:sp>
      <p:grpSp>
        <p:nvGrpSpPr>
          <p:cNvPr id="5" name="Google Shape;160;p28">
            <a:extLst>
              <a:ext uri="{FF2B5EF4-FFF2-40B4-BE49-F238E27FC236}">
                <a16:creationId xmlns:a16="http://schemas.microsoft.com/office/drawing/2014/main" id="{C2E55DB3-C2B2-4003-A8F3-1B9D84455307}"/>
              </a:ext>
            </a:extLst>
          </p:cNvPr>
          <p:cNvGrpSpPr/>
          <p:nvPr/>
        </p:nvGrpSpPr>
        <p:grpSpPr>
          <a:xfrm>
            <a:off x="299205" y="903324"/>
            <a:ext cx="8517123" cy="3207634"/>
            <a:chOff x="4161" y="303165"/>
            <a:chExt cx="8517123" cy="3207634"/>
          </a:xfrm>
        </p:grpSpPr>
        <p:sp>
          <p:nvSpPr>
            <p:cNvPr id="6" name="Google Shape;161;p28">
              <a:extLst>
                <a:ext uri="{FF2B5EF4-FFF2-40B4-BE49-F238E27FC236}">
                  <a16:creationId xmlns:a16="http://schemas.microsoft.com/office/drawing/2014/main" id="{9174567B-7E8E-46B8-BFDE-5B4357649F2C}"/>
                </a:ext>
              </a:extLst>
            </p:cNvPr>
            <p:cNvSpPr/>
            <p:nvPr/>
          </p:nvSpPr>
          <p:spPr>
            <a:xfrm>
              <a:off x="757296" y="303165"/>
              <a:ext cx="7763988" cy="3207634"/>
            </a:xfrm>
            <a:prstGeom prst="rightArrow">
              <a:avLst>
                <a:gd name="adj1" fmla="val 50000"/>
                <a:gd name="adj2" fmla="val 107659"/>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62;p28">
              <a:extLst>
                <a:ext uri="{FF2B5EF4-FFF2-40B4-BE49-F238E27FC236}">
                  <a16:creationId xmlns:a16="http://schemas.microsoft.com/office/drawing/2014/main" id="{A2B79851-76A7-4A16-8836-9F9FE42AC871}"/>
                </a:ext>
              </a:extLst>
            </p:cNvPr>
            <p:cNvSpPr/>
            <p:nvPr/>
          </p:nvSpPr>
          <p:spPr>
            <a:xfrm>
              <a:off x="4161" y="1318499"/>
              <a:ext cx="2001600" cy="17580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63;p28">
              <a:extLst>
                <a:ext uri="{FF2B5EF4-FFF2-40B4-BE49-F238E27FC236}">
                  <a16:creationId xmlns:a16="http://schemas.microsoft.com/office/drawing/2014/main" id="{A11FA1E2-7923-4414-909C-5E0C1C0682C9}"/>
                </a:ext>
              </a:extLst>
            </p:cNvPr>
            <p:cNvSpPr txBox="1"/>
            <p:nvPr/>
          </p:nvSpPr>
          <p:spPr>
            <a:xfrm>
              <a:off x="89979" y="1404317"/>
              <a:ext cx="1830000" cy="15864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b="0" i="0" u="none" strike="noStrike" cap="none">
                  <a:solidFill>
                    <a:schemeClr val="lt1"/>
                  </a:solidFill>
                  <a:latin typeface="Calibri"/>
                  <a:ea typeface="Calibri"/>
                  <a:cs typeface="Calibri"/>
                  <a:sym typeface="Calibri"/>
                </a:rPr>
                <a:t>Resolutions adopted at the HOD Meetings are incorporated into AMA Policy</a:t>
              </a:r>
              <a:endParaRPr sz="1400" b="0" i="0" u="none" strike="noStrike" cap="none">
                <a:solidFill>
                  <a:srgbClr val="000000"/>
                </a:solidFill>
                <a:latin typeface="Arial"/>
                <a:ea typeface="Arial"/>
                <a:cs typeface="Arial"/>
                <a:sym typeface="Arial"/>
              </a:endParaRPr>
            </a:p>
          </p:txBody>
        </p:sp>
        <p:sp>
          <p:nvSpPr>
            <p:cNvPr id="9" name="Google Shape;164;p28">
              <a:extLst>
                <a:ext uri="{FF2B5EF4-FFF2-40B4-BE49-F238E27FC236}">
                  <a16:creationId xmlns:a16="http://schemas.microsoft.com/office/drawing/2014/main" id="{0A459CF4-7847-4448-AEBF-9E4EC5BF075F}"/>
                </a:ext>
              </a:extLst>
            </p:cNvPr>
            <p:cNvSpPr/>
            <p:nvPr/>
          </p:nvSpPr>
          <p:spPr>
            <a:xfrm>
              <a:off x="2105868" y="1318499"/>
              <a:ext cx="2001600" cy="17580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5;p28">
              <a:extLst>
                <a:ext uri="{FF2B5EF4-FFF2-40B4-BE49-F238E27FC236}">
                  <a16:creationId xmlns:a16="http://schemas.microsoft.com/office/drawing/2014/main" id="{F92DDFCD-FD5F-4ED7-9BE5-7D2BF5D42872}"/>
                </a:ext>
              </a:extLst>
            </p:cNvPr>
            <p:cNvSpPr txBox="1"/>
            <p:nvPr/>
          </p:nvSpPr>
          <p:spPr>
            <a:xfrm>
              <a:off x="2191686" y="1404317"/>
              <a:ext cx="1830000" cy="1586400"/>
            </a:xfrm>
            <a:prstGeom prst="rect">
              <a:avLst/>
            </a:prstGeom>
            <a:solidFill>
              <a:schemeClr val="accent3"/>
            </a:solid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Key Dimensions of AMA Policy:</a:t>
              </a:r>
              <a:endParaRPr sz="11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 The processes through which AMA policy positions are established </a:t>
              </a:r>
              <a:endParaRPr sz="11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 The processes used to record and disseminate AMA policy </a:t>
              </a:r>
              <a:endParaRPr sz="11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 The activities through which the AMA promotes and advocates its policy positions</a:t>
              </a:r>
              <a:endParaRPr sz="1000" b="0" i="0" u="none" strike="noStrike" cap="none">
                <a:solidFill>
                  <a:srgbClr val="000000"/>
                </a:solidFill>
                <a:latin typeface="Arial"/>
                <a:ea typeface="Arial"/>
                <a:cs typeface="Arial"/>
                <a:sym typeface="Arial"/>
              </a:endParaRPr>
            </a:p>
          </p:txBody>
        </p:sp>
        <p:sp>
          <p:nvSpPr>
            <p:cNvPr id="11" name="Google Shape;166;p28">
              <a:extLst>
                <a:ext uri="{FF2B5EF4-FFF2-40B4-BE49-F238E27FC236}">
                  <a16:creationId xmlns:a16="http://schemas.microsoft.com/office/drawing/2014/main" id="{94B1463C-ADF8-4137-AAEE-810A1A768569}"/>
                </a:ext>
              </a:extLst>
            </p:cNvPr>
            <p:cNvSpPr/>
            <p:nvPr/>
          </p:nvSpPr>
          <p:spPr>
            <a:xfrm>
              <a:off x="4207575" y="1318499"/>
              <a:ext cx="2001600" cy="17580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67;p28">
              <a:extLst>
                <a:ext uri="{FF2B5EF4-FFF2-40B4-BE49-F238E27FC236}">
                  <a16:creationId xmlns:a16="http://schemas.microsoft.com/office/drawing/2014/main" id="{0BF50C80-FE60-4558-9D06-4D145CD98BEC}"/>
                </a:ext>
              </a:extLst>
            </p:cNvPr>
            <p:cNvSpPr txBox="1"/>
            <p:nvPr/>
          </p:nvSpPr>
          <p:spPr>
            <a:xfrm>
              <a:off x="4331921" y="1397896"/>
              <a:ext cx="1830000" cy="1586400"/>
            </a:xfrm>
            <a:prstGeom prst="rect">
              <a:avLst/>
            </a:prstGeom>
            <a:noFill/>
            <a:ln>
              <a:noFill/>
            </a:ln>
          </p:spPr>
          <p:txBody>
            <a:bodyPr spcFirstLastPara="1" wrap="square" lIns="53325" tIns="53325" rIns="53325" bIns="53325" anchor="t" anchorCtr="0">
              <a:noAutofit/>
            </a:bodyPr>
            <a:lstStyle/>
            <a:p>
              <a:pPr marL="45720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500"/>
                <a:buFont typeface="Arial"/>
                <a:buNone/>
              </a:pPr>
              <a:r>
                <a:rPr lang="en" sz="1500" b="0" i="0" u="none" strike="noStrike" cap="none">
                  <a:solidFill>
                    <a:schemeClr val="lt1"/>
                  </a:solidFill>
                  <a:latin typeface="Arial" panose="020B0604020202020204" pitchFamily="34" charset="0"/>
                  <a:ea typeface="Calibri"/>
                  <a:cs typeface="Arial" panose="020B0604020202020204" pitchFamily="34" charset="0"/>
                  <a:sym typeface="Calibri"/>
                </a:rPr>
                <a:t>The AMA utilizes our advocacy efforts to promote AMA policy positions in a multitude of ways</a:t>
              </a:r>
              <a:endParaRPr sz="15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3" name="Google Shape;168;p28">
              <a:extLst>
                <a:ext uri="{FF2B5EF4-FFF2-40B4-BE49-F238E27FC236}">
                  <a16:creationId xmlns:a16="http://schemas.microsoft.com/office/drawing/2014/main" id="{EA865AAA-AD86-4050-A239-32E6F0FCE779}"/>
                </a:ext>
              </a:extLst>
            </p:cNvPr>
            <p:cNvSpPr/>
            <p:nvPr/>
          </p:nvSpPr>
          <p:spPr>
            <a:xfrm>
              <a:off x="6294993" y="1318499"/>
              <a:ext cx="2001600" cy="17580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69;p28">
              <a:extLst>
                <a:ext uri="{FF2B5EF4-FFF2-40B4-BE49-F238E27FC236}">
                  <a16:creationId xmlns:a16="http://schemas.microsoft.com/office/drawing/2014/main" id="{3DE11B51-B362-4178-8EB8-EDC03AD72F1E}"/>
                </a:ext>
              </a:extLst>
            </p:cNvPr>
            <p:cNvSpPr txBox="1"/>
            <p:nvPr/>
          </p:nvSpPr>
          <p:spPr>
            <a:xfrm>
              <a:off x="6249093" y="1327855"/>
              <a:ext cx="2093400" cy="19458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050" b="0" i="0" u="none" strike="noStrike" cap="none">
                  <a:solidFill>
                    <a:schemeClr val="lt1"/>
                  </a:solidFill>
                  <a:latin typeface="Arial" panose="020B0604020202020204" pitchFamily="34" charset="0"/>
                  <a:ea typeface="Calibri"/>
                  <a:cs typeface="Arial" panose="020B0604020202020204" pitchFamily="34" charset="0"/>
                  <a:sym typeface="Calibri"/>
                </a:rPr>
                <a:t>Communication to the Public </a:t>
              </a:r>
              <a:endParaRPr sz="1050" b="0" i="0" u="none" strike="noStrike" cap="none">
                <a:solidFill>
                  <a:schemeClr val="lt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1100"/>
                <a:buFont typeface="Arial"/>
                <a:buNone/>
              </a:pPr>
              <a:r>
                <a:rPr lang="en" sz="1050" b="0" i="0" u="none" strike="noStrike" cap="none">
                  <a:solidFill>
                    <a:schemeClr val="lt1"/>
                  </a:solidFill>
                  <a:latin typeface="Arial" panose="020B0604020202020204" pitchFamily="34" charset="0"/>
                  <a:ea typeface="Calibri"/>
                  <a:cs typeface="Arial" panose="020B0604020202020204" pitchFamily="34" charset="0"/>
                  <a:sym typeface="Calibri"/>
                </a:rPr>
                <a:t>AMA representation on standard-setting and accreditation bodies </a:t>
              </a:r>
              <a:endParaRPr sz="1050" b="0" i="0" u="none" strike="noStrike" cap="none">
                <a:solidFill>
                  <a:schemeClr val="lt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1100"/>
                <a:buFont typeface="Arial"/>
                <a:buNone/>
              </a:pPr>
              <a:r>
                <a:rPr lang="en" sz="1050" b="0" i="0" u="none" strike="noStrike" cap="none">
                  <a:solidFill>
                    <a:schemeClr val="lt1"/>
                  </a:solidFill>
                  <a:latin typeface="Arial" panose="020B0604020202020204" pitchFamily="34" charset="0"/>
                  <a:ea typeface="Calibri"/>
                  <a:cs typeface="Arial" panose="020B0604020202020204" pitchFamily="34" charset="0"/>
                  <a:sym typeface="Calibri"/>
                </a:rPr>
                <a:t>Legislative process at the national and state levels </a:t>
              </a:r>
              <a:endParaRPr sz="1050" b="0" i="0" u="none" strike="noStrike" cap="none">
                <a:solidFill>
                  <a:schemeClr val="lt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1100"/>
                <a:buFont typeface="Arial"/>
                <a:buNone/>
              </a:pPr>
              <a:r>
                <a:rPr lang="en" sz="1050" b="0" i="0" u="none" strike="noStrike" cap="none">
                  <a:solidFill>
                    <a:schemeClr val="lt1"/>
                  </a:solidFill>
                  <a:latin typeface="Arial" panose="020B0604020202020204" pitchFamily="34" charset="0"/>
                  <a:ea typeface="Calibri"/>
                  <a:cs typeface="Arial" panose="020B0604020202020204" pitchFamily="34" charset="0"/>
                  <a:sym typeface="Calibri"/>
                </a:rPr>
                <a:t>Litigation </a:t>
              </a:r>
              <a:endParaRPr sz="1050" b="0" i="0" u="none" strike="noStrike" cap="none">
                <a:solidFill>
                  <a:schemeClr val="lt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1100"/>
                <a:buFont typeface="Arial"/>
                <a:buNone/>
              </a:pPr>
              <a:r>
                <a:rPr lang="en" sz="1050" b="0" i="0" u="none" strike="noStrike" cap="none">
                  <a:solidFill>
                    <a:schemeClr val="lt1"/>
                  </a:solidFill>
                  <a:latin typeface="Arial" panose="020B0604020202020204" pitchFamily="34" charset="0"/>
                  <a:ea typeface="Calibri"/>
                  <a:cs typeface="Arial" panose="020B0604020202020204" pitchFamily="34" charset="0"/>
                  <a:sym typeface="Calibri"/>
                </a:rPr>
                <a:t>Advocacy campaigns at the national and state levels </a:t>
              </a:r>
              <a:endParaRPr sz="1050" b="0" i="0" u="none" strike="noStrike" cap="none">
                <a:solidFill>
                  <a:schemeClr val="lt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1100"/>
                <a:buFont typeface="Arial"/>
                <a:buNone/>
              </a:pPr>
              <a:r>
                <a:rPr lang="en" sz="1050" b="0" i="0" u="none" strike="noStrike" cap="none">
                  <a:solidFill>
                    <a:schemeClr val="lt1"/>
                  </a:solidFill>
                  <a:latin typeface="Arial" panose="020B0604020202020204" pitchFamily="34" charset="0"/>
                  <a:ea typeface="Calibri"/>
                  <a:cs typeface="Arial" panose="020B0604020202020204" pitchFamily="34" charset="0"/>
                  <a:sym typeface="Calibri"/>
                </a:rPr>
                <a:t>Advocacy in the private sector </a:t>
              </a:r>
              <a:endParaRPr sz="1050" b="0" i="0" u="none" strike="noStrike" cap="none">
                <a:solidFill>
                  <a:schemeClr val="lt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0000"/>
                </a:buClr>
                <a:buSzPts val="1100"/>
                <a:buFont typeface="Arial"/>
                <a:buNone/>
              </a:pPr>
              <a:r>
                <a:rPr lang="en" sz="1050" b="0" i="0" u="none" strike="noStrike" cap="none">
                  <a:solidFill>
                    <a:schemeClr val="lt1"/>
                  </a:solidFill>
                  <a:latin typeface="Arial" panose="020B0604020202020204" pitchFamily="34" charset="0"/>
                  <a:ea typeface="Calibri"/>
                  <a:cs typeface="Arial" panose="020B0604020202020204" pitchFamily="34" charset="0"/>
                  <a:sym typeface="Calibri"/>
                </a:rPr>
                <a:t>Advocacy to regulatory bodies</a:t>
              </a:r>
              <a:endParaRPr sz="1050" b="0" i="0" u="none" strike="noStrike" cap="none">
                <a:solidFill>
                  <a:schemeClr val="lt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525"/>
                </a:spcBef>
                <a:spcAft>
                  <a:spcPts val="0"/>
                </a:spcAft>
                <a:buClr>
                  <a:srgbClr val="000000"/>
                </a:buClr>
                <a:buSzPts val="1100"/>
                <a:buFont typeface="Arial"/>
                <a:buNone/>
              </a:pPr>
              <a:endParaRPr sz="11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31398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3C02C-7AC3-4B63-8C15-45D330EA40C1}"/>
              </a:ext>
            </a:extLst>
          </p:cNvPr>
          <p:cNvSpPr>
            <a:spLocks noGrp="1"/>
          </p:cNvSpPr>
          <p:nvPr>
            <p:ph type="sldNum" sz="quarter" idx="10"/>
          </p:nvPr>
        </p:nvSpPr>
        <p:spPr/>
        <p:txBody>
          <a:bodyPr/>
          <a:lstStyle/>
          <a:p>
            <a:fld id="{DA05D499-8038-C642-91E0-FF7B8677CF19}" type="slidenum">
              <a:rPr lang="en-US" smtClean="0"/>
              <a:pPr/>
              <a:t>19</a:t>
            </a:fld>
            <a:endParaRPr lang="en-US"/>
          </a:p>
        </p:txBody>
      </p:sp>
      <p:sp>
        <p:nvSpPr>
          <p:cNvPr id="3" name="Title 2">
            <a:extLst>
              <a:ext uri="{FF2B5EF4-FFF2-40B4-BE49-F238E27FC236}">
                <a16:creationId xmlns:a16="http://schemas.microsoft.com/office/drawing/2014/main" id="{0C01A568-AE27-40EC-82DA-9E90C3EC7D5C}"/>
              </a:ext>
            </a:extLst>
          </p:cNvPr>
          <p:cNvSpPr>
            <a:spLocks noGrp="1"/>
          </p:cNvSpPr>
          <p:nvPr>
            <p:ph type="title"/>
          </p:nvPr>
        </p:nvSpPr>
        <p:spPr>
          <a:xfrm>
            <a:off x="448056" y="248834"/>
            <a:ext cx="8229600" cy="923330"/>
          </a:xfrm>
        </p:spPr>
        <p:txBody>
          <a:bodyPr/>
          <a:lstStyle/>
          <a:p>
            <a:r>
              <a:rPr lang="en-US" cap="none">
                <a:solidFill>
                  <a:schemeClr val="accent3"/>
                </a:solidFill>
                <a:latin typeface="Arial Black"/>
                <a:cs typeface="Arial"/>
              </a:rPr>
              <a:t>What Happens Next? </a:t>
            </a:r>
            <a:br>
              <a:rPr lang="en-US" cap="none">
                <a:latin typeface="Arial Black" panose="020B0A04020102020204" pitchFamily="34" charset="0"/>
              </a:rPr>
            </a:br>
            <a:r>
              <a:rPr lang="en-US" cap="none">
                <a:solidFill>
                  <a:schemeClr val="accent3"/>
                </a:solidFill>
                <a:latin typeface="Arial Black"/>
                <a:cs typeface="Arial"/>
              </a:rPr>
              <a:t>Impact of Adopted AMA Resolution</a:t>
            </a:r>
          </a:p>
        </p:txBody>
      </p:sp>
      <p:pic>
        <p:nvPicPr>
          <p:cNvPr id="5" name="Picture 4" descr="Text, timeline&#10;&#10;Description automatically generated">
            <a:extLst>
              <a:ext uri="{FF2B5EF4-FFF2-40B4-BE49-F238E27FC236}">
                <a16:creationId xmlns:a16="http://schemas.microsoft.com/office/drawing/2014/main" id="{E7479C09-0239-448E-9AE3-827CBCD1B076}"/>
              </a:ext>
            </a:extLst>
          </p:cNvPr>
          <p:cNvPicPr>
            <a:picLocks noChangeAspect="1"/>
          </p:cNvPicPr>
          <p:nvPr/>
        </p:nvPicPr>
        <p:blipFill rotWithShape="1">
          <a:blip r:embed="rId2"/>
          <a:srcRect l="6723" t="-1" r="3643" b="-2382"/>
          <a:stretch/>
        </p:blipFill>
        <p:spPr>
          <a:xfrm>
            <a:off x="553703" y="1426039"/>
            <a:ext cx="1922927" cy="3012077"/>
          </a:xfrm>
          <a:prstGeom prst="rect">
            <a:avLst/>
          </a:prstGeom>
        </p:spPr>
      </p:pic>
      <p:pic>
        <p:nvPicPr>
          <p:cNvPr id="6" name="Picture 3" descr="Text&#10;&#10;Description automatically generated">
            <a:extLst>
              <a:ext uri="{FF2B5EF4-FFF2-40B4-BE49-F238E27FC236}">
                <a16:creationId xmlns:a16="http://schemas.microsoft.com/office/drawing/2014/main" id="{A4DBC40D-314E-4A9F-B6B1-BF8A9C19AA5E}"/>
              </a:ext>
            </a:extLst>
          </p:cNvPr>
          <p:cNvPicPr>
            <a:picLocks noChangeAspect="1"/>
          </p:cNvPicPr>
          <p:nvPr/>
        </p:nvPicPr>
        <p:blipFill rotWithShape="1">
          <a:blip r:embed="rId3"/>
          <a:srcRect l="4516" t="1" r="3217"/>
          <a:stretch/>
        </p:blipFill>
        <p:spPr>
          <a:xfrm>
            <a:off x="2689412" y="1426039"/>
            <a:ext cx="1982480" cy="2961291"/>
          </a:xfrm>
          <a:prstGeom prst="rect">
            <a:avLst/>
          </a:prstGeom>
        </p:spPr>
      </p:pic>
      <p:pic>
        <p:nvPicPr>
          <p:cNvPr id="7" name="Graphic 6">
            <a:extLst>
              <a:ext uri="{FF2B5EF4-FFF2-40B4-BE49-F238E27FC236}">
                <a16:creationId xmlns:a16="http://schemas.microsoft.com/office/drawing/2014/main" id="{C32BA2C7-CEED-4F02-9096-E436525A9660}"/>
              </a:ext>
            </a:extLst>
          </p:cNvPr>
          <p:cNvPicPr preferRelativeResize="0">
            <a:picLocks noChangeAspect="1"/>
          </p:cNvPicPr>
          <p:nvPr/>
        </p:nvPicPr>
        <p:blipFill rotWithShape="1">
          <a:blip r:embed="rId4">
            <a:extLst>
              <a:ext uri="{96DAC541-7B7A-43D3-8B79-37D633B846F1}">
                <asvg:svgBlip xmlns:asvg="http://schemas.microsoft.com/office/drawing/2016/SVG/main" r:embed="rId5"/>
              </a:ext>
            </a:extLst>
          </a:blip>
          <a:srcRect l="52459" r="-4030" b="-4931"/>
          <a:stretch/>
        </p:blipFill>
        <p:spPr>
          <a:xfrm>
            <a:off x="5323290" y="1593951"/>
            <a:ext cx="2688163" cy="2486171"/>
          </a:xfrm>
          <a:prstGeom prst="rect">
            <a:avLst/>
          </a:prstGeom>
        </p:spPr>
      </p:pic>
    </p:spTree>
    <p:extLst>
      <p:ext uri="{BB962C8B-B14F-4D97-AF65-F5344CB8AC3E}">
        <p14:creationId xmlns:p14="http://schemas.microsoft.com/office/powerpoint/2010/main" val="35527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F220D-9578-4913-9837-DC85F4B4E820}"/>
              </a:ext>
            </a:extLst>
          </p:cNvPr>
          <p:cNvSpPr>
            <a:spLocks noGrp="1"/>
          </p:cNvSpPr>
          <p:nvPr>
            <p:ph type="sldNum" sz="quarter" idx="10"/>
          </p:nvPr>
        </p:nvSpPr>
        <p:spPr/>
        <p:txBody>
          <a:bodyPr/>
          <a:lstStyle/>
          <a:p>
            <a:fld id="{DA05D499-8038-C642-91E0-FF7B8677CF19}" type="slidenum">
              <a:rPr lang="en-US" smtClean="0"/>
              <a:pPr/>
              <a:t>2</a:t>
            </a:fld>
            <a:endParaRPr lang="en-US"/>
          </a:p>
        </p:txBody>
      </p:sp>
      <p:sp>
        <p:nvSpPr>
          <p:cNvPr id="8" name="TextBox 7">
            <a:extLst>
              <a:ext uri="{FF2B5EF4-FFF2-40B4-BE49-F238E27FC236}">
                <a16:creationId xmlns:a16="http://schemas.microsoft.com/office/drawing/2014/main" id="{346679A6-8576-43EA-B85A-2BE08561DD15}"/>
              </a:ext>
            </a:extLst>
          </p:cNvPr>
          <p:cNvSpPr txBox="1"/>
          <p:nvPr/>
        </p:nvSpPr>
        <p:spPr>
          <a:xfrm>
            <a:off x="284761" y="783799"/>
            <a:ext cx="4572000" cy="1323439"/>
          </a:xfrm>
          <a:prstGeom prst="rect">
            <a:avLst/>
          </a:prstGeom>
          <a:noFill/>
        </p:spPr>
        <p:txBody>
          <a:bodyPr wrap="square" lIns="91440" tIns="45720" rIns="91440" bIns="45720" anchor="t">
            <a:spAutoFit/>
          </a:bodyPr>
          <a:lstStyle/>
          <a:p>
            <a:r>
              <a:rPr lang="en-US" sz="4000" b="1" dirty="0">
                <a:solidFill>
                  <a:srgbClr val="009DDC"/>
                </a:solidFill>
                <a:latin typeface="Arial Black" panose="020B0A04020102020204" pitchFamily="34" charset="0"/>
                <a:cs typeface="Arial" panose="020B0604020202020204" pitchFamily="34" charset="0"/>
              </a:rPr>
              <a:t>AMA Advocacy </a:t>
            </a:r>
          </a:p>
          <a:p>
            <a:r>
              <a:rPr lang="en-US" sz="4000" b="1" dirty="0">
                <a:solidFill>
                  <a:srgbClr val="7030A0"/>
                </a:solidFill>
                <a:latin typeface="Arial Black"/>
                <a:cs typeface="Arial"/>
              </a:rPr>
              <a:t>&amp;</a:t>
            </a:r>
            <a:r>
              <a:rPr lang="en-US" sz="4000" b="1" dirty="0">
                <a:solidFill>
                  <a:srgbClr val="009DDC"/>
                </a:solidFill>
                <a:latin typeface="Arial Black"/>
                <a:cs typeface="Arial"/>
              </a:rPr>
              <a:t> YOU!</a:t>
            </a:r>
          </a:p>
        </p:txBody>
      </p:sp>
      <p:pic>
        <p:nvPicPr>
          <p:cNvPr id="12" name="Picture 11">
            <a:extLst>
              <a:ext uri="{FF2B5EF4-FFF2-40B4-BE49-F238E27FC236}">
                <a16:creationId xmlns:a16="http://schemas.microsoft.com/office/drawing/2014/main" id="{FDAE3847-BDFB-45D7-A43E-04FBADF645AF}"/>
              </a:ext>
            </a:extLst>
          </p:cNvPr>
          <p:cNvPicPr>
            <a:picLocks noChangeAspect="1"/>
          </p:cNvPicPr>
          <p:nvPr/>
        </p:nvPicPr>
        <p:blipFill>
          <a:blip r:embed="rId3"/>
          <a:stretch>
            <a:fillRect/>
          </a:stretch>
        </p:blipFill>
        <p:spPr>
          <a:xfrm>
            <a:off x="353918" y="2107238"/>
            <a:ext cx="3297093" cy="220439"/>
          </a:xfrm>
          <a:prstGeom prst="rect">
            <a:avLst/>
          </a:prstGeom>
        </p:spPr>
      </p:pic>
    </p:spTree>
    <p:extLst>
      <p:ext uri="{BB962C8B-B14F-4D97-AF65-F5344CB8AC3E}">
        <p14:creationId xmlns:p14="http://schemas.microsoft.com/office/powerpoint/2010/main" val="377565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256438" y="0"/>
            <a:ext cx="8315100" cy="897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6166B"/>
              </a:buClr>
              <a:buSzPts val="2600"/>
              <a:buFont typeface="Arial"/>
              <a:buNone/>
            </a:pPr>
            <a:r>
              <a:rPr lang="en" b="1" cap="none">
                <a:solidFill>
                  <a:schemeClr val="accent3"/>
                </a:solidFill>
                <a:latin typeface="Arial Black"/>
                <a:cs typeface="Arial"/>
              </a:rPr>
              <a:t>Student Advocacy </a:t>
            </a:r>
            <a:r>
              <a:rPr lang="en" cap="none">
                <a:solidFill>
                  <a:schemeClr val="accent3"/>
                </a:solidFill>
                <a:latin typeface="Arial Black"/>
                <a:cs typeface="Arial"/>
              </a:rPr>
              <a:t>in</a:t>
            </a:r>
            <a:r>
              <a:rPr lang="en" b="1" cap="none">
                <a:solidFill>
                  <a:schemeClr val="accent3"/>
                </a:solidFill>
                <a:latin typeface="Arial Black"/>
                <a:cs typeface="Arial"/>
              </a:rPr>
              <a:t> Action</a:t>
            </a:r>
            <a:endParaRPr b="1" cap="none">
              <a:solidFill>
                <a:schemeClr val="accent3"/>
              </a:solidFill>
              <a:latin typeface="Arial Black"/>
              <a:cs typeface="Arial"/>
            </a:endParaRPr>
          </a:p>
        </p:txBody>
      </p:sp>
      <p:sp>
        <p:nvSpPr>
          <p:cNvPr id="175" name="Google Shape;175;p29"/>
          <p:cNvSpPr txBox="1">
            <a:spLocks noGrp="1"/>
          </p:cNvSpPr>
          <p:nvPr>
            <p:ph type="body" idx="1"/>
          </p:nvPr>
        </p:nvSpPr>
        <p:spPr>
          <a:xfrm>
            <a:off x="1429230" y="823918"/>
            <a:ext cx="6710008" cy="3463800"/>
          </a:xfrm>
          <a:prstGeom prst="rect">
            <a:avLst/>
          </a:prstGeom>
          <a:noFill/>
          <a:ln>
            <a:noFill/>
          </a:ln>
        </p:spPr>
        <p:txBody>
          <a:bodyPr spcFirstLastPara="1" wrap="square" lIns="91425" tIns="45700" rIns="91425" bIns="45700" anchor="t" anchorCtr="0">
            <a:normAutofit fontScale="92500" lnSpcReduction="10000"/>
          </a:bodyPr>
          <a:lstStyle/>
          <a:p>
            <a:pPr marL="422593" lvl="0" indent="-285750" algn="l" rtl="0">
              <a:lnSpc>
                <a:spcPct val="160000"/>
              </a:lnSpc>
              <a:spcBef>
                <a:spcPts val="0"/>
              </a:spcBef>
              <a:spcAft>
                <a:spcPts val="0"/>
              </a:spcAft>
              <a:buClr>
                <a:srgbClr val="452663"/>
              </a:buClr>
              <a:buSzPct val="100000"/>
              <a:buFont typeface="Wingdings" panose="05000000000000000000" pitchFamily="2" charset="2"/>
              <a:buChar char="§"/>
            </a:pPr>
            <a:r>
              <a:rPr lang="en" sz="1700" b="1">
                <a:solidFill>
                  <a:srgbClr val="452663"/>
                </a:solidFill>
              </a:rPr>
              <a:t>Opposition of Smoking on Airplanes</a:t>
            </a:r>
            <a:endParaRPr sz="1700" b="1">
              <a:solidFill>
                <a:srgbClr val="452663"/>
              </a:solidFill>
            </a:endParaRPr>
          </a:p>
          <a:p>
            <a:pPr marL="879793" lvl="1" indent="-285750" algn="l" rtl="0">
              <a:lnSpc>
                <a:spcPct val="160000"/>
              </a:lnSpc>
              <a:spcBef>
                <a:spcPts val="0"/>
              </a:spcBef>
              <a:spcAft>
                <a:spcPts val="0"/>
              </a:spcAft>
              <a:buClr>
                <a:srgbClr val="452663"/>
              </a:buClr>
              <a:buSzPct val="100000"/>
              <a:buFont typeface="Wingdings" panose="05000000000000000000" pitchFamily="2" charset="2"/>
              <a:buChar char="ü"/>
            </a:pPr>
            <a:r>
              <a:rPr lang="en" sz="1700">
                <a:solidFill>
                  <a:schemeClr val="accent6"/>
                </a:solidFill>
              </a:rPr>
              <a:t>Became National Policy</a:t>
            </a:r>
            <a:endParaRPr sz="1700">
              <a:solidFill>
                <a:schemeClr val="accent6"/>
              </a:solidFill>
            </a:endParaRPr>
          </a:p>
          <a:p>
            <a:pPr marL="422593" lvl="0" indent="-285750" algn="l" rtl="0">
              <a:lnSpc>
                <a:spcPct val="160000"/>
              </a:lnSpc>
              <a:spcBef>
                <a:spcPts val="0"/>
              </a:spcBef>
              <a:spcAft>
                <a:spcPts val="0"/>
              </a:spcAft>
              <a:buClr>
                <a:srgbClr val="452663"/>
              </a:buClr>
              <a:buSzPct val="100000"/>
              <a:buFont typeface="Wingdings" panose="05000000000000000000" pitchFamily="2" charset="2"/>
              <a:buChar char="§"/>
            </a:pPr>
            <a:r>
              <a:rPr lang="en" sz="1700" b="1">
                <a:solidFill>
                  <a:srgbClr val="452663"/>
                </a:solidFill>
              </a:rPr>
              <a:t>Affirming Medical Spectrum of Gender</a:t>
            </a:r>
            <a:endParaRPr sz="1700" b="1">
              <a:solidFill>
                <a:srgbClr val="452663"/>
              </a:solidFill>
            </a:endParaRPr>
          </a:p>
          <a:p>
            <a:pPr marL="422593" lvl="0" indent="-285750" algn="l" rtl="0">
              <a:lnSpc>
                <a:spcPct val="160000"/>
              </a:lnSpc>
              <a:spcBef>
                <a:spcPts val="0"/>
              </a:spcBef>
              <a:spcAft>
                <a:spcPts val="0"/>
              </a:spcAft>
              <a:buClr>
                <a:srgbClr val="452663"/>
              </a:buClr>
              <a:buSzPct val="100000"/>
              <a:buFont typeface="Wingdings" panose="05000000000000000000" pitchFamily="2" charset="2"/>
              <a:buChar char="§"/>
            </a:pPr>
            <a:r>
              <a:rPr lang="en" sz="1700" b="1">
                <a:solidFill>
                  <a:srgbClr val="452663"/>
                </a:solidFill>
              </a:rPr>
              <a:t>Considering Feminine Hygiene Products as Medical Necessities</a:t>
            </a:r>
          </a:p>
          <a:p>
            <a:pPr marL="422593" indent="-285750">
              <a:lnSpc>
                <a:spcPct val="160000"/>
              </a:lnSpc>
              <a:buClr>
                <a:srgbClr val="452663"/>
              </a:buClr>
              <a:buSzPct val="100000"/>
              <a:buFont typeface="Wingdings" panose="05000000000000000000" pitchFamily="2" charset="2"/>
              <a:buChar char="§"/>
            </a:pPr>
            <a:r>
              <a:rPr lang="en-US" sz="1700" b="1">
                <a:solidFill>
                  <a:srgbClr val="452663"/>
                </a:solidFill>
              </a:rPr>
              <a:t>Improving Medical Care in Immigrant Detention Centers</a:t>
            </a:r>
            <a:endParaRPr sz="1700" b="1">
              <a:solidFill>
                <a:srgbClr val="452663"/>
              </a:solidFill>
            </a:endParaRPr>
          </a:p>
          <a:p>
            <a:pPr marL="422593" lvl="0" indent="-285750" algn="l" rtl="0">
              <a:lnSpc>
                <a:spcPct val="160000"/>
              </a:lnSpc>
              <a:spcBef>
                <a:spcPts val="0"/>
              </a:spcBef>
              <a:spcAft>
                <a:spcPts val="0"/>
              </a:spcAft>
              <a:buClr>
                <a:srgbClr val="452663"/>
              </a:buClr>
              <a:buSzPct val="100000"/>
              <a:buFont typeface="Wingdings" panose="05000000000000000000" pitchFamily="2" charset="2"/>
              <a:buChar char="§"/>
            </a:pPr>
            <a:r>
              <a:rPr lang="en" sz="1700" b="1">
                <a:solidFill>
                  <a:srgbClr val="452663"/>
                </a:solidFill>
              </a:rPr>
              <a:t>Defending Federal Child Nutrition Programs</a:t>
            </a:r>
            <a:endParaRPr sz="1700" b="1">
              <a:solidFill>
                <a:srgbClr val="452663"/>
              </a:solidFill>
            </a:endParaRPr>
          </a:p>
          <a:p>
            <a:pPr marL="422593" lvl="0" indent="-285750" algn="l" rtl="0">
              <a:lnSpc>
                <a:spcPct val="160000"/>
              </a:lnSpc>
              <a:spcBef>
                <a:spcPts val="0"/>
              </a:spcBef>
              <a:spcAft>
                <a:spcPts val="0"/>
              </a:spcAft>
              <a:buClr>
                <a:srgbClr val="452663"/>
              </a:buClr>
              <a:buSzPct val="100000"/>
              <a:buFont typeface="Wingdings" panose="05000000000000000000" pitchFamily="2" charset="2"/>
              <a:buChar char="§"/>
            </a:pPr>
            <a:r>
              <a:rPr lang="en" sz="1700" b="1">
                <a:solidFill>
                  <a:srgbClr val="452663"/>
                </a:solidFill>
              </a:rPr>
              <a:t>Equality for COMLEX and USMLE</a:t>
            </a:r>
            <a:endParaRPr sz="1700" b="1">
              <a:solidFill>
                <a:srgbClr val="452663"/>
              </a:solidFill>
            </a:endParaRPr>
          </a:p>
          <a:p>
            <a:pPr marL="422593" lvl="0" indent="-285750" algn="l" rtl="0">
              <a:lnSpc>
                <a:spcPct val="160000"/>
              </a:lnSpc>
              <a:spcBef>
                <a:spcPts val="0"/>
              </a:spcBef>
              <a:spcAft>
                <a:spcPts val="0"/>
              </a:spcAft>
              <a:buClr>
                <a:srgbClr val="452663"/>
              </a:buClr>
              <a:buSzPct val="100000"/>
              <a:buFont typeface="Wingdings" panose="05000000000000000000" pitchFamily="2" charset="2"/>
              <a:buChar char="§"/>
            </a:pPr>
            <a:r>
              <a:rPr lang="en" sz="1700" b="1">
                <a:solidFill>
                  <a:srgbClr val="452663"/>
                </a:solidFill>
              </a:rPr>
              <a:t>Opposition to Medicaid Work Requirements</a:t>
            </a:r>
            <a:endParaRPr sz="1700" b="1">
              <a:solidFill>
                <a:srgbClr val="452663"/>
              </a:solidFill>
            </a:endParaRPr>
          </a:p>
          <a:p>
            <a:pPr marL="422593" lvl="0" indent="-285750" algn="l" rtl="0">
              <a:lnSpc>
                <a:spcPct val="160000"/>
              </a:lnSpc>
              <a:spcBef>
                <a:spcPts val="0"/>
              </a:spcBef>
              <a:spcAft>
                <a:spcPts val="0"/>
              </a:spcAft>
              <a:buClr>
                <a:srgbClr val="452663"/>
              </a:buClr>
              <a:buSzPct val="100000"/>
              <a:buFont typeface="Wingdings" panose="05000000000000000000" pitchFamily="2" charset="2"/>
              <a:buChar char="§"/>
            </a:pPr>
            <a:r>
              <a:rPr lang="en" sz="1700" b="1">
                <a:solidFill>
                  <a:srgbClr val="452663"/>
                </a:solidFill>
              </a:rPr>
              <a:t>Decriminalization of HIV Status Non-Disclosure</a:t>
            </a:r>
            <a:endParaRPr sz="1700" b="1">
              <a:solidFill>
                <a:srgbClr val="452663"/>
              </a:solidFill>
            </a:endParaRPr>
          </a:p>
          <a:p>
            <a:pPr marL="0" lvl="0" indent="0" algn="l" rtl="0">
              <a:lnSpc>
                <a:spcPct val="150000"/>
              </a:lnSpc>
              <a:spcBef>
                <a:spcPts val="0"/>
              </a:spcBef>
              <a:spcAft>
                <a:spcPts val="0"/>
              </a:spcAft>
              <a:buNone/>
            </a:pPr>
            <a:endParaRPr sz="1700">
              <a:solidFill>
                <a:srgbClr val="452663"/>
              </a:solidFill>
            </a:endParaRPr>
          </a:p>
          <a:p>
            <a:pPr marL="0" lvl="0" indent="114300" algn="l" rtl="0">
              <a:lnSpc>
                <a:spcPct val="100000"/>
              </a:lnSpc>
              <a:spcBef>
                <a:spcPts val="0"/>
              </a:spcBef>
              <a:spcAft>
                <a:spcPts val="0"/>
              </a:spcAft>
              <a:buClr>
                <a:srgbClr val="595959"/>
              </a:buClr>
              <a:buSzPct val="94736"/>
              <a:buNone/>
            </a:pPr>
            <a:endParaRPr sz="1900"/>
          </a:p>
          <a:p>
            <a:pPr marL="0" lvl="0" indent="114300" algn="l" rtl="0">
              <a:lnSpc>
                <a:spcPct val="100000"/>
              </a:lnSpc>
              <a:spcBef>
                <a:spcPts val="0"/>
              </a:spcBef>
              <a:spcAft>
                <a:spcPts val="0"/>
              </a:spcAft>
              <a:buClr>
                <a:srgbClr val="595959"/>
              </a:buClr>
              <a:buSzPct val="94736"/>
              <a:buNone/>
            </a:pPr>
            <a:endParaRPr sz="1900"/>
          </a:p>
        </p:txBody>
      </p:sp>
      <p:sp>
        <p:nvSpPr>
          <p:cNvPr id="176" name="Google Shape;176;p29"/>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
              <a:t>20</a:t>
            </a:fld>
            <a:endParaRPr/>
          </a:p>
        </p:txBody>
      </p:sp>
      <p:pic>
        <p:nvPicPr>
          <p:cNvPr id="3" name="Graphic 2" descr="No smoking with solid fill">
            <a:extLst>
              <a:ext uri="{FF2B5EF4-FFF2-40B4-BE49-F238E27FC236}">
                <a16:creationId xmlns:a16="http://schemas.microsoft.com/office/drawing/2014/main" id="{AFCD96E8-5299-4B1B-A21D-29F0C6D120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181" y="963359"/>
            <a:ext cx="727129" cy="727129"/>
          </a:xfrm>
          <a:prstGeom prst="rect">
            <a:avLst/>
          </a:prstGeom>
        </p:spPr>
      </p:pic>
      <p:pic>
        <p:nvPicPr>
          <p:cNvPr id="4" name="Graphic 3" descr="Group with solid fill">
            <a:extLst>
              <a:ext uri="{FF2B5EF4-FFF2-40B4-BE49-F238E27FC236}">
                <a16:creationId xmlns:a16="http://schemas.microsoft.com/office/drawing/2014/main" id="{45634578-8A0F-49A9-BF86-1982059F7A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545" y="1600006"/>
            <a:ext cx="914400" cy="914400"/>
          </a:xfrm>
          <a:prstGeom prst="rect">
            <a:avLst/>
          </a:prstGeom>
        </p:spPr>
      </p:pic>
      <p:pic>
        <p:nvPicPr>
          <p:cNvPr id="8" name="Graphic 7" descr="First aid kit outline">
            <a:extLst>
              <a:ext uri="{FF2B5EF4-FFF2-40B4-BE49-F238E27FC236}">
                <a16:creationId xmlns:a16="http://schemas.microsoft.com/office/drawing/2014/main" id="{1EC7D0F5-B171-497F-963A-3B231D6803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424" y="2327135"/>
            <a:ext cx="848641" cy="848641"/>
          </a:xfrm>
          <a:prstGeom prst="rect">
            <a:avLst/>
          </a:prstGeom>
        </p:spPr>
      </p:pic>
      <p:pic>
        <p:nvPicPr>
          <p:cNvPr id="10" name="Graphic 9" descr="Stethoscope with solid fill">
            <a:extLst>
              <a:ext uri="{FF2B5EF4-FFF2-40B4-BE49-F238E27FC236}">
                <a16:creationId xmlns:a16="http://schemas.microsoft.com/office/drawing/2014/main" id="{A2D86D0A-FB7A-480B-9C02-58F7015E38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424" y="3216812"/>
            <a:ext cx="853643" cy="8536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33"/>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000"/>
              <a:buFont typeface="Arial"/>
              <a:buNone/>
            </a:pPr>
            <a:fld id="{00000000-1234-1234-1234-123412341234}" type="slidenum">
              <a:rPr lang="en">
                <a:solidFill>
                  <a:srgbClr val="351C75"/>
                </a:solidFill>
              </a:rPr>
              <a:t>21</a:t>
            </a:fld>
            <a:endParaRPr lang="en-US">
              <a:solidFill>
                <a:srgbClr val="351C75"/>
              </a:solidFill>
            </a:endParaRPr>
          </a:p>
        </p:txBody>
      </p:sp>
      <p:sp>
        <p:nvSpPr>
          <p:cNvPr id="202" name="Google Shape;202;p33"/>
          <p:cNvSpPr txBox="1">
            <a:spLocks noGrp="1"/>
          </p:cNvSpPr>
          <p:nvPr>
            <p:ph type="title"/>
          </p:nvPr>
        </p:nvSpPr>
        <p:spPr>
          <a:xfrm>
            <a:off x="628650" y="191160"/>
            <a:ext cx="7886700" cy="993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6166B"/>
              </a:buClr>
              <a:buSzPts val="2600"/>
              <a:buFont typeface="Arial"/>
              <a:buNone/>
            </a:pPr>
            <a:r>
              <a:rPr lang="en-US" b="1" cap="none">
                <a:solidFill>
                  <a:schemeClr val="accent3"/>
                </a:solidFill>
                <a:latin typeface="Arial Black" panose="020B0A04020102020204" pitchFamily="34" charset="0"/>
              </a:rPr>
              <a:t>2021 AMA Advocacy Priorities</a:t>
            </a:r>
          </a:p>
        </p:txBody>
      </p:sp>
      <p:sp>
        <p:nvSpPr>
          <p:cNvPr id="203" name="Google Shape;203;p33"/>
          <p:cNvSpPr txBox="1">
            <a:spLocks noGrp="1"/>
          </p:cNvSpPr>
          <p:nvPr>
            <p:ph type="body" idx="1"/>
          </p:nvPr>
        </p:nvSpPr>
        <p:spPr>
          <a:xfrm>
            <a:off x="512736" y="1182486"/>
            <a:ext cx="7886700" cy="3402900"/>
          </a:xfrm>
          <a:prstGeom prst="rect">
            <a:avLst/>
          </a:prstGeom>
          <a:noFill/>
          <a:ln>
            <a:noFill/>
          </a:ln>
        </p:spPr>
        <p:txBody>
          <a:bodyPr spcFirstLastPara="1" wrap="square" lIns="91425" tIns="45700" rIns="91425" bIns="45700" anchor="t" anchorCtr="0">
            <a:normAutofit/>
          </a:bodyPr>
          <a:lstStyle/>
          <a:p>
            <a:pPr>
              <a:lnSpc>
                <a:spcPct val="150000"/>
              </a:lnSpc>
              <a:buFont typeface="Wingdings" panose="05000000000000000000" pitchFamily="2" charset="2"/>
              <a:buChar char="§"/>
            </a:pPr>
            <a:r>
              <a:rPr lang="en" b="1">
                <a:solidFill>
                  <a:srgbClr val="351C75"/>
                </a:solidFill>
              </a:rPr>
              <a:t>Building Public Health Infrastructure </a:t>
            </a:r>
            <a:endParaRPr b="1">
              <a:solidFill>
                <a:srgbClr val="351C75"/>
              </a:solidFill>
            </a:endParaRPr>
          </a:p>
          <a:p>
            <a:pPr>
              <a:lnSpc>
                <a:spcPct val="150000"/>
              </a:lnSpc>
              <a:buClr>
                <a:srgbClr val="46166B"/>
              </a:buClr>
              <a:buFont typeface="Wingdings" panose="05000000000000000000" pitchFamily="2" charset="2"/>
              <a:buChar char="§"/>
            </a:pPr>
            <a:r>
              <a:rPr lang="en" b="1">
                <a:solidFill>
                  <a:srgbClr val="351C75"/>
                </a:solidFill>
              </a:rPr>
              <a:t>Improving Access to Affordable, Equitable Healthcare </a:t>
            </a:r>
            <a:endParaRPr b="1">
              <a:solidFill>
                <a:srgbClr val="351C75"/>
              </a:solidFill>
            </a:endParaRPr>
          </a:p>
          <a:p>
            <a:pPr lvl="0" algn="l" rtl="0">
              <a:lnSpc>
                <a:spcPct val="150000"/>
              </a:lnSpc>
              <a:spcBef>
                <a:spcPts val="0"/>
              </a:spcBef>
              <a:spcAft>
                <a:spcPts val="0"/>
              </a:spcAft>
              <a:buSzPts val="1800"/>
              <a:buFont typeface="Wingdings" panose="05000000000000000000" pitchFamily="2" charset="2"/>
              <a:buChar char="§"/>
            </a:pPr>
            <a:r>
              <a:rPr lang="en" b="1">
                <a:solidFill>
                  <a:srgbClr val="351C75"/>
                </a:solidFill>
              </a:rPr>
              <a:t>Telehealth Flexibility</a:t>
            </a:r>
            <a:endParaRPr b="1">
              <a:solidFill>
                <a:srgbClr val="351C75"/>
              </a:solidFill>
            </a:endParaRPr>
          </a:p>
          <a:p>
            <a:pPr lvl="0" algn="l" rtl="0">
              <a:lnSpc>
                <a:spcPct val="150000"/>
              </a:lnSpc>
              <a:spcBef>
                <a:spcPts val="0"/>
              </a:spcBef>
              <a:spcAft>
                <a:spcPts val="0"/>
              </a:spcAft>
              <a:buClr>
                <a:srgbClr val="46166B"/>
              </a:buClr>
              <a:buSzPts val="1800"/>
              <a:buFont typeface="Wingdings" panose="05000000000000000000" pitchFamily="2" charset="2"/>
              <a:buChar char="§"/>
            </a:pPr>
            <a:r>
              <a:rPr lang="en" b="1">
                <a:solidFill>
                  <a:srgbClr val="351C75"/>
                </a:solidFill>
              </a:rPr>
              <a:t>Health Equity Centered Policies</a:t>
            </a:r>
            <a:endParaRPr b="1">
              <a:solidFill>
                <a:srgbClr val="351C75"/>
              </a:solidFill>
            </a:endParaRPr>
          </a:p>
          <a:p>
            <a:pPr lvl="0" algn="l" rtl="0">
              <a:lnSpc>
                <a:spcPct val="150000"/>
              </a:lnSpc>
              <a:spcBef>
                <a:spcPts val="0"/>
              </a:spcBef>
              <a:spcAft>
                <a:spcPts val="0"/>
              </a:spcAft>
              <a:buSzPts val="1800"/>
              <a:buFont typeface="Wingdings" panose="05000000000000000000" pitchFamily="2" charset="2"/>
              <a:buChar char="§"/>
            </a:pPr>
            <a:r>
              <a:rPr lang="en" b="1">
                <a:solidFill>
                  <a:srgbClr val="351C75"/>
                </a:solidFill>
              </a:rPr>
              <a:t>Mental Health and Substance Use Treatment Parity</a:t>
            </a:r>
            <a:endParaRPr b="1">
              <a:solidFill>
                <a:srgbClr val="351C75"/>
              </a:solidFill>
            </a:endParaRPr>
          </a:p>
          <a:p>
            <a:pPr>
              <a:lnSpc>
                <a:spcPct val="150000"/>
              </a:lnSpc>
              <a:buClr>
                <a:srgbClr val="46166B"/>
              </a:buClr>
              <a:buFont typeface="Wingdings" panose="05000000000000000000" pitchFamily="2" charset="2"/>
              <a:buChar char="§"/>
            </a:pPr>
            <a:r>
              <a:rPr lang="en" b="1">
                <a:solidFill>
                  <a:srgbClr val="351C75"/>
                </a:solidFill>
              </a:rPr>
              <a:t>Ending Maternal Morbidity and Mortality </a:t>
            </a:r>
            <a:endParaRPr b="1">
              <a:solidFill>
                <a:srgbClr val="351C75"/>
              </a:solidFill>
            </a:endParaRPr>
          </a:p>
          <a:p>
            <a:pPr>
              <a:lnSpc>
                <a:spcPct val="150000"/>
              </a:lnSpc>
              <a:buFont typeface="Wingdings" panose="05000000000000000000" pitchFamily="2" charset="2"/>
              <a:buChar char="§"/>
            </a:pPr>
            <a:r>
              <a:rPr lang="en" b="1">
                <a:solidFill>
                  <a:srgbClr val="351C75"/>
                </a:solidFill>
              </a:rPr>
              <a:t>Expanding COVID-19 Relief </a:t>
            </a:r>
            <a:endParaRPr b="1">
              <a:solidFill>
                <a:srgbClr val="351C75"/>
              </a:solidFill>
            </a:endParaRPr>
          </a:p>
        </p:txBody>
      </p:sp>
      <p:pic>
        <p:nvPicPr>
          <p:cNvPr id="5" name="Graphic 4">
            <a:extLst>
              <a:ext uri="{FF2B5EF4-FFF2-40B4-BE49-F238E27FC236}">
                <a16:creationId xmlns:a16="http://schemas.microsoft.com/office/drawing/2014/main" id="{9A9BB8B1-0AC3-464B-965A-2CDC6658F775}"/>
              </a:ext>
            </a:extLst>
          </p:cNvPr>
          <p:cNvPicPr preferRelativeResize="0">
            <a:picLocks noChangeAspect="1"/>
          </p:cNvPicPr>
          <p:nvPr/>
        </p:nvPicPr>
        <p:blipFill rotWithShape="1">
          <a:blip r:embed="rId3">
            <a:extLst>
              <a:ext uri="{96DAC541-7B7A-43D3-8B79-37D633B846F1}">
                <asvg:svgBlip xmlns:asvg="http://schemas.microsoft.com/office/drawing/2016/SVG/main" r:embed="rId4"/>
              </a:ext>
            </a:extLst>
          </a:blip>
          <a:srcRect r="48429" b="-4931"/>
          <a:stretch/>
        </p:blipFill>
        <p:spPr>
          <a:xfrm>
            <a:off x="6566684" y="1566385"/>
            <a:ext cx="2174094" cy="20107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AC9D90-8B25-4D8F-A7FA-E7401A5AA9AA}"/>
              </a:ext>
            </a:extLst>
          </p:cNvPr>
          <p:cNvSpPr>
            <a:spLocks noGrp="1"/>
          </p:cNvSpPr>
          <p:nvPr>
            <p:ph type="sldNum" sz="quarter" idx="4"/>
          </p:nvPr>
        </p:nvSpPr>
        <p:spPr/>
        <p:txBody>
          <a:bodyPr/>
          <a:lstStyle/>
          <a:p>
            <a:fld id="{DA05D499-8038-C642-91E0-FF7B8677CF19}" type="slidenum">
              <a:rPr lang="en-US" smtClean="0"/>
              <a:pPr/>
              <a:t>22</a:t>
            </a:fld>
            <a:endParaRPr lang="en-US"/>
          </a:p>
        </p:txBody>
      </p:sp>
      <p:sp>
        <p:nvSpPr>
          <p:cNvPr id="5" name="Title 4">
            <a:extLst>
              <a:ext uri="{FF2B5EF4-FFF2-40B4-BE49-F238E27FC236}">
                <a16:creationId xmlns:a16="http://schemas.microsoft.com/office/drawing/2014/main" id="{5EA040CC-67BA-4EF0-B7F5-A2D2EE2DF2F0}"/>
              </a:ext>
            </a:extLst>
          </p:cNvPr>
          <p:cNvSpPr>
            <a:spLocks noGrp="1"/>
          </p:cNvSpPr>
          <p:nvPr>
            <p:ph type="title"/>
          </p:nvPr>
        </p:nvSpPr>
        <p:spPr>
          <a:xfrm>
            <a:off x="461338" y="1619021"/>
            <a:ext cx="4038219" cy="1074012"/>
          </a:xfrm>
        </p:spPr>
        <p:txBody>
          <a:bodyPr/>
          <a:lstStyle/>
          <a:p>
            <a:r>
              <a:rPr lang="en-US" cap="none">
                <a:latin typeface="Arial Black" panose="020B0A04020102020204" pitchFamily="34" charset="0"/>
              </a:rPr>
              <a:t>How Can I Get</a:t>
            </a:r>
            <a:br>
              <a:rPr lang="en-US" cap="none">
                <a:latin typeface="Arial Black" panose="020B0A04020102020204" pitchFamily="34" charset="0"/>
              </a:rPr>
            </a:br>
            <a:r>
              <a:rPr lang="en-US" cap="none">
                <a:latin typeface="Arial Black" panose="020B0A04020102020204" pitchFamily="34" charset="0"/>
              </a:rPr>
              <a:t>Involved?</a:t>
            </a:r>
          </a:p>
        </p:txBody>
      </p:sp>
    </p:spTree>
    <p:extLst>
      <p:ext uri="{BB962C8B-B14F-4D97-AF65-F5344CB8AC3E}">
        <p14:creationId xmlns:p14="http://schemas.microsoft.com/office/powerpoint/2010/main" val="391849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43AA5-6903-4003-868A-FBEC9940CC1E}"/>
              </a:ext>
            </a:extLst>
          </p:cNvPr>
          <p:cNvSpPr>
            <a:spLocks noGrp="1"/>
          </p:cNvSpPr>
          <p:nvPr>
            <p:ph type="sldNum" sz="quarter" idx="10"/>
          </p:nvPr>
        </p:nvSpPr>
        <p:spPr/>
        <p:txBody>
          <a:bodyPr/>
          <a:lstStyle/>
          <a:p>
            <a:fld id="{DA05D499-8038-C642-91E0-FF7B8677CF19}" type="slidenum">
              <a:rPr lang="en-US" smtClean="0"/>
              <a:pPr/>
              <a:t>23</a:t>
            </a:fld>
            <a:endParaRPr lang="en-US"/>
          </a:p>
        </p:txBody>
      </p:sp>
      <p:sp>
        <p:nvSpPr>
          <p:cNvPr id="3" name="Title 2">
            <a:extLst>
              <a:ext uri="{FF2B5EF4-FFF2-40B4-BE49-F238E27FC236}">
                <a16:creationId xmlns:a16="http://schemas.microsoft.com/office/drawing/2014/main" id="{24D3C919-756B-4F5D-A571-B79D9D618419}"/>
              </a:ext>
            </a:extLst>
          </p:cNvPr>
          <p:cNvSpPr>
            <a:spLocks noGrp="1"/>
          </p:cNvSpPr>
          <p:nvPr>
            <p:ph type="title"/>
          </p:nvPr>
        </p:nvSpPr>
        <p:spPr>
          <a:xfrm>
            <a:off x="553703" y="338930"/>
            <a:ext cx="8552033" cy="430887"/>
          </a:xfrm>
        </p:spPr>
        <p:txBody>
          <a:bodyPr/>
          <a:lstStyle/>
          <a:p>
            <a:r>
              <a:rPr lang="en-US" sz="2800" cap="none">
                <a:solidFill>
                  <a:srgbClr val="009DDC"/>
                </a:solidFill>
                <a:latin typeface="Arial Black"/>
                <a:cs typeface="Arial"/>
              </a:rPr>
              <a:t>Medical Student Involvement at the AMA</a:t>
            </a:r>
          </a:p>
        </p:txBody>
      </p:sp>
      <p:sp>
        <p:nvSpPr>
          <p:cNvPr id="11" name="Content Placeholder 2">
            <a:extLst>
              <a:ext uri="{FF2B5EF4-FFF2-40B4-BE49-F238E27FC236}">
                <a16:creationId xmlns:a16="http://schemas.microsoft.com/office/drawing/2014/main" id="{8553705A-9256-4AA5-9AAA-CEB039C565F4}"/>
              </a:ext>
            </a:extLst>
          </p:cNvPr>
          <p:cNvSpPr>
            <a:spLocks noGrp="1"/>
          </p:cNvSpPr>
          <p:nvPr>
            <p:ph idx="1"/>
          </p:nvPr>
        </p:nvSpPr>
        <p:spPr>
          <a:xfrm>
            <a:off x="461338" y="1028048"/>
            <a:ext cx="7558823" cy="2933721"/>
          </a:xfrm>
        </p:spPr>
        <p:txBody>
          <a:bodyPr vert="horz" lIns="121920" tIns="60960" rIns="121920" bIns="60960" rtlCol="0" anchor="t">
            <a:normAutofit fontScale="92500" lnSpcReduction="20000"/>
          </a:bodyPr>
          <a:lstStyle/>
          <a:p>
            <a:pPr marL="0" indent="0">
              <a:buNone/>
            </a:pPr>
            <a:r>
              <a:rPr lang="en-US" sz="2000" b="1">
                <a:solidFill>
                  <a:schemeClr val="accent6"/>
                </a:solidFill>
                <a:latin typeface="Arial"/>
                <a:cs typeface="Arial"/>
              </a:rPr>
              <a:t>Become a Member</a:t>
            </a:r>
            <a:endParaRPr lang="en-US" sz="2000">
              <a:solidFill>
                <a:schemeClr val="accent6"/>
              </a:solidFill>
              <a:latin typeface="Arial"/>
              <a:cs typeface="Arial"/>
            </a:endParaRPr>
          </a:p>
          <a:p>
            <a:pPr>
              <a:buFont typeface="Wingdings" panose="05000000000000000000" pitchFamily="2" charset="2"/>
              <a:buChar char="§"/>
            </a:pPr>
            <a:r>
              <a:rPr lang="en-US" sz="2000">
                <a:solidFill>
                  <a:srgbClr val="461469"/>
                </a:solidFill>
                <a:latin typeface="Arial"/>
                <a:cs typeface="Arial"/>
              </a:rPr>
              <a:t> Get involved at our </a:t>
            </a:r>
            <a:r>
              <a:rPr lang="en-US" sz="2000">
                <a:solidFill>
                  <a:srgbClr val="461469"/>
                </a:solidFill>
                <a:highlight>
                  <a:srgbClr val="FFFF00"/>
                </a:highlight>
                <a:latin typeface="Arial"/>
                <a:cs typeface="Arial"/>
              </a:rPr>
              <a:t>&lt;Med School&gt; </a:t>
            </a:r>
            <a:r>
              <a:rPr lang="en-US" sz="2000">
                <a:solidFill>
                  <a:srgbClr val="461469"/>
                </a:solidFill>
                <a:latin typeface="Arial"/>
                <a:cs typeface="Arial"/>
              </a:rPr>
              <a:t>Chapter</a:t>
            </a:r>
          </a:p>
          <a:p>
            <a:pPr>
              <a:buFont typeface="Wingdings" panose="05000000000000000000" pitchFamily="2" charset="2"/>
              <a:buChar char="§"/>
            </a:pPr>
            <a:r>
              <a:rPr lang="en-US" sz="2000">
                <a:solidFill>
                  <a:srgbClr val="461469"/>
                </a:solidFill>
                <a:latin typeface="Arial"/>
                <a:cs typeface="Arial"/>
              </a:rPr>
              <a:t> Get involved at your state medical society</a:t>
            </a:r>
          </a:p>
          <a:p>
            <a:pPr>
              <a:buFont typeface="Wingdings" panose="05000000000000000000" pitchFamily="2" charset="2"/>
              <a:buChar char="§"/>
            </a:pPr>
            <a:r>
              <a:rPr lang="en-US" sz="2000">
                <a:solidFill>
                  <a:srgbClr val="461469"/>
                </a:solidFill>
                <a:latin typeface="Arial"/>
                <a:cs typeface="Arial"/>
              </a:rPr>
              <a:t> Get involved at the regional level</a:t>
            </a:r>
          </a:p>
          <a:p>
            <a:pPr marL="0" indent="0">
              <a:buNone/>
            </a:pPr>
            <a:endParaRPr lang="en-US" sz="2000">
              <a:solidFill>
                <a:srgbClr val="461469"/>
              </a:solidFill>
              <a:latin typeface="Arial"/>
              <a:cs typeface="Arial"/>
            </a:endParaRPr>
          </a:p>
          <a:p>
            <a:pPr marL="0" indent="0">
              <a:buNone/>
            </a:pPr>
            <a:r>
              <a:rPr lang="en-US" sz="2000" b="1">
                <a:solidFill>
                  <a:schemeClr val="accent6"/>
                </a:solidFill>
                <a:latin typeface="Arial"/>
                <a:cs typeface="Arial"/>
              </a:rPr>
              <a:t>Take on an AMA leadership position</a:t>
            </a:r>
          </a:p>
          <a:p>
            <a:pPr>
              <a:buFont typeface="Wingdings" panose="05000000000000000000" pitchFamily="2" charset="2"/>
              <a:buChar char="§"/>
            </a:pPr>
            <a:r>
              <a:rPr lang="en-US" sz="2100">
                <a:solidFill>
                  <a:srgbClr val="461469"/>
                </a:solidFill>
                <a:latin typeface="Arial"/>
                <a:cs typeface="Arial"/>
              </a:rPr>
              <a:t> Medical Student Outreach Program</a:t>
            </a:r>
            <a:endParaRPr lang="en-US" sz="2100">
              <a:solidFill>
                <a:srgbClr val="461469"/>
              </a:solidFill>
            </a:endParaRPr>
          </a:p>
          <a:p>
            <a:pPr>
              <a:buFont typeface="Wingdings" panose="05000000000000000000" pitchFamily="2" charset="2"/>
              <a:buChar char="§"/>
            </a:pPr>
            <a:r>
              <a:rPr lang="en-US" sz="2100">
                <a:solidFill>
                  <a:srgbClr val="461469"/>
                </a:solidFill>
                <a:latin typeface="Arial"/>
                <a:cs typeface="Arial"/>
              </a:rPr>
              <a:t> Medical Student Section</a:t>
            </a:r>
          </a:p>
          <a:p>
            <a:pPr>
              <a:buFont typeface="Wingdings" panose="05000000000000000000" pitchFamily="2" charset="2"/>
              <a:buChar char="§"/>
            </a:pPr>
            <a:r>
              <a:rPr lang="en-US" sz="2100">
                <a:solidFill>
                  <a:srgbClr val="461469"/>
                </a:solidFill>
                <a:latin typeface="Arial"/>
                <a:cs typeface="Arial"/>
              </a:rPr>
              <a:t> AMA Ambassadors</a:t>
            </a:r>
          </a:p>
          <a:p>
            <a:pPr lvl="1"/>
            <a:endParaRPr lang="en-US">
              <a:latin typeface="Arial"/>
              <a:cs typeface="Arial"/>
            </a:endParaRPr>
          </a:p>
          <a:p>
            <a:endParaRPr lang="en-US">
              <a:cs typeface="Arial"/>
            </a:endParaRPr>
          </a:p>
        </p:txBody>
      </p:sp>
      <p:pic>
        <p:nvPicPr>
          <p:cNvPr id="13" name="Graphic 12">
            <a:extLst>
              <a:ext uri="{FF2B5EF4-FFF2-40B4-BE49-F238E27FC236}">
                <a16:creationId xmlns:a16="http://schemas.microsoft.com/office/drawing/2014/main" id="{6001CA0C-0CBC-4B22-9B8D-68F1CE866B89}"/>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rcRect/>
          <a:stretch/>
        </p:blipFill>
        <p:spPr>
          <a:xfrm>
            <a:off x="6187029" y="1283616"/>
            <a:ext cx="2042570" cy="2422584"/>
          </a:xfrm>
          <a:prstGeom prst="rect">
            <a:avLst/>
          </a:prstGeom>
        </p:spPr>
      </p:pic>
    </p:spTree>
    <p:extLst>
      <p:ext uri="{BB962C8B-B14F-4D97-AF65-F5344CB8AC3E}">
        <p14:creationId xmlns:p14="http://schemas.microsoft.com/office/powerpoint/2010/main" val="128319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101A-40FB-45AA-BEAB-FF70AEDF5E68}"/>
              </a:ext>
            </a:extLst>
          </p:cNvPr>
          <p:cNvSpPr>
            <a:spLocks noGrp="1"/>
          </p:cNvSpPr>
          <p:nvPr>
            <p:ph type="title"/>
          </p:nvPr>
        </p:nvSpPr>
        <p:spPr>
          <a:xfrm>
            <a:off x="483885" y="165203"/>
            <a:ext cx="7886700" cy="897710"/>
          </a:xfrm>
        </p:spPr>
        <p:txBody>
          <a:bodyPr>
            <a:normAutofit fontScale="90000"/>
          </a:bodyPr>
          <a:lstStyle/>
          <a:p>
            <a:r>
              <a:rPr lang="en-US" cap="none">
                <a:solidFill>
                  <a:srgbClr val="009DDC"/>
                </a:solidFill>
                <a:latin typeface="Arial Black"/>
                <a:cs typeface="Arial"/>
              </a:rPr>
              <a:t>Join Your Local Chapter</a:t>
            </a:r>
            <a:br>
              <a:rPr lang="en-US" cap="none">
                <a:latin typeface="Arial Black"/>
              </a:rPr>
            </a:br>
            <a:r>
              <a:rPr lang="en-US" cap="none">
                <a:solidFill>
                  <a:srgbClr val="009DDC"/>
                </a:solidFill>
                <a:highlight>
                  <a:srgbClr val="FFFF00"/>
                </a:highlight>
                <a:latin typeface="Arial Black"/>
                <a:cs typeface="Arial"/>
              </a:rPr>
              <a:t>&lt;Medical School&gt; </a:t>
            </a:r>
            <a:r>
              <a:rPr lang="en-US" cap="none">
                <a:solidFill>
                  <a:srgbClr val="009DDC"/>
                </a:solidFill>
                <a:latin typeface="Arial Black"/>
                <a:cs typeface="Arial"/>
              </a:rPr>
              <a:t>Information &amp; Events</a:t>
            </a:r>
          </a:p>
        </p:txBody>
      </p:sp>
      <p:sp>
        <p:nvSpPr>
          <p:cNvPr id="4" name="Slide Number Placeholder 3">
            <a:extLst>
              <a:ext uri="{FF2B5EF4-FFF2-40B4-BE49-F238E27FC236}">
                <a16:creationId xmlns:a16="http://schemas.microsoft.com/office/drawing/2014/main" id="{1E73A4E7-7FD0-4F47-ACB1-1D7E6493FB80}"/>
              </a:ext>
            </a:extLst>
          </p:cNvPr>
          <p:cNvSpPr>
            <a:spLocks noGrp="1"/>
          </p:cNvSpPr>
          <p:nvPr>
            <p:ph type="sldNum" idx="12"/>
          </p:nvPr>
        </p:nvSpPr>
        <p:spPr/>
        <p:txBody>
          <a:bodyPr/>
          <a:lstStyle/>
          <a:p>
            <a:fld id="{DA05D499-8038-C642-91E0-FF7B8677CF19}" type="slidenum">
              <a:rPr lang="en-US" smtClean="0"/>
              <a:pPr/>
              <a:t>24</a:t>
            </a:fld>
            <a:endParaRPr lang="en-US"/>
          </a:p>
        </p:txBody>
      </p:sp>
      <p:sp>
        <p:nvSpPr>
          <p:cNvPr id="3" name="Content Placeholder 2">
            <a:extLst>
              <a:ext uri="{FF2B5EF4-FFF2-40B4-BE49-F238E27FC236}">
                <a16:creationId xmlns:a16="http://schemas.microsoft.com/office/drawing/2014/main" id="{AABF8316-00C3-48C3-A8EA-8E690EACB33A}"/>
              </a:ext>
            </a:extLst>
          </p:cNvPr>
          <p:cNvSpPr>
            <a:spLocks noGrp="1"/>
          </p:cNvSpPr>
          <p:nvPr>
            <p:ph idx="4294967295"/>
          </p:nvPr>
        </p:nvSpPr>
        <p:spPr>
          <a:xfrm>
            <a:off x="590230" y="1198020"/>
            <a:ext cx="4865434" cy="3462338"/>
          </a:xfrm>
        </p:spPr>
        <p:txBody>
          <a:bodyPr vert="horz" lIns="91440" tIns="45720" rIns="91440" bIns="45720" rtlCol="0" anchor="t">
            <a:normAutofit/>
          </a:bodyPr>
          <a:lstStyle/>
          <a:p>
            <a:pPr>
              <a:buFont typeface="Wingdings" panose="05000000000000000000" pitchFamily="2" charset="2"/>
              <a:buChar char="§"/>
            </a:pPr>
            <a:r>
              <a:rPr lang="en-US" sz="2000">
                <a:solidFill>
                  <a:srgbClr val="461469"/>
                </a:solidFill>
                <a:latin typeface="Arial"/>
                <a:cs typeface="Arial"/>
              </a:rPr>
              <a:t> What has the chapter been doing? </a:t>
            </a:r>
          </a:p>
          <a:p>
            <a:pPr>
              <a:buFont typeface="Wingdings" panose="05000000000000000000" pitchFamily="2" charset="2"/>
              <a:buChar char="§"/>
            </a:pPr>
            <a:r>
              <a:rPr lang="en-US" sz="2000">
                <a:solidFill>
                  <a:srgbClr val="461469"/>
                </a:solidFill>
                <a:latin typeface="Arial"/>
                <a:cs typeface="Arial"/>
              </a:rPr>
              <a:t> Highlights from last year?</a:t>
            </a:r>
          </a:p>
          <a:p>
            <a:pPr>
              <a:buFont typeface="Wingdings" panose="05000000000000000000" pitchFamily="2" charset="2"/>
              <a:buChar char="§"/>
            </a:pPr>
            <a:r>
              <a:rPr lang="en-US" sz="2000">
                <a:solidFill>
                  <a:srgbClr val="461469"/>
                </a:solidFill>
                <a:latin typeface="Arial"/>
                <a:cs typeface="Arial"/>
              </a:rPr>
              <a:t> Pictures</a:t>
            </a:r>
          </a:p>
          <a:p>
            <a:pPr>
              <a:buFont typeface="Wingdings" panose="05000000000000000000" pitchFamily="2" charset="2"/>
              <a:buChar char="§"/>
            </a:pPr>
            <a:r>
              <a:rPr lang="en-US" sz="2000">
                <a:solidFill>
                  <a:srgbClr val="461469"/>
                </a:solidFill>
                <a:latin typeface="Arial"/>
                <a:cs typeface="Arial"/>
              </a:rPr>
              <a:t> Medical school to add more information about their chapter</a:t>
            </a:r>
            <a:endParaRPr lang="en-US" sz="2000">
              <a:solidFill>
                <a:srgbClr val="461469"/>
              </a:solidFill>
            </a:endParaRPr>
          </a:p>
        </p:txBody>
      </p:sp>
      <p:sp>
        <p:nvSpPr>
          <p:cNvPr id="7" name="TextBox 6">
            <a:extLst>
              <a:ext uri="{FF2B5EF4-FFF2-40B4-BE49-F238E27FC236}">
                <a16:creationId xmlns:a16="http://schemas.microsoft.com/office/drawing/2014/main" id="{CC112764-C7CA-40F6-8109-9311B00596DE}"/>
              </a:ext>
            </a:extLst>
          </p:cNvPr>
          <p:cNvSpPr txBox="1"/>
          <p:nvPr/>
        </p:nvSpPr>
        <p:spPr>
          <a:xfrm>
            <a:off x="5714302" y="1360112"/>
            <a:ext cx="3032801" cy="1650452"/>
          </a:xfrm>
          <a:prstGeom prst="rect">
            <a:avLst/>
          </a:prstGeom>
          <a:solidFill>
            <a:srgbClr val="FFFF00"/>
          </a:solidFill>
          <a:ln w="38100">
            <a:solidFill>
              <a:schemeClr val="accent6"/>
            </a:solidFill>
            <a:prstDash val="dash"/>
          </a:ln>
        </p:spPr>
        <p:txBody>
          <a:bodyPr wrap="square" rtlCol="0" anchor="t">
            <a:spAutoFit/>
          </a:bodyPr>
          <a:lstStyle/>
          <a:p>
            <a:pPr algn="ctr"/>
            <a:r>
              <a:rPr lang="en-US" sz="2025">
                <a:solidFill>
                  <a:schemeClr val="accent6"/>
                </a:solidFill>
                <a:latin typeface="Arial" panose="020B0604020202020204" pitchFamily="34" charset="0"/>
                <a:cs typeface="Arial" panose="020B0604020202020204" pitchFamily="34" charset="0"/>
              </a:rPr>
              <a:t>OL Update: AMA Chapter will update page with what their chapters are doing and any photos they want to add</a:t>
            </a:r>
          </a:p>
        </p:txBody>
      </p:sp>
    </p:spTree>
    <p:extLst>
      <p:ext uri="{BB962C8B-B14F-4D97-AF65-F5344CB8AC3E}">
        <p14:creationId xmlns:p14="http://schemas.microsoft.com/office/powerpoint/2010/main" val="51050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30F6F-1527-214E-80DA-32385C35B5EA}"/>
              </a:ext>
            </a:extLst>
          </p:cNvPr>
          <p:cNvSpPr>
            <a:spLocks noGrp="1"/>
          </p:cNvSpPr>
          <p:nvPr>
            <p:ph type="sldNum" sz="quarter" idx="10"/>
          </p:nvPr>
        </p:nvSpPr>
        <p:spPr/>
        <p:txBody>
          <a:bodyPr/>
          <a:lstStyle/>
          <a:p>
            <a:fld id="{DA05D499-8038-C642-91E0-FF7B8677CF19}" type="slidenum">
              <a:rPr lang="en-US" smtClean="0"/>
              <a:pPr/>
              <a:t>25</a:t>
            </a:fld>
            <a:endParaRPr lang="en-US"/>
          </a:p>
        </p:txBody>
      </p:sp>
      <p:sp>
        <p:nvSpPr>
          <p:cNvPr id="3" name="Title 2">
            <a:extLst>
              <a:ext uri="{FF2B5EF4-FFF2-40B4-BE49-F238E27FC236}">
                <a16:creationId xmlns:a16="http://schemas.microsoft.com/office/drawing/2014/main" id="{684A3DF5-21BE-D248-B3D7-104CCAD88378}"/>
              </a:ext>
            </a:extLst>
          </p:cNvPr>
          <p:cNvSpPr>
            <a:spLocks noGrp="1"/>
          </p:cNvSpPr>
          <p:nvPr>
            <p:ph type="title"/>
          </p:nvPr>
        </p:nvSpPr>
        <p:spPr>
          <a:xfrm>
            <a:off x="457199" y="474116"/>
            <a:ext cx="8229600" cy="461665"/>
          </a:xfrm>
        </p:spPr>
        <p:txBody>
          <a:bodyPr/>
          <a:lstStyle/>
          <a:p>
            <a:r>
              <a:rPr lang="en-US" cap="none">
                <a:solidFill>
                  <a:srgbClr val="009DDC"/>
                </a:solidFill>
                <a:latin typeface="Arial Black" panose="020B0A04020102020204" pitchFamily="34" charset="0"/>
              </a:rPr>
              <a:t>Why Join as a Medical Student?</a:t>
            </a:r>
          </a:p>
        </p:txBody>
      </p:sp>
      <p:sp>
        <p:nvSpPr>
          <p:cNvPr id="4" name="Content Placeholder 3">
            <a:extLst>
              <a:ext uri="{FF2B5EF4-FFF2-40B4-BE49-F238E27FC236}">
                <a16:creationId xmlns:a16="http://schemas.microsoft.com/office/drawing/2014/main" id="{70BEAE36-6480-AE44-95C1-D0C34E31BF5E}"/>
              </a:ext>
            </a:extLst>
          </p:cNvPr>
          <p:cNvSpPr>
            <a:spLocks noGrp="1"/>
          </p:cNvSpPr>
          <p:nvPr>
            <p:ph sz="quarter" idx="13"/>
          </p:nvPr>
        </p:nvSpPr>
        <p:spPr>
          <a:xfrm>
            <a:off x="466342" y="1103336"/>
            <a:ext cx="8220457" cy="246221"/>
          </a:xfrm>
        </p:spPr>
        <p:txBody>
          <a:bodyPr vert="horz" lIns="0" tIns="0" rIns="0" bIns="0" rtlCol="0" anchor="t">
            <a:spAutoFit/>
          </a:bodyPr>
          <a:lstStyle/>
          <a:p>
            <a:pPr marL="0" indent="0">
              <a:buNone/>
            </a:pPr>
            <a:r>
              <a:rPr lang="en-US">
                <a:solidFill>
                  <a:schemeClr val="accent1"/>
                </a:solidFill>
                <a:latin typeface="Arial"/>
                <a:cs typeface="Arial"/>
              </a:rPr>
              <a:t>You know medicine moves at a fast pace. </a:t>
            </a:r>
          </a:p>
        </p:txBody>
      </p:sp>
      <p:sp>
        <p:nvSpPr>
          <p:cNvPr id="5" name="Content Placeholder 4">
            <a:extLst>
              <a:ext uri="{FF2B5EF4-FFF2-40B4-BE49-F238E27FC236}">
                <a16:creationId xmlns:a16="http://schemas.microsoft.com/office/drawing/2014/main" id="{93398EE3-C748-7F4D-BDD9-AB3FBDF57CC5}"/>
              </a:ext>
            </a:extLst>
          </p:cNvPr>
          <p:cNvSpPr>
            <a:spLocks noGrp="1"/>
          </p:cNvSpPr>
          <p:nvPr>
            <p:ph sz="quarter" idx="14"/>
          </p:nvPr>
        </p:nvSpPr>
        <p:spPr>
          <a:xfrm>
            <a:off x="1600199" y="1987550"/>
            <a:ext cx="2886075" cy="600164"/>
          </a:xfrm>
        </p:spPr>
        <p:txBody>
          <a:bodyPr vert="horz" lIns="0" tIns="0" rIns="0" bIns="0" rtlCol="0" anchor="t">
            <a:spAutoFit/>
          </a:bodyPr>
          <a:lstStyle/>
          <a:p>
            <a:pPr marL="0" indent="0">
              <a:buNone/>
            </a:pPr>
            <a:r>
              <a:rPr lang="en-US" sz="1300">
                <a:latin typeface="Arial"/>
                <a:cs typeface="Arial"/>
              </a:rPr>
              <a:t>Keep ahead with a wealth of resources to stay up to date and at your professional best</a:t>
            </a:r>
          </a:p>
        </p:txBody>
      </p:sp>
      <p:pic>
        <p:nvPicPr>
          <p:cNvPr id="7" name="Graphic 6">
            <a:extLst>
              <a:ext uri="{FF2B5EF4-FFF2-40B4-BE49-F238E27FC236}">
                <a16:creationId xmlns:a16="http://schemas.microsoft.com/office/drawing/2014/main" id="{9B0F5CD7-9D2C-BF47-829F-8B307AA798F6}"/>
              </a:ext>
            </a:extLst>
          </p:cNvPr>
          <p:cNvPicPr preferRelativeResize="0">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987550"/>
            <a:ext cx="850392" cy="850392"/>
          </a:xfrm>
          <a:prstGeom prst="rect">
            <a:avLst/>
          </a:prstGeom>
        </p:spPr>
      </p:pic>
      <p:sp>
        <p:nvSpPr>
          <p:cNvPr id="8" name="Content Placeholder 4">
            <a:extLst>
              <a:ext uri="{FF2B5EF4-FFF2-40B4-BE49-F238E27FC236}">
                <a16:creationId xmlns:a16="http://schemas.microsoft.com/office/drawing/2014/main" id="{7BC7BD49-A6DA-0840-9928-B5C96C2F0950}"/>
              </a:ext>
            </a:extLst>
          </p:cNvPr>
          <p:cNvSpPr txBox="1">
            <a:spLocks/>
          </p:cNvSpPr>
          <p:nvPr/>
        </p:nvSpPr>
        <p:spPr>
          <a:xfrm>
            <a:off x="1600199" y="3044825"/>
            <a:ext cx="2886075" cy="800219"/>
          </a:xfrm>
          <a:prstGeom prst="rect">
            <a:avLst/>
          </a:prstGeom>
        </p:spPr>
        <p:txBody>
          <a:bodyPr vert="horz" lIns="0" tIns="0" rIns="0" bIns="0" rtlCol="0">
            <a:sp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00"/>
              <a:t>Apply for scholarships, internships </a:t>
            </a:r>
            <a:br>
              <a:rPr lang="en-US" sz="1300"/>
            </a:br>
            <a:r>
              <a:rPr lang="en-US" sz="1300"/>
              <a:t>and fellowships with the FDA and AMA Foundation, along with a variety of leadership opportunities</a:t>
            </a:r>
          </a:p>
        </p:txBody>
      </p:sp>
      <p:pic>
        <p:nvPicPr>
          <p:cNvPr id="9" name="Graphic 8">
            <a:extLst>
              <a:ext uri="{FF2B5EF4-FFF2-40B4-BE49-F238E27FC236}">
                <a16:creationId xmlns:a16="http://schemas.microsoft.com/office/drawing/2014/main" id="{67DE0D9F-C65D-F64D-8FFB-CB40C74967CD}"/>
              </a:ext>
            </a:extLst>
          </p:cNvPr>
          <p:cNvPicPr preferRelativeResize="0">
            <a:picLocks noChangeAspect="1"/>
          </p:cNvPicPr>
          <p:nvPr/>
        </p:nvPicPr>
        <p:blipFill>
          <a:blip r:embed="rId5">
            <a:extLst>
              <a:ext uri="{96DAC541-7B7A-43D3-8B79-37D633B846F1}">
                <asvg:svgBlip xmlns:asvg="http://schemas.microsoft.com/office/drawing/2016/SVG/main" r:embed="rId6"/>
              </a:ext>
            </a:extLst>
          </a:blip>
          <a:srcRect/>
          <a:stretch/>
        </p:blipFill>
        <p:spPr>
          <a:xfrm>
            <a:off x="523898" y="3044825"/>
            <a:ext cx="716997" cy="850392"/>
          </a:xfrm>
          <a:prstGeom prst="rect">
            <a:avLst/>
          </a:prstGeom>
        </p:spPr>
      </p:pic>
      <p:sp>
        <p:nvSpPr>
          <p:cNvPr id="10" name="Content Placeholder 4">
            <a:extLst>
              <a:ext uri="{FF2B5EF4-FFF2-40B4-BE49-F238E27FC236}">
                <a16:creationId xmlns:a16="http://schemas.microsoft.com/office/drawing/2014/main" id="{EEA1AD1B-D7AC-7840-AC68-9DD50B18B306}"/>
              </a:ext>
            </a:extLst>
          </p:cNvPr>
          <p:cNvSpPr txBox="1">
            <a:spLocks/>
          </p:cNvSpPr>
          <p:nvPr/>
        </p:nvSpPr>
        <p:spPr>
          <a:xfrm>
            <a:off x="5809367" y="1987550"/>
            <a:ext cx="2886075" cy="400110"/>
          </a:xfrm>
          <a:prstGeom prst="rect">
            <a:avLst/>
          </a:prstGeom>
        </p:spPr>
        <p:txBody>
          <a:bodyPr vert="horz" lIns="0" tIns="0" rIns="0" bIns="0" rtlCol="0">
            <a:sp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00"/>
              <a:t>Participate in education sessions and workshops at AMA events</a:t>
            </a:r>
          </a:p>
        </p:txBody>
      </p:sp>
      <p:pic>
        <p:nvPicPr>
          <p:cNvPr id="11" name="Graphic 10">
            <a:extLst>
              <a:ext uri="{FF2B5EF4-FFF2-40B4-BE49-F238E27FC236}">
                <a16:creationId xmlns:a16="http://schemas.microsoft.com/office/drawing/2014/main" id="{FE78814F-FBDC-8C48-A197-1E95EEA22A44}"/>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rcRect/>
          <a:stretch/>
        </p:blipFill>
        <p:spPr>
          <a:xfrm>
            <a:off x="4654550" y="1905635"/>
            <a:ext cx="952207" cy="868680"/>
          </a:xfrm>
          <a:prstGeom prst="rect">
            <a:avLst/>
          </a:prstGeom>
        </p:spPr>
      </p:pic>
      <p:sp>
        <p:nvSpPr>
          <p:cNvPr id="12" name="Content Placeholder 4">
            <a:extLst>
              <a:ext uri="{FF2B5EF4-FFF2-40B4-BE49-F238E27FC236}">
                <a16:creationId xmlns:a16="http://schemas.microsoft.com/office/drawing/2014/main" id="{240F618F-3491-FF41-A235-E2E554D38944}"/>
              </a:ext>
            </a:extLst>
          </p:cNvPr>
          <p:cNvSpPr txBox="1">
            <a:spLocks/>
          </p:cNvSpPr>
          <p:nvPr/>
        </p:nvSpPr>
        <p:spPr>
          <a:xfrm>
            <a:off x="5809367" y="3044825"/>
            <a:ext cx="2886075" cy="600164"/>
          </a:xfrm>
          <a:prstGeom prst="rect">
            <a:avLst/>
          </a:prstGeom>
        </p:spPr>
        <p:txBody>
          <a:bodyPr vert="horz" lIns="0" tIns="0" rIns="0" bIns="0" rtlCol="0">
            <a:spAutoFit/>
          </a:bodyPr>
          <a:lstStyle>
            <a:lvl1pPr marL="137160" indent="-137160" algn="l" defTabSz="914400" rtl="0" eaLnBrk="1" fontAlgn="t" latinLnBrk="0" hangingPunct="1">
              <a:lnSpc>
                <a:spcPct val="100000"/>
              </a:lnSpc>
              <a:spcBef>
                <a:spcPts val="0"/>
              </a:spcBef>
              <a:spcAft>
                <a:spcPts val="600"/>
              </a:spcAft>
              <a:buFont typeface="Arial"/>
              <a:buChar char="•"/>
              <a:defRPr sz="1600" b="0" i="0" kern="1200" spc="-10" baseline="0">
                <a:solidFill>
                  <a:srgbClr val="595959"/>
                </a:solidFill>
                <a:latin typeface="Arial" charset="0"/>
                <a:ea typeface="Arial" charset="0"/>
                <a:cs typeface="Arial" charset="0"/>
              </a:defRPr>
            </a:lvl1pPr>
            <a:lvl2pPr marL="283464" indent="-137160" algn="l" defTabSz="914400" rtl="0" eaLnBrk="1" fontAlgn="t" latinLnBrk="0" hangingPunct="1">
              <a:lnSpc>
                <a:spcPct val="100000"/>
              </a:lnSpc>
              <a:spcBef>
                <a:spcPts val="0"/>
              </a:spcBef>
              <a:spcAft>
                <a:spcPts val="600"/>
              </a:spcAft>
              <a:buFont typeface="Arial"/>
              <a:buChar char="•"/>
              <a:defRPr sz="1400" b="0" i="0" kern="1200" spc="-10" baseline="0">
                <a:solidFill>
                  <a:srgbClr val="595959"/>
                </a:solidFill>
                <a:latin typeface="Arial" charset="0"/>
                <a:ea typeface="Arial" charset="0"/>
                <a:cs typeface="Arial" charset="0"/>
              </a:defRPr>
            </a:lvl2pPr>
            <a:lvl3pPr marL="411480" indent="-109728" algn="l" defTabSz="914400" rtl="0" eaLnBrk="1" fontAlgn="t" latinLnBrk="0" hangingPunct="1">
              <a:lnSpc>
                <a:spcPct val="100000"/>
              </a:lnSpc>
              <a:spcBef>
                <a:spcPts val="0"/>
              </a:spcBef>
              <a:spcAft>
                <a:spcPts val="600"/>
              </a:spcAft>
              <a:buFont typeface="Arial"/>
              <a:buChar char="•"/>
              <a:defRPr sz="1200" b="0" i="0" kern="1200" spc="-10" baseline="0">
                <a:solidFill>
                  <a:srgbClr val="595959"/>
                </a:solidFill>
                <a:latin typeface="Arial" charset="0"/>
                <a:ea typeface="Arial" charset="0"/>
                <a:cs typeface="Arial" charset="0"/>
              </a:defRPr>
            </a:lvl3pPr>
            <a:lvl4pPr marL="521208" indent="-109728" algn="l" defTabSz="914400" rtl="0" eaLnBrk="1" fontAlgn="t" latinLnBrk="0" hangingPunct="1">
              <a:lnSpc>
                <a:spcPct val="100000"/>
              </a:lnSpc>
              <a:spcBef>
                <a:spcPts val="0"/>
              </a:spcBef>
              <a:spcAft>
                <a:spcPts val="600"/>
              </a:spcAft>
              <a:buFont typeface="Arial"/>
              <a:buChar char="•"/>
              <a:defRPr sz="1000" b="0" i="0" kern="1200" spc="-10" baseline="0">
                <a:solidFill>
                  <a:srgbClr val="595959"/>
                </a:solidFill>
                <a:latin typeface="Arial" charset="0"/>
                <a:ea typeface="Arial" charset="0"/>
                <a:cs typeface="Arial" charset="0"/>
              </a:defRPr>
            </a:lvl4pPr>
            <a:lvl5pPr marL="612648" indent="-91440" algn="l" defTabSz="914400" rtl="0" eaLnBrk="1" fontAlgn="t" latinLnBrk="0" hangingPunct="1">
              <a:lnSpc>
                <a:spcPct val="100000"/>
              </a:lnSpc>
              <a:spcBef>
                <a:spcPts val="0"/>
              </a:spcBef>
              <a:spcAft>
                <a:spcPts val="600"/>
              </a:spcAft>
              <a:buFont typeface="Arial"/>
              <a:buChar char="•"/>
              <a:defRPr sz="800" b="0" i="0" kern="1200" spc="-10" baseline="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300"/>
              <a:t>Take advantage of members-only discounts for study aids, travel, wellness and more</a:t>
            </a:r>
          </a:p>
        </p:txBody>
      </p:sp>
      <p:pic>
        <p:nvPicPr>
          <p:cNvPr id="13" name="Graphic 12">
            <a:extLst>
              <a:ext uri="{FF2B5EF4-FFF2-40B4-BE49-F238E27FC236}">
                <a16:creationId xmlns:a16="http://schemas.microsoft.com/office/drawing/2014/main" id="{BDFBB9B9-7464-F247-833A-47C0E7E83AE3}"/>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a:stretch/>
        </p:blipFill>
        <p:spPr>
          <a:xfrm>
            <a:off x="4656827" y="3044825"/>
            <a:ext cx="947652" cy="731520"/>
          </a:xfrm>
          <a:prstGeom prst="rect">
            <a:avLst/>
          </a:prstGeom>
        </p:spPr>
      </p:pic>
    </p:spTree>
    <p:extLst>
      <p:ext uri="{BB962C8B-B14F-4D97-AF65-F5344CB8AC3E}">
        <p14:creationId xmlns:p14="http://schemas.microsoft.com/office/powerpoint/2010/main" val="138226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562E3-8F00-4395-9274-2BCD8B1D8BD3}"/>
              </a:ext>
            </a:extLst>
          </p:cNvPr>
          <p:cNvSpPr>
            <a:spLocks noGrp="1"/>
          </p:cNvSpPr>
          <p:nvPr>
            <p:ph type="sldNum" sz="quarter" idx="10"/>
          </p:nvPr>
        </p:nvSpPr>
        <p:spPr/>
        <p:txBody>
          <a:bodyPr/>
          <a:lstStyle/>
          <a:p>
            <a:fld id="{DA05D499-8038-C642-91E0-FF7B8677CF19}" type="slidenum">
              <a:rPr lang="en-US" smtClean="0"/>
              <a:pPr/>
              <a:t>26</a:t>
            </a:fld>
            <a:endParaRPr lang="en-US"/>
          </a:p>
        </p:txBody>
      </p:sp>
      <p:sp>
        <p:nvSpPr>
          <p:cNvPr id="3" name="Title 2">
            <a:extLst>
              <a:ext uri="{FF2B5EF4-FFF2-40B4-BE49-F238E27FC236}">
                <a16:creationId xmlns:a16="http://schemas.microsoft.com/office/drawing/2014/main" id="{230C8FBC-B127-40A8-96AC-B421313DEEDB}"/>
              </a:ext>
            </a:extLst>
          </p:cNvPr>
          <p:cNvSpPr>
            <a:spLocks noGrp="1"/>
          </p:cNvSpPr>
          <p:nvPr>
            <p:ph type="title"/>
          </p:nvPr>
        </p:nvSpPr>
        <p:spPr>
          <a:xfrm>
            <a:off x="443189" y="412948"/>
            <a:ext cx="8229600" cy="461665"/>
          </a:xfrm>
        </p:spPr>
        <p:txBody>
          <a:bodyPr/>
          <a:lstStyle/>
          <a:p>
            <a:r>
              <a:rPr lang="en-US" cap="none">
                <a:solidFill>
                  <a:srgbClr val="009DDC"/>
                </a:solidFill>
                <a:latin typeface="Arial Black"/>
                <a:cs typeface="Arial"/>
              </a:rPr>
              <a:t>Why Join as a Medical Student?</a:t>
            </a:r>
          </a:p>
        </p:txBody>
      </p:sp>
      <p:sp>
        <p:nvSpPr>
          <p:cNvPr id="4" name="Rectangle 3">
            <a:extLst>
              <a:ext uri="{FF2B5EF4-FFF2-40B4-BE49-F238E27FC236}">
                <a16:creationId xmlns:a16="http://schemas.microsoft.com/office/drawing/2014/main" id="{632BADDC-64B5-49EC-870F-AE4FCC85C826}"/>
              </a:ext>
            </a:extLst>
          </p:cNvPr>
          <p:cNvSpPr/>
          <p:nvPr/>
        </p:nvSpPr>
        <p:spPr>
          <a:xfrm>
            <a:off x="759180" y="1144148"/>
            <a:ext cx="3798809" cy="1480405"/>
          </a:xfrm>
          <a:prstGeom prst="rect">
            <a:avLst/>
          </a:prstGeom>
        </p:spPr>
        <p:txBody>
          <a:bodyPr wrap="square" lIns="121920" tIns="60960" rIns="121920" bIns="60960" anchor="t">
            <a:spAutoFit/>
          </a:bodyPr>
          <a:lstStyle/>
          <a:p>
            <a:pPr>
              <a:lnSpc>
                <a:spcPct val="90000"/>
              </a:lnSpc>
            </a:pPr>
            <a:r>
              <a:rPr lang="en-US" b="1">
                <a:solidFill>
                  <a:schemeClr val="accent6"/>
                </a:solidFill>
                <a:latin typeface="Arial"/>
                <a:cs typeface="Arial"/>
              </a:rPr>
              <a:t>Networking and Leadership:</a:t>
            </a:r>
          </a:p>
          <a:p>
            <a:pPr marL="285750" indent="-285750">
              <a:lnSpc>
                <a:spcPct val="90000"/>
              </a:lnSpc>
              <a:buFont typeface="Wingdings" panose="05000000000000000000" pitchFamily="2" charset="2"/>
              <a:buChar char="§"/>
            </a:pPr>
            <a:r>
              <a:rPr lang="en-US" sz="1600">
                <a:solidFill>
                  <a:srgbClr val="461469"/>
                </a:solidFill>
                <a:latin typeface="Arial"/>
                <a:cs typeface="Arial"/>
              </a:rPr>
              <a:t>Mentorship with medical professionals</a:t>
            </a:r>
            <a:endParaRPr lang="en-US" sz="1600">
              <a:solidFill>
                <a:srgbClr val="461469"/>
              </a:solidFill>
              <a:cs typeface="Calibri"/>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Community-building with medical students </a:t>
            </a:r>
          </a:p>
          <a:p>
            <a:pPr marL="285750" indent="-285750">
              <a:lnSpc>
                <a:spcPct val="90000"/>
              </a:lnSpc>
              <a:buFont typeface="Wingdings" panose="05000000000000000000" pitchFamily="2" charset="2"/>
              <a:buChar char="§"/>
            </a:pPr>
            <a:r>
              <a:rPr lang="en-US" sz="1600">
                <a:solidFill>
                  <a:srgbClr val="461469"/>
                </a:solidFill>
                <a:latin typeface="Arial"/>
                <a:cs typeface="Arial"/>
              </a:rPr>
              <a:t>Attend conferences</a:t>
            </a:r>
            <a:endParaRPr lang="en-US" sz="1600">
              <a:solidFill>
                <a:srgbClr val="46146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D95ECD-A2DD-4F3D-BA21-4E91306DB2C6}"/>
              </a:ext>
            </a:extLst>
          </p:cNvPr>
          <p:cNvSpPr/>
          <p:nvPr/>
        </p:nvSpPr>
        <p:spPr>
          <a:xfrm>
            <a:off x="5163488" y="1105724"/>
            <a:ext cx="3673151" cy="1757404"/>
          </a:xfrm>
          <a:prstGeom prst="rect">
            <a:avLst/>
          </a:prstGeom>
        </p:spPr>
        <p:txBody>
          <a:bodyPr wrap="square" lIns="121920" tIns="60960" rIns="121920" bIns="60960" anchor="t">
            <a:spAutoFit/>
          </a:bodyPr>
          <a:lstStyle/>
          <a:p>
            <a:pPr>
              <a:lnSpc>
                <a:spcPct val="90000"/>
              </a:lnSpc>
            </a:pPr>
            <a:r>
              <a:rPr lang="en-US" sz="1900" b="1">
                <a:solidFill>
                  <a:schemeClr val="accent6"/>
                </a:solidFill>
                <a:latin typeface="Arial"/>
                <a:cs typeface="Arial"/>
              </a:rPr>
              <a:t>Educational Benefits:</a:t>
            </a:r>
            <a:endParaRPr lang="en-US" sz="1900">
              <a:solidFill>
                <a:schemeClr val="accent6"/>
              </a:solidFill>
              <a:latin typeface="Arial"/>
              <a:cs typeface="Arial"/>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FREIDA and residency help</a:t>
            </a:r>
            <a:endParaRPr lang="en-US" sz="1600">
              <a:solidFill>
                <a:srgbClr val="461469"/>
              </a:solidFill>
              <a:latin typeface="Calibri"/>
              <a:cs typeface="Calibri"/>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Workshops</a:t>
            </a:r>
            <a:endParaRPr lang="en-US" sz="1600">
              <a:solidFill>
                <a:srgbClr val="461469"/>
              </a:solidFill>
              <a:cs typeface="Calibri"/>
            </a:endParaRPr>
          </a:p>
          <a:p>
            <a:pPr marL="285750" indent="-285750">
              <a:lnSpc>
                <a:spcPct val="90000"/>
              </a:lnSpc>
              <a:buFont typeface="Wingdings" panose="05000000000000000000" pitchFamily="2" charset="2"/>
              <a:buChar char="§"/>
            </a:pPr>
            <a:r>
              <a:rPr lang="en-US" sz="1600">
                <a:solidFill>
                  <a:srgbClr val="461469"/>
                </a:solidFill>
                <a:latin typeface="Arial"/>
                <a:cs typeface="Arial"/>
              </a:rPr>
              <a:t>Webinars</a:t>
            </a:r>
          </a:p>
          <a:p>
            <a:pPr marL="285750" indent="-285750">
              <a:lnSpc>
                <a:spcPct val="90000"/>
              </a:lnSpc>
              <a:buFont typeface="Wingdings" panose="05000000000000000000" pitchFamily="2" charset="2"/>
              <a:buChar char="§"/>
            </a:pPr>
            <a:r>
              <a:rPr lang="en-US" sz="1600">
                <a:solidFill>
                  <a:srgbClr val="461469"/>
                </a:solidFill>
                <a:latin typeface="Arial"/>
                <a:cs typeface="Arial"/>
              </a:rPr>
              <a:t>Journal access</a:t>
            </a:r>
          </a:p>
          <a:p>
            <a:pPr marL="285750" indent="-285750">
              <a:lnSpc>
                <a:spcPct val="90000"/>
              </a:lnSpc>
              <a:buFont typeface="Wingdings" panose="05000000000000000000" pitchFamily="2" charset="2"/>
              <a:buChar char="§"/>
            </a:pPr>
            <a:r>
              <a:rPr lang="en-US" sz="1600">
                <a:solidFill>
                  <a:srgbClr val="461469"/>
                </a:solidFill>
                <a:latin typeface="Arial"/>
                <a:cs typeface="Arial"/>
              </a:rPr>
              <a:t>Research opportunities</a:t>
            </a:r>
          </a:p>
          <a:p>
            <a:pPr>
              <a:lnSpc>
                <a:spcPct val="90000"/>
              </a:lnSpc>
            </a:pPr>
            <a:endParaRPr lang="en-US" sz="1900">
              <a:latin typeface="Arial"/>
              <a:cs typeface="Arial"/>
            </a:endParaRPr>
          </a:p>
        </p:txBody>
      </p:sp>
      <p:grpSp>
        <p:nvGrpSpPr>
          <p:cNvPr id="9" name="Group 8">
            <a:extLst>
              <a:ext uri="{FF2B5EF4-FFF2-40B4-BE49-F238E27FC236}">
                <a16:creationId xmlns:a16="http://schemas.microsoft.com/office/drawing/2014/main" id="{A95395D8-CD20-495F-99B2-B8C2C27D6182}"/>
              </a:ext>
            </a:extLst>
          </p:cNvPr>
          <p:cNvGrpSpPr/>
          <p:nvPr/>
        </p:nvGrpSpPr>
        <p:grpSpPr>
          <a:xfrm>
            <a:off x="307361" y="1163857"/>
            <a:ext cx="461383" cy="461383"/>
            <a:chOff x="1198709" y="2700664"/>
            <a:chExt cx="947952" cy="947952"/>
          </a:xfrm>
        </p:grpSpPr>
        <p:sp>
          <p:nvSpPr>
            <p:cNvPr id="8" name="Flowchart: Connector 7">
              <a:extLst>
                <a:ext uri="{FF2B5EF4-FFF2-40B4-BE49-F238E27FC236}">
                  <a16:creationId xmlns:a16="http://schemas.microsoft.com/office/drawing/2014/main" id="{4D9A8FB0-A170-4F56-B73D-588318142D00}"/>
                </a:ext>
              </a:extLst>
            </p:cNvPr>
            <p:cNvSpPr/>
            <p:nvPr/>
          </p:nvSpPr>
          <p:spPr>
            <a:xfrm>
              <a:off x="1198709" y="2700664"/>
              <a:ext cx="947952" cy="94795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ycle with people with solid fill">
              <a:extLst>
                <a:ext uri="{FF2B5EF4-FFF2-40B4-BE49-F238E27FC236}">
                  <a16:creationId xmlns:a16="http://schemas.microsoft.com/office/drawing/2014/main" id="{7BEB5649-2CD2-421E-8AAB-9C07E84D9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466" y="2750978"/>
              <a:ext cx="794437" cy="794437"/>
            </a:xfrm>
            <a:prstGeom prst="rect">
              <a:avLst/>
            </a:prstGeom>
          </p:spPr>
        </p:pic>
      </p:grpSp>
      <p:grpSp>
        <p:nvGrpSpPr>
          <p:cNvPr id="16" name="Group 15">
            <a:extLst>
              <a:ext uri="{FF2B5EF4-FFF2-40B4-BE49-F238E27FC236}">
                <a16:creationId xmlns:a16="http://schemas.microsoft.com/office/drawing/2014/main" id="{48EB7639-3B6A-43DD-A771-1573CE4DA21E}"/>
              </a:ext>
            </a:extLst>
          </p:cNvPr>
          <p:cNvGrpSpPr/>
          <p:nvPr/>
        </p:nvGrpSpPr>
        <p:grpSpPr>
          <a:xfrm>
            <a:off x="4702105" y="1150986"/>
            <a:ext cx="461383" cy="461383"/>
            <a:chOff x="4702105" y="1150986"/>
            <a:chExt cx="461383" cy="461383"/>
          </a:xfrm>
        </p:grpSpPr>
        <p:sp>
          <p:nvSpPr>
            <p:cNvPr id="11" name="Flowchart: Connector 10">
              <a:extLst>
                <a:ext uri="{FF2B5EF4-FFF2-40B4-BE49-F238E27FC236}">
                  <a16:creationId xmlns:a16="http://schemas.microsoft.com/office/drawing/2014/main" id="{C2463640-8635-48BC-BD99-A74B85AAEF0E}"/>
                </a:ext>
              </a:extLst>
            </p:cNvPr>
            <p:cNvSpPr/>
            <p:nvPr/>
          </p:nvSpPr>
          <p:spPr>
            <a:xfrm>
              <a:off x="4702105" y="115098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3" descr="Graduation cap outline">
              <a:extLst>
                <a:ext uri="{FF2B5EF4-FFF2-40B4-BE49-F238E27FC236}">
                  <a16:creationId xmlns:a16="http://schemas.microsoft.com/office/drawing/2014/main" id="{2E143125-A046-4EB6-813D-D1283F3589DD}"/>
                </a:ext>
              </a:extLst>
            </p:cNvPr>
            <p:cNvSpPr/>
            <p:nvPr/>
          </p:nvSpPr>
          <p:spPr>
            <a:xfrm>
              <a:off x="4756560" y="1270393"/>
              <a:ext cx="352521" cy="189979"/>
            </a:xfrm>
            <a:custGeom>
              <a:avLst/>
              <a:gdLst>
                <a:gd name="connsiteX0" fmla="*/ 352522 w 352521"/>
                <a:gd name="connsiteY0" fmla="*/ 63057 h 189979"/>
                <a:gd name="connsiteX1" fmla="*/ 176261 w 352521"/>
                <a:gd name="connsiteY1" fmla="*/ 0 h 189979"/>
                <a:gd name="connsiteX2" fmla="*/ 0 w 352521"/>
                <a:gd name="connsiteY2" fmla="*/ 63057 h 189979"/>
                <a:gd name="connsiteX3" fmla="*/ 34762 w 352521"/>
                <a:gd name="connsiteY3" fmla="*/ 75260 h 189979"/>
                <a:gd name="connsiteX4" fmla="*/ 34762 w 352521"/>
                <a:gd name="connsiteY4" fmla="*/ 145517 h 189979"/>
                <a:gd name="connsiteX5" fmla="*/ 38804 w 352521"/>
                <a:gd name="connsiteY5" fmla="*/ 149559 h 189979"/>
                <a:gd name="connsiteX6" fmla="*/ 42847 w 352521"/>
                <a:gd name="connsiteY6" fmla="*/ 145517 h 189979"/>
                <a:gd name="connsiteX7" fmla="*/ 42847 w 352521"/>
                <a:gd name="connsiteY7" fmla="*/ 78094 h 189979"/>
                <a:gd name="connsiteX8" fmla="*/ 71295 w 352521"/>
                <a:gd name="connsiteY8" fmla="*/ 88078 h 189979"/>
                <a:gd name="connsiteX9" fmla="*/ 71295 w 352521"/>
                <a:gd name="connsiteY9" fmla="*/ 146285 h 189979"/>
                <a:gd name="connsiteX10" fmla="*/ 176261 w 352521"/>
                <a:gd name="connsiteY10" fmla="*/ 189980 h 189979"/>
                <a:gd name="connsiteX11" fmla="*/ 281231 w 352521"/>
                <a:gd name="connsiteY11" fmla="*/ 146293 h 189979"/>
                <a:gd name="connsiteX12" fmla="*/ 281231 w 352521"/>
                <a:gd name="connsiteY12" fmla="*/ 88078 h 189979"/>
                <a:gd name="connsiteX13" fmla="*/ 176261 w 352521"/>
                <a:gd name="connsiteY13" fmla="*/ 8590 h 189979"/>
                <a:gd name="connsiteX14" fmla="*/ 328221 w 352521"/>
                <a:gd name="connsiteY14" fmla="*/ 62952 h 189979"/>
                <a:gd name="connsiteX15" fmla="*/ 328221 w 352521"/>
                <a:gd name="connsiteY15" fmla="*/ 63025 h 189979"/>
                <a:gd name="connsiteX16" fmla="*/ 176261 w 352521"/>
                <a:gd name="connsiteY16" fmla="*/ 116340 h 189979"/>
                <a:gd name="connsiteX17" fmla="*/ 24317 w 352521"/>
                <a:gd name="connsiteY17" fmla="*/ 63025 h 189979"/>
                <a:gd name="connsiteX18" fmla="*/ 24317 w 352521"/>
                <a:gd name="connsiteY18" fmla="*/ 62952 h 189979"/>
                <a:gd name="connsiteX19" fmla="*/ 273147 w 352521"/>
                <a:gd name="connsiteY19" fmla="*/ 146293 h 189979"/>
                <a:gd name="connsiteX20" fmla="*/ 176261 w 352521"/>
                <a:gd name="connsiteY20" fmla="*/ 181896 h 189979"/>
                <a:gd name="connsiteX21" fmla="*/ 79379 w 352521"/>
                <a:gd name="connsiteY21" fmla="*/ 146293 h 189979"/>
                <a:gd name="connsiteX22" fmla="*/ 79379 w 352521"/>
                <a:gd name="connsiteY22" fmla="*/ 90915 h 189979"/>
                <a:gd name="connsiteX23" fmla="*/ 176261 w 352521"/>
                <a:gd name="connsiteY23" fmla="*/ 124902 h 189979"/>
                <a:gd name="connsiteX24" fmla="*/ 273147 w 352521"/>
                <a:gd name="connsiteY24" fmla="*/ 90907 h 18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521" h="189979">
                  <a:moveTo>
                    <a:pt x="352522" y="63057"/>
                  </a:moveTo>
                  <a:lnTo>
                    <a:pt x="176261" y="0"/>
                  </a:lnTo>
                  <a:lnTo>
                    <a:pt x="0" y="63057"/>
                  </a:lnTo>
                  <a:lnTo>
                    <a:pt x="34762" y="75260"/>
                  </a:lnTo>
                  <a:lnTo>
                    <a:pt x="34762" y="145517"/>
                  </a:lnTo>
                  <a:cubicBezTo>
                    <a:pt x="34762" y="147749"/>
                    <a:pt x="36572" y="149559"/>
                    <a:pt x="38804" y="149559"/>
                  </a:cubicBezTo>
                  <a:cubicBezTo>
                    <a:pt x="41037" y="149559"/>
                    <a:pt x="42847" y="147749"/>
                    <a:pt x="42847" y="145517"/>
                  </a:cubicBezTo>
                  <a:lnTo>
                    <a:pt x="42847" y="78094"/>
                  </a:lnTo>
                  <a:lnTo>
                    <a:pt x="71295" y="88078"/>
                  </a:lnTo>
                  <a:lnTo>
                    <a:pt x="71295" y="146285"/>
                  </a:lnTo>
                  <a:cubicBezTo>
                    <a:pt x="71295" y="169971"/>
                    <a:pt x="119364" y="189980"/>
                    <a:pt x="176261" y="189980"/>
                  </a:cubicBezTo>
                  <a:cubicBezTo>
                    <a:pt x="233158" y="189980"/>
                    <a:pt x="281231" y="169971"/>
                    <a:pt x="281231" y="146293"/>
                  </a:cubicBezTo>
                  <a:lnTo>
                    <a:pt x="281231" y="88078"/>
                  </a:lnTo>
                  <a:close/>
                  <a:moveTo>
                    <a:pt x="176261" y="8590"/>
                  </a:moveTo>
                  <a:lnTo>
                    <a:pt x="328221" y="62952"/>
                  </a:lnTo>
                  <a:cubicBezTo>
                    <a:pt x="328281" y="62972"/>
                    <a:pt x="328281" y="63005"/>
                    <a:pt x="328221" y="63025"/>
                  </a:cubicBezTo>
                  <a:lnTo>
                    <a:pt x="176261" y="116340"/>
                  </a:lnTo>
                  <a:lnTo>
                    <a:pt x="24317" y="63025"/>
                  </a:lnTo>
                  <a:cubicBezTo>
                    <a:pt x="24257" y="63005"/>
                    <a:pt x="24257" y="62972"/>
                    <a:pt x="24317" y="62952"/>
                  </a:cubicBezTo>
                  <a:close/>
                  <a:moveTo>
                    <a:pt x="273147" y="146293"/>
                  </a:moveTo>
                  <a:cubicBezTo>
                    <a:pt x="273147" y="162756"/>
                    <a:pt x="230826" y="181896"/>
                    <a:pt x="176261" y="181896"/>
                  </a:cubicBezTo>
                  <a:cubicBezTo>
                    <a:pt x="121696" y="181896"/>
                    <a:pt x="79379" y="162756"/>
                    <a:pt x="79379" y="146293"/>
                  </a:cubicBezTo>
                  <a:lnTo>
                    <a:pt x="79379" y="90915"/>
                  </a:lnTo>
                  <a:lnTo>
                    <a:pt x="176261" y="124902"/>
                  </a:lnTo>
                  <a:lnTo>
                    <a:pt x="273147" y="90907"/>
                  </a:lnTo>
                  <a:close/>
                </a:path>
              </a:pathLst>
            </a:custGeom>
            <a:solidFill>
              <a:schemeClr val="bg1"/>
            </a:solidFill>
            <a:ln w="3969"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797F8F46-0A1E-40A1-8AD9-0294C58B1473}"/>
              </a:ext>
            </a:extLst>
          </p:cNvPr>
          <p:cNvGrpSpPr/>
          <p:nvPr/>
        </p:nvGrpSpPr>
        <p:grpSpPr>
          <a:xfrm>
            <a:off x="307361" y="2779597"/>
            <a:ext cx="3457815" cy="1354217"/>
            <a:chOff x="307361" y="2746556"/>
            <a:chExt cx="3457815" cy="1354217"/>
          </a:xfrm>
        </p:grpSpPr>
        <p:sp>
          <p:nvSpPr>
            <p:cNvPr id="18" name="TextBox 17">
              <a:extLst>
                <a:ext uri="{FF2B5EF4-FFF2-40B4-BE49-F238E27FC236}">
                  <a16:creationId xmlns:a16="http://schemas.microsoft.com/office/drawing/2014/main" id="{0512E600-34C7-48F1-8F79-7DEC050065A5}"/>
                </a:ext>
              </a:extLst>
            </p:cNvPr>
            <p:cNvSpPr txBox="1"/>
            <p:nvPr/>
          </p:nvSpPr>
          <p:spPr>
            <a:xfrm>
              <a:off x="768928" y="2746556"/>
              <a:ext cx="2996248" cy="1354217"/>
            </a:xfrm>
            <a:prstGeom prst="rect">
              <a:avLst/>
            </a:prstGeom>
            <a:noFill/>
          </p:spPr>
          <p:txBody>
            <a:bodyPr wrap="square" lIns="91440" tIns="45720" rIns="91440" bIns="45720" anchor="t">
              <a:spAutoFit/>
            </a:bodyPr>
            <a:lstStyle/>
            <a:p>
              <a:r>
                <a:rPr lang="en-US" sz="1800" b="1">
                  <a:solidFill>
                    <a:schemeClr val="accent6"/>
                  </a:solidFill>
                  <a:latin typeface="Arial"/>
                  <a:cs typeface="Arial"/>
                </a:rPr>
                <a:t>Resume Builders:</a:t>
              </a:r>
            </a:p>
            <a:p>
              <a:pPr marL="285750" indent="-285750">
                <a:buFont typeface="Wingdings" panose="05000000000000000000" pitchFamily="2" charset="2"/>
                <a:buChar char="§"/>
              </a:pPr>
              <a:r>
                <a:rPr lang="en-US" sz="1600">
                  <a:solidFill>
                    <a:srgbClr val="461469"/>
                  </a:solidFill>
                  <a:latin typeface="Arial"/>
                  <a:cs typeface="Arial"/>
                </a:rPr>
                <a:t>Leadership opportunities</a:t>
              </a:r>
              <a:endParaRPr lang="en-US" sz="1600">
                <a:solidFill>
                  <a:srgbClr val="461469"/>
                </a:solidFill>
                <a:latin typeface="Calibri"/>
                <a:cs typeface="Calibri"/>
              </a:endParaRPr>
            </a:p>
            <a:p>
              <a:pPr marL="285750" indent="-285750">
                <a:buFont typeface="Wingdings" panose="05000000000000000000" pitchFamily="2" charset="2"/>
                <a:buChar char="§"/>
              </a:pPr>
              <a:r>
                <a:rPr lang="en-US" sz="1600">
                  <a:solidFill>
                    <a:srgbClr val="461469"/>
                  </a:solidFill>
                  <a:latin typeface="Arial"/>
                  <a:cs typeface="Arial"/>
                </a:rPr>
                <a:t>Scholarships</a:t>
              </a:r>
              <a:endParaRPr lang="en-US" sz="1600">
                <a:solidFill>
                  <a:srgbClr val="461469"/>
                </a:solidFill>
                <a:latin typeface="Calibri"/>
                <a:cs typeface="Calibri"/>
              </a:endParaRPr>
            </a:p>
            <a:p>
              <a:pPr marL="285750" indent="-285750">
                <a:buFont typeface="Wingdings" panose="05000000000000000000" pitchFamily="2" charset="2"/>
                <a:buChar char="§"/>
              </a:pPr>
              <a:r>
                <a:rPr lang="en-US" sz="1600">
                  <a:solidFill>
                    <a:srgbClr val="461469"/>
                  </a:solidFill>
                  <a:latin typeface="Arial"/>
                  <a:cs typeface="Arial"/>
                </a:rPr>
                <a:t>Internships</a:t>
              </a:r>
            </a:p>
            <a:p>
              <a:pPr marL="285750" lvl="0" indent="-285750">
                <a:buFont typeface="Wingdings" panose="05000000000000000000" pitchFamily="2" charset="2"/>
                <a:buChar char="§"/>
              </a:pPr>
              <a:r>
                <a:rPr lang="en-US" sz="1600">
                  <a:solidFill>
                    <a:srgbClr val="461469"/>
                  </a:solidFill>
                  <a:latin typeface="Arial"/>
                  <a:cs typeface="Arial"/>
                </a:rPr>
                <a:t>Fellowships</a:t>
              </a:r>
            </a:p>
          </p:txBody>
        </p:sp>
        <p:sp>
          <p:nvSpPr>
            <p:cNvPr id="20" name="Flowchart: Connector 19">
              <a:extLst>
                <a:ext uri="{FF2B5EF4-FFF2-40B4-BE49-F238E27FC236}">
                  <a16:creationId xmlns:a16="http://schemas.microsoft.com/office/drawing/2014/main" id="{1B5B661D-1DA2-4990-850F-BD98C6C9C516}"/>
                </a:ext>
              </a:extLst>
            </p:cNvPr>
            <p:cNvSpPr/>
            <p:nvPr/>
          </p:nvSpPr>
          <p:spPr>
            <a:xfrm>
              <a:off x="307361" y="2754244"/>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cument outline">
              <a:extLst>
                <a:ext uri="{FF2B5EF4-FFF2-40B4-BE49-F238E27FC236}">
                  <a16:creationId xmlns:a16="http://schemas.microsoft.com/office/drawing/2014/main" id="{D0842991-2C5F-4A76-891D-B06C728A9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450" y="2838299"/>
              <a:ext cx="280554" cy="280554"/>
            </a:xfrm>
            <a:prstGeom prst="rect">
              <a:avLst/>
            </a:prstGeom>
          </p:spPr>
        </p:pic>
      </p:grpSp>
      <p:sp>
        <p:nvSpPr>
          <p:cNvPr id="26" name="TextBox 25">
            <a:extLst>
              <a:ext uri="{FF2B5EF4-FFF2-40B4-BE49-F238E27FC236}">
                <a16:creationId xmlns:a16="http://schemas.microsoft.com/office/drawing/2014/main" id="{EAE4B292-4B84-47F6-B2DA-192ECB217703}"/>
              </a:ext>
            </a:extLst>
          </p:cNvPr>
          <p:cNvSpPr txBox="1"/>
          <p:nvPr/>
        </p:nvSpPr>
        <p:spPr>
          <a:xfrm>
            <a:off x="5257577" y="2848847"/>
            <a:ext cx="3727374" cy="1228028"/>
          </a:xfrm>
          <a:prstGeom prst="rect">
            <a:avLst/>
          </a:prstGeom>
          <a:noFill/>
        </p:spPr>
        <p:txBody>
          <a:bodyPr wrap="square" lIns="91440" tIns="45720" rIns="91440" bIns="45720" anchor="t">
            <a:spAutoFit/>
          </a:bodyPr>
          <a:lstStyle/>
          <a:p>
            <a:pPr>
              <a:lnSpc>
                <a:spcPct val="90000"/>
              </a:lnSpc>
            </a:pPr>
            <a:r>
              <a:rPr lang="en-US" sz="1800" b="1">
                <a:solidFill>
                  <a:schemeClr val="accent6"/>
                </a:solidFill>
                <a:latin typeface="Arial"/>
                <a:cs typeface="Arial"/>
              </a:rPr>
              <a:t>Lifestyle and Travel Discounts</a:t>
            </a:r>
          </a:p>
          <a:p>
            <a:pPr marL="285750" indent="-285750">
              <a:lnSpc>
                <a:spcPct val="90000"/>
              </a:lnSpc>
              <a:buFont typeface="Wingdings" panose="05000000000000000000" pitchFamily="2" charset="2"/>
              <a:buChar char="§"/>
            </a:pPr>
            <a:r>
              <a:rPr lang="en-US" sz="1600">
                <a:solidFill>
                  <a:srgbClr val="461469"/>
                </a:solidFill>
                <a:latin typeface="Arial"/>
                <a:cs typeface="Arial"/>
              </a:rPr>
              <a:t>Loan Planning</a:t>
            </a:r>
          </a:p>
          <a:p>
            <a:pPr marL="285750" indent="-285750">
              <a:lnSpc>
                <a:spcPct val="90000"/>
              </a:lnSpc>
              <a:buFont typeface="Wingdings" panose="05000000000000000000" pitchFamily="2" charset="2"/>
              <a:buChar char="§"/>
            </a:pPr>
            <a:r>
              <a:rPr lang="en-US" sz="1600">
                <a:solidFill>
                  <a:srgbClr val="461469"/>
                </a:solidFill>
                <a:latin typeface="Arial"/>
                <a:cs typeface="Arial"/>
              </a:rPr>
              <a:t>Study prep materials</a:t>
            </a:r>
          </a:p>
          <a:p>
            <a:pPr marL="285750" indent="-285750">
              <a:lnSpc>
                <a:spcPct val="90000"/>
              </a:lnSpc>
              <a:buFont typeface="Wingdings" panose="05000000000000000000" pitchFamily="2" charset="2"/>
              <a:buChar char="§"/>
            </a:pPr>
            <a:r>
              <a:rPr lang="en-US" sz="1600">
                <a:solidFill>
                  <a:srgbClr val="461469"/>
                </a:solidFill>
                <a:latin typeface="Arial"/>
                <a:cs typeface="Arial"/>
              </a:rPr>
              <a:t>30% off Kaplan discounts</a:t>
            </a:r>
          </a:p>
          <a:p>
            <a:pPr marL="285750" indent="-285750">
              <a:lnSpc>
                <a:spcPct val="90000"/>
              </a:lnSpc>
              <a:buFont typeface="Wingdings" panose="05000000000000000000" pitchFamily="2" charset="2"/>
              <a:buChar char="§"/>
            </a:pPr>
            <a:r>
              <a:rPr lang="en-US" sz="1600">
                <a:solidFill>
                  <a:srgbClr val="461469"/>
                </a:solidFill>
                <a:latin typeface="Arial"/>
                <a:cs typeface="Arial"/>
              </a:rPr>
              <a:t>Headspace</a:t>
            </a:r>
          </a:p>
        </p:txBody>
      </p:sp>
      <p:sp>
        <p:nvSpPr>
          <p:cNvPr id="27" name="Flowchart: Connector 26">
            <a:extLst>
              <a:ext uri="{FF2B5EF4-FFF2-40B4-BE49-F238E27FC236}">
                <a16:creationId xmlns:a16="http://schemas.microsoft.com/office/drawing/2014/main" id="{4D755E06-DAC9-418C-8D23-FAC684DC0C30}"/>
              </a:ext>
            </a:extLst>
          </p:cNvPr>
          <p:cNvSpPr/>
          <p:nvPr/>
        </p:nvSpPr>
        <p:spPr>
          <a:xfrm>
            <a:off x="4702105" y="2800156"/>
            <a:ext cx="461383" cy="461383"/>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Dollar outline">
            <a:extLst>
              <a:ext uri="{FF2B5EF4-FFF2-40B4-BE49-F238E27FC236}">
                <a16:creationId xmlns:a16="http://schemas.microsoft.com/office/drawing/2014/main" id="{9D7C0BCF-F69B-4FFF-9002-BE532ED46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74641" y="2869410"/>
            <a:ext cx="327096" cy="327096"/>
          </a:xfrm>
          <a:prstGeom prst="rect">
            <a:avLst/>
          </a:prstGeom>
        </p:spPr>
      </p:pic>
    </p:spTree>
    <p:extLst>
      <p:ext uri="{BB962C8B-B14F-4D97-AF65-F5344CB8AC3E}">
        <p14:creationId xmlns:p14="http://schemas.microsoft.com/office/powerpoint/2010/main" val="31849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37097-BB1A-4AA1-99CC-6FE2A1FCFB7E}"/>
              </a:ext>
            </a:extLst>
          </p:cNvPr>
          <p:cNvSpPr>
            <a:spLocks noGrp="1"/>
          </p:cNvSpPr>
          <p:nvPr>
            <p:ph sz="half" idx="1"/>
          </p:nvPr>
        </p:nvSpPr>
        <p:spPr>
          <a:xfrm>
            <a:off x="553703" y="921676"/>
            <a:ext cx="4488916" cy="1231106"/>
          </a:xfrm>
        </p:spPr>
        <p:txBody>
          <a:bodyPr vert="horz" lIns="91440" tIns="45720" rIns="91440" bIns="45720" rtlCol="0" anchor="t">
            <a:noAutofit/>
          </a:bodyPr>
          <a:lstStyle/>
          <a:p>
            <a:pPr>
              <a:buFont typeface="Wingdings" panose="05000000000000000000" pitchFamily="2" charset="2"/>
              <a:buChar char="§"/>
            </a:pPr>
            <a:r>
              <a:rPr lang="en-US" sz="1800">
                <a:solidFill>
                  <a:srgbClr val="461469"/>
                </a:solidFill>
                <a:latin typeface="Arial"/>
                <a:cs typeface="Arial"/>
              </a:rPr>
              <a:t>It's important to be involved both nationally and locally.</a:t>
            </a:r>
          </a:p>
          <a:p>
            <a:pPr>
              <a:buFont typeface="Wingdings" panose="05000000000000000000" pitchFamily="2" charset="2"/>
              <a:buChar char="§"/>
            </a:pPr>
            <a:r>
              <a:rPr lang="en-US" sz="1800">
                <a:solidFill>
                  <a:srgbClr val="461469"/>
                </a:solidFill>
                <a:latin typeface="Arial"/>
                <a:cs typeface="Arial"/>
              </a:rPr>
              <a:t>The AMA encourages you to become a member at </a:t>
            </a:r>
            <a:r>
              <a:rPr lang="en-US" sz="1800">
                <a:solidFill>
                  <a:srgbClr val="461469"/>
                </a:solidFill>
                <a:highlight>
                  <a:srgbClr val="FFFF00"/>
                </a:highlight>
                <a:latin typeface="Arial"/>
                <a:cs typeface="Arial"/>
              </a:rPr>
              <a:t>&lt;Insert Your State Society&gt;</a:t>
            </a:r>
          </a:p>
          <a:p>
            <a:pPr>
              <a:buFont typeface="Wingdings" panose="05000000000000000000" pitchFamily="2" charset="2"/>
              <a:buChar char="§"/>
            </a:pPr>
            <a:r>
              <a:rPr lang="en-US" sz="1800">
                <a:solidFill>
                  <a:srgbClr val="461469"/>
                </a:solidFill>
                <a:highlight>
                  <a:srgbClr val="FFFF00"/>
                </a:highlight>
                <a:latin typeface="Arial"/>
                <a:cs typeface="Arial"/>
              </a:rPr>
              <a:t>&lt;If you have partnered with State Society put any information you want to articulate here&gt;</a:t>
            </a:r>
          </a:p>
        </p:txBody>
      </p:sp>
      <p:sp>
        <p:nvSpPr>
          <p:cNvPr id="4" name="Slide Number Placeholder 3">
            <a:extLst>
              <a:ext uri="{FF2B5EF4-FFF2-40B4-BE49-F238E27FC236}">
                <a16:creationId xmlns:a16="http://schemas.microsoft.com/office/drawing/2014/main" id="{9F8D4FC8-C325-4825-9598-616926C3697D}"/>
              </a:ext>
            </a:extLst>
          </p:cNvPr>
          <p:cNvSpPr>
            <a:spLocks noGrp="1"/>
          </p:cNvSpPr>
          <p:nvPr>
            <p:ph type="sldNum" sz="quarter" idx="10"/>
          </p:nvPr>
        </p:nvSpPr>
        <p:spPr/>
        <p:txBody>
          <a:bodyPr/>
          <a:lstStyle/>
          <a:p>
            <a:fld id="{DA05D499-8038-C642-91E0-FF7B8677CF19}" type="slidenum">
              <a:rPr lang="en-US" smtClean="0"/>
              <a:pPr/>
              <a:t>27</a:t>
            </a:fld>
            <a:endParaRPr lang="en-US"/>
          </a:p>
        </p:txBody>
      </p:sp>
      <p:sp>
        <p:nvSpPr>
          <p:cNvPr id="5" name="Title 4">
            <a:extLst>
              <a:ext uri="{FF2B5EF4-FFF2-40B4-BE49-F238E27FC236}">
                <a16:creationId xmlns:a16="http://schemas.microsoft.com/office/drawing/2014/main" id="{CFCB44B0-5B45-471D-AF69-EA12E5B82033}"/>
              </a:ext>
            </a:extLst>
          </p:cNvPr>
          <p:cNvSpPr>
            <a:spLocks noGrp="1"/>
          </p:cNvSpPr>
          <p:nvPr>
            <p:ph type="title"/>
          </p:nvPr>
        </p:nvSpPr>
        <p:spPr/>
        <p:txBody>
          <a:bodyPr/>
          <a:lstStyle/>
          <a:p>
            <a:r>
              <a:rPr lang="en-US" cap="none">
                <a:solidFill>
                  <a:schemeClr val="accent3"/>
                </a:solidFill>
                <a:latin typeface="Arial Black"/>
                <a:cs typeface="Arial"/>
              </a:rPr>
              <a:t>Get Involved with your State Society!</a:t>
            </a:r>
            <a:endParaRPr lang="en-US" cap="none">
              <a:solidFill>
                <a:schemeClr val="accent3"/>
              </a:solidFill>
              <a:latin typeface="Arial Black"/>
            </a:endParaRPr>
          </a:p>
        </p:txBody>
      </p:sp>
      <p:sp>
        <p:nvSpPr>
          <p:cNvPr id="6" name="Rectangle 5">
            <a:extLst>
              <a:ext uri="{FF2B5EF4-FFF2-40B4-BE49-F238E27FC236}">
                <a16:creationId xmlns:a16="http://schemas.microsoft.com/office/drawing/2014/main" id="{B3986002-E707-4F90-9E8D-5A3B76D2C0AE}"/>
              </a:ext>
            </a:extLst>
          </p:cNvPr>
          <p:cNvSpPr/>
          <p:nvPr/>
        </p:nvSpPr>
        <p:spPr>
          <a:xfrm>
            <a:off x="5437862" y="959543"/>
            <a:ext cx="3123676" cy="2716581"/>
          </a:xfrm>
          <a:prstGeom prst="rect">
            <a:avLst/>
          </a:prstGeom>
          <a:solidFill>
            <a:srgbClr val="F3EB36"/>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ED55E467-D53E-484A-98BC-766C3D16DB82}"/>
              </a:ext>
            </a:extLst>
          </p:cNvPr>
          <p:cNvSpPr txBox="1"/>
          <p:nvPr/>
        </p:nvSpPr>
        <p:spPr>
          <a:xfrm>
            <a:off x="6003880" y="1898866"/>
            <a:ext cx="199163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50">
                <a:solidFill>
                  <a:srgbClr val="FF0000"/>
                </a:solidFill>
                <a:latin typeface="Arial" panose="020B0604020202020204" pitchFamily="34" charset="0"/>
                <a:cs typeface="Arial" panose="020B0604020202020204" pitchFamily="34" charset="0"/>
              </a:rPr>
              <a:t>Insert State Society Logo Here</a:t>
            </a:r>
          </a:p>
        </p:txBody>
      </p:sp>
    </p:spTree>
    <p:extLst>
      <p:ext uri="{BB962C8B-B14F-4D97-AF65-F5344CB8AC3E}">
        <p14:creationId xmlns:p14="http://schemas.microsoft.com/office/powerpoint/2010/main" val="335688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91;p44">
            <a:extLst>
              <a:ext uri="{FF2B5EF4-FFF2-40B4-BE49-F238E27FC236}">
                <a16:creationId xmlns:a16="http://schemas.microsoft.com/office/drawing/2014/main" id="{E682D2BB-F297-456F-9A8A-9DA1A60AEDF9}"/>
              </a:ext>
            </a:extLst>
          </p:cNvPr>
          <p:cNvPicPr preferRelativeResize="0"/>
          <p:nvPr/>
        </p:nvPicPr>
        <p:blipFill rotWithShape="1">
          <a:blip r:embed="rId3">
            <a:alphaModFix/>
          </a:blip>
          <a:srcRect b="4403"/>
          <a:stretch/>
        </p:blipFill>
        <p:spPr>
          <a:xfrm>
            <a:off x="152828" y="685046"/>
            <a:ext cx="5433464" cy="3626864"/>
          </a:xfrm>
          <a:prstGeom prst="rect">
            <a:avLst/>
          </a:prstGeom>
          <a:noFill/>
          <a:ln>
            <a:noFill/>
          </a:ln>
        </p:spPr>
      </p:pic>
      <p:sp>
        <p:nvSpPr>
          <p:cNvPr id="2" name="Slide Number Placeholder 1">
            <a:extLst>
              <a:ext uri="{FF2B5EF4-FFF2-40B4-BE49-F238E27FC236}">
                <a16:creationId xmlns:a16="http://schemas.microsoft.com/office/drawing/2014/main" id="{E63FFEE0-D5F2-4D34-982F-8053BA34EC50}"/>
              </a:ext>
            </a:extLst>
          </p:cNvPr>
          <p:cNvSpPr>
            <a:spLocks noGrp="1"/>
          </p:cNvSpPr>
          <p:nvPr>
            <p:ph type="sldNum" sz="quarter" idx="10"/>
          </p:nvPr>
        </p:nvSpPr>
        <p:spPr/>
        <p:txBody>
          <a:bodyPr/>
          <a:lstStyle/>
          <a:p>
            <a:fld id="{DA05D499-8038-C642-91E0-FF7B8677CF19}" type="slidenum">
              <a:rPr lang="en-US" smtClean="0"/>
              <a:pPr/>
              <a:t>28</a:t>
            </a:fld>
            <a:endParaRPr lang="en-US"/>
          </a:p>
        </p:txBody>
      </p:sp>
      <p:sp>
        <p:nvSpPr>
          <p:cNvPr id="3" name="Title 2">
            <a:extLst>
              <a:ext uri="{FF2B5EF4-FFF2-40B4-BE49-F238E27FC236}">
                <a16:creationId xmlns:a16="http://schemas.microsoft.com/office/drawing/2014/main" id="{29EF6243-0E66-4C25-B3D3-FA8C557A5222}"/>
              </a:ext>
            </a:extLst>
          </p:cNvPr>
          <p:cNvSpPr>
            <a:spLocks noGrp="1"/>
          </p:cNvSpPr>
          <p:nvPr>
            <p:ph type="title"/>
          </p:nvPr>
        </p:nvSpPr>
        <p:spPr/>
        <p:txBody>
          <a:bodyPr/>
          <a:lstStyle/>
          <a:p>
            <a:r>
              <a:rPr lang="en-US" cap="none">
                <a:solidFill>
                  <a:srgbClr val="009DDC"/>
                </a:solidFill>
                <a:latin typeface="Arial Black" panose="020B0A04020102020204" pitchFamily="34" charset="0"/>
              </a:rPr>
              <a:t>Regional Involvement </a:t>
            </a:r>
          </a:p>
        </p:txBody>
      </p:sp>
      <p:pic>
        <p:nvPicPr>
          <p:cNvPr id="7" name="Picture 6">
            <a:extLst>
              <a:ext uri="{FF2B5EF4-FFF2-40B4-BE49-F238E27FC236}">
                <a16:creationId xmlns:a16="http://schemas.microsoft.com/office/drawing/2014/main" id="{AA6A718C-74D6-4EBF-85F9-D2CC68222CE7}"/>
              </a:ext>
            </a:extLst>
          </p:cNvPr>
          <p:cNvPicPr>
            <a:picLocks noChangeAspect="1"/>
          </p:cNvPicPr>
          <p:nvPr/>
        </p:nvPicPr>
        <p:blipFill>
          <a:blip r:embed="rId4"/>
          <a:stretch>
            <a:fillRect/>
          </a:stretch>
        </p:blipFill>
        <p:spPr>
          <a:xfrm>
            <a:off x="5422413" y="1856280"/>
            <a:ext cx="3721587" cy="2348053"/>
          </a:xfrm>
          <a:prstGeom prst="rect">
            <a:avLst/>
          </a:prstGeom>
        </p:spPr>
      </p:pic>
    </p:spTree>
    <p:extLst>
      <p:ext uri="{BB962C8B-B14F-4D97-AF65-F5344CB8AC3E}">
        <p14:creationId xmlns:p14="http://schemas.microsoft.com/office/powerpoint/2010/main" val="14663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E93BF-1112-46C1-84EC-A758534ABA4D}"/>
              </a:ext>
            </a:extLst>
          </p:cNvPr>
          <p:cNvSpPr>
            <a:spLocks noGrp="1"/>
          </p:cNvSpPr>
          <p:nvPr>
            <p:ph type="sldNum" sz="quarter" idx="10"/>
          </p:nvPr>
        </p:nvSpPr>
        <p:spPr/>
        <p:txBody>
          <a:bodyPr/>
          <a:lstStyle/>
          <a:p>
            <a:fld id="{DA05D499-8038-C642-91E0-FF7B8677CF19}" type="slidenum">
              <a:rPr lang="en-US" smtClean="0"/>
              <a:pPr/>
              <a:t>29</a:t>
            </a:fld>
            <a:endParaRPr lang="en-US"/>
          </a:p>
        </p:txBody>
      </p:sp>
      <p:sp>
        <p:nvSpPr>
          <p:cNvPr id="9" name="Title 8">
            <a:extLst>
              <a:ext uri="{FF2B5EF4-FFF2-40B4-BE49-F238E27FC236}">
                <a16:creationId xmlns:a16="http://schemas.microsoft.com/office/drawing/2014/main" id="{89A40351-F057-4A18-ADFB-AC24F8FA19F8}"/>
              </a:ext>
            </a:extLst>
          </p:cNvPr>
          <p:cNvSpPr>
            <a:spLocks noGrp="1"/>
          </p:cNvSpPr>
          <p:nvPr>
            <p:ph type="title"/>
          </p:nvPr>
        </p:nvSpPr>
        <p:spPr>
          <a:xfrm>
            <a:off x="457200" y="570144"/>
            <a:ext cx="8229600" cy="461665"/>
          </a:xfrm>
        </p:spPr>
        <p:txBody>
          <a:bodyPr/>
          <a:lstStyle/>
          <a:p>
            <a:r>
              <a:rPr lang="en-US" cap="none">
                <a:solidFill>
                  <a:schemeClr val="accent3"/>
                </a:solidFill>
                <a:latin typeface="Arial Black"/>
                <a:cs typeface="Arial"/>
              </a:rPr>
              <a:t>Joining the AMA </a:t>
            </a:r>
            <a:endParaRPr lang="en-US" cap="none">
              <a:solidFill>
                <a:schemeClr val="accent3"/>
              </a:solidFill>
              <a:latin typeface="Arial Black" panose="020B0A04020102020204" pitchFamily="34" charset="0"/>
            </a:endParaRPr>
          </a:p>
        </p:txBody>
      </p:sp>
      <p:pic>
        <p:nvPicPr>
          <p:cNvPr id="8" name="Picture 7">
            <a:extLst>
              <a:ext uri="{FF2B5EF4-FFF2-40B4-BE49-F238E27FC236}">
                <a16:creationId xmlns:a16="http://schemas.microsoft.com/office/drawing/2014/main" id="{BAC7AAA2-8126-4F2D-8D1A-20ECE23CBC43}"/>
              </a:ext>
            </a:extLst>
          </p:cNvPr>
          <p:cNvPicPr>
            <a:picLocks noChangeAspect="1"/>
          </p:cNvPicPr>
          <p:nvPr/>
        </p:nvPicPr>
        <p:blipFill>
          <a:blip r:embed="rId3"/>
          <a:stretch>
            <a:fillRect/>
          </a:stretch>
        </p:blipFill>
        <p:spPr>
          <a:xfrm>
            <a:off x="376813" y="1105950"/>
            <a:ext cx="5877498" cy="2669551"/>
          </a:xfrm>
          <a:prstGeom prst="rect">
            <a:avLst/>
          </a:prstGeom>
        </p:spPr>
      </p:pic>
      <p:pic>
        <p:nvPicPr>
          <p:cNvPr id="12" name="Picture 11">
            <a:extLst>
              <a:ext uri="{FF2B5EF4-FFF2-40B4-BE49-F238E27FC236}">
                <a16:creationId xmlns:a16="http://schemas.microsoft.com/office/drawing/2014/main" id="{4BC22B2C-04FF-4113-9951-4D703306B24B}"/>
              </a:ext>
            </a:extLst>
          </p:cNvPr>
          <p:cNvPicPr>
            <a:picLocks noChangeAspect="1"/>
          </p:cNvPicPr>
          <p:nvPr/>
        </p:nvPicPr>
        <p:blipFill>
          <a:blip r:embed="rId4"/>
          <a:stretch>
            <a:fillRect/>
          </a:stretch>
        </p:blipFill>
        <p:spPr>
          <a:xfrm>
            <a:off x="6570184" y="1801425"/>
            <a:ext cx="1855024" cy="2408955"/>
          </a:xfrm>
          <a:prstGeom prst="rect">
            <a:avLst/>
          </a:prstGeom>
        </p:spPr>
      </p:pic>
      <p:pic>
        <p:nvPicPr>
          <p:cNvPr id="1026" name="Picture 2" descr="Boards and Beyond USMLE Videos Watch Online &amp; Download | | Study smarter,  Medical education, My future career">
            <a:extLst>
              <a:ext uri="{FF2B5EF4-FFF2-40B4-BE49-F238E27FC236}">
                <a16:creationId xmlns:a16="http://schemas.microsoft.com/office/drawing/2014/main" id="{E69A2B5E-A70A-4B46-8C45-FBAA5583B4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963" b="14805"/>
          <a:stretch/>
        </p:blipFill>
        <p:spPr bwMode="auto">
          <a:xfrm>
            <a:off x="4491613" y="512373"/>
            <a:ext cx="2777778" cy="111301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8">
            <a:extLst>
              <a:ext uri="{FF2B5EF4-FFF2-40B4-BE49-F238E27FC236}">
                <a16:creationId xmlns:a16="http://schemas.microsoft.com/office/drawing/2014/main" id="{A9BD3422-F753-48A8-AF48-20364AFDA83B}"/>
              </a:ext>
            </a:extLst>
          </p:cNvPr>
          <p:cNvSpPr txBox="1">
            <a:spLocks/>
          </p:cNvSpPr>
          <p:nvPr/>
        </p:nvSpPr>
        <p:spPr>
          <a:xfrm>
            <a:off x="376813" y="3748715"/>
            <a:ext cx="8229600" cy="461665"/>
          </a:xfrm>
          <a:prstGeom prst="rect">
            <a:avLst/>
          </a:prstGeom>
        </p:spPr>
        <p:txBody>
          <a:bodyPr vert="horz" wrap="square" lIns="0" tIns="0" rIns="0" bIns="0" rtlCol="0" anchor="t" anchorCtr="0">
            <a:spAutoFit/>
          </a:bodyPr>
          <a:lstStyle>
            <a:lvl1pPr algn="l" defTabSz="914400" rtl="0" eaLnBrk="1" fontAlgn="t" latinLnBrk="0" hangingPunct="1">
              <a:lnSpc>
                <a:spcPct val="100000"/>
              </a:lnSpc>
              <a:spcBef>
                <a:spcPct val="0"/>
              </a:spcBef>
              <a:buNone/>
              <a:defRPr sz="3000" b="1" kern="1200" cap="all" spc="-5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cap="none">
                <a:solidFill>
                  <a:schemeClr val="accent6"/>
                </a:solidFill>
                <a:latin typeface="Arial Black" panose="020B0A04020102020204" pitchFamily="34" charset="0"/>
              </a:rPr>
              <a:t> </a:t>
            </a:r>
            <a:r>
              <a:rPr lang="en-US" cap="none">
                <a:solidFill>
                  <a:schemeClr val="accent6"/>
                </a:solidFill>
                <a:latin typeface="Arial Black" panose="020B0A04020102020204" pitchFamily="34" charset="0"/>
                <a:sym typeface="Wingdings" panose="05000000000000000000" pitchFamily="2" charset="2"/>
              </a:rPr>
              <a:t> </a:t>
            </a:r>
            <a:r>
              <a:rPr lang="en-US" cap="none">
                <a:solidFill>
                  <a:schemeClr val="accent6"/>
                </a:solidFill>
                <a:latin typeface="Arial Black" panose="020B0A04020102020204" pitchFamily="34" charset="0"/>
              </a:rPr>
              <a:t>ama-assn.org/msop-join</a:t>
            </a:r>
          </a:p>
        </p:txBody>
      </p:sp>
      <p:pic>
        <p:nvPicPr>
          <p:cNvPr id="5" name="Picture 2" descr="Netter's Anatomy Flash Cards (Netter Basic Science): 9780323530507:  Medicine &amp; Health Science Books @ Amazon.com">
            <a:extLst>
              <a:ext uri="{FF2B5EF4-FFF2-40B4-BE49-F238E27FC236}">
                <a16:creationId xmlns:a16="http://schemas.microsoft.com/office/drawing/2014/main" id="{534C5430-C36D-4400-8252-412B06752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0787" y="485570"/>
            <a:ext cx="742817" cy="10924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3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4C92D9-AD43-7448-822A-E24D8395660B}"/>
              </a:ext>
            </a:extLst>
          </p:cNvPr>
          <p:cNvSpPr>
            <a:spLocks noGrp="1"/>
          </p:cNvSpPr>
          <p:nvPr>
            <p:ph type="title"/>
          </p:nvPr>
        </p:nvSpPr>
        <p:spPr>
          <a:xfrm>
            <a:off x="457200" y="586931"/>
            <a:ext cx="8229600" cy="461665"/>
          </a:xfrm>
        </p:spPr>
        <p:txBody>
          <a:bodyPr/>
          <a:lstStyle/>
          <a:p>
            <a:r>
              <a:rPr lang="en-US" b="1" cap="none">
                <a:solidFill>
                  <a:srgbClr val="009DDC"/>
                </a:solidFill>
                <a:latin typeface="Arial Black" panose="020B0A04020102020204" pitchFamily="34" charset="0"/>
              </a:rPr>
              <a:t>Today’s Agenda </a:t>
            </a:r>
            <a:endParaRPr lang="en-US" cap="none">
              <a:solidFill>
                <a:srgbClr val="009DDC"/>
              </a:solidFill>
              <a:latin typeface="Arial Black" panose="020B0A04020102020204" pitchFamily="34" charset="0"/>
            </a:endParaRPr>
          </a:p>
        </p:txBody>
      </p:sp>
      <p:sp>
        <p:nvSpPr>
          <p:cNvPr id="3" name="Slide Number Placeholder 2">
            <a:extLst>
              <a:ext uri="{FF2B5EF4-FFF2-40B4-BE49-F238E27FC236}">
                <a16:creationId xmlns:a16="http://schemas.microsoft.com/office/drawing/2014/main" id="{B0B267D2-250B-9B4E-8F82-363C006BCD1F}"/>
              </a:ext>
            </a:extLst>
          </p:cNvPr>
          <p:cNvSpPr>
            <a:spLocks noGrp="1"/>
          </p:cNvSpPr>
          <p:nvPr>
            <p:ph type="sldNum" sz="quarter" idx="10"/>
          </p:nvPr>
        </p:nvSpPr>
        <p:spPr/>
        <p:txBody>
          <a:bodyPr/>
          <a:lstStyle/>
          <a:p>
            <a:fld id="{DA05D499-8038-C642-91E0-FF7B8677CF19}" type="slidenum">
              <a:rPr lang="en-US" smtClean="0"/>
              <a:pPr/>
              <a:t>3</a:t>
            </a:fld>
            <a:endParaRPr lang="en-US"/>
          </a:p>
        </p:txBody>
      </p:sp>
      <p:sp>
        <p:nvSpPr>
          <p:cNvPr id="7" name="Content Placeholder 6">
            <a:extLst>
              <a:ext uri="{FF2B5EF4-FFF2-40B4-BE49-F238E27FC236}">
                <a16:creationId xmlns:a16="http://schemas.microsoft.com/office/drawing/2014/main" id="{22306D30-AE39-6740-9899-A7583B01924F}"/>
              </a:ext>
            </a:extLst>
          </p:cNvPr>
          <p:cNvSpPr>
            <a:spLocks noGrp="1"/>
          </p:cNvSpPr>
          <p:nvPr>
            <p:ph sz="quarter" idx="13"/>
          </p:nvPr>
        </p:nvSpPr>
        <p:spPr>
          <a:xfrm>
            <a:off x="457412" y="1284803"/>
            <a:ext cx="4835419" cy="1769715"/>
          </a:xfrm>
        </p:spPr>
        <p:txBody>
          <a:bodyPr vert="horz" lIns="0" tIns="0" rIns="0" bIns="0" rtlCol="0" anchor="t">
            <a:spAutoFit/>
          </a:bodyPr>
          <a:lstStyle/>
          <a:p>
            <a:r>
              <a:rPr lang="en-US" sz="2000" dirty="0">
                <a:solidFill>
                  <a:srgbClr val="452663"/>
                </a:solidFill>
                <a:latin typeface="Arial"/>
                <a:cs typeface="Arial"/>
              </a:rPr>
              <a:t>Introduction of chapter leadership</a:t>
            </a:r>
          </a:p>
          <a:p>
            <a:r>
              <a:rPr lang="en-US" sz="2000" dirty="0">
                <a:solidFill>
                  <a:srgbClr val="452663"/>
                </a:solidFill>
                <a:latin typeface="Arial"/>
                <a:cs typeface="Arial"/>
              </a:rPr>
              <a:t>What is advocacy?</a:t>
            </a:r>
            <a:endParaRPr lang="en-US" sz="2000" dirty="0">
              <a:solidFill>
                <a:srgbClr val="452663"/>
              </a:solidFill>
            </a:endParaRPr>
          </a:p>
          <a:p>
            <a:r>
              <a:rPr lang="en-US" sz="2000" dirty="0">
                <a:solidFill>
                  <a:srgbClr val="452663"/>
                </a:solidFill>
                <a:latin typeface="Arial"/>
                <a:cs typeface="Arial"/>
              </a:rPr>
              <a:t>How does organized medicine impact advocacy?</a:t>
            </a:r>
          </a:p>
          <a:p>
            <a:r>
              <a:rPr lang="en-US" sz="2000" dirty="0">
                <a:solidFill>
                  <a:srgbClr val="452663"/>
                </a:solidFill>
                <a:latin typeface="Arial"/>
                <a:cs typeface="Arial"/>
              </a:rPr>
              <a:t>How do I get involved in advocacy?</a:t>
            </a:r>
            <a:endParaRPr lang="en-US" sz="2000" dirty="0">
              <a:solidFill>
                <a:srgbClr val="452663"/>
              </a:solidFill>
            </a:endParaRPr>
          </a:p>
        </p:txBody>
      </p:sp>
    </p:spTree>
    <p:extLst>
      <p:ext uri="{BB962C8B-B14F-4D97-AF65-F5344CB8AC3E}">
        <p14:creationId xmlns:p14="http://schemas.microsoft.com/office/powerpoint/2010/main" val="125626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sldNum" idx="12"/>
          </p:nvPr>
        </p:nvSpPr>
        <p:spPr>
          <a:xfrm>
            <a:off x="200281" y="4795463"/>
            <a:ext cx="925800" cy="274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000"/>
              <a:buFont typeface="Arial"/>
              <a:buNone/>
            </a:pPr>
            <a:fld id="{00000000-1234-1234-1234-123412341234}" type="slidenum">
              <a:rPr lang="en"/>
              <a:t>30</a:t>
            </a:fld>
            <a:endParaRPr/>
          </a:p>
        </p:txBody>
      </p:sp>
      <p:sp>
        <p:nvSpPr>
          <p:cNvPr id="271" name="Google Shape;271;p41"/>
          <p:cNvSpPr txBox="1">
            <a:spLocks noGrp="1"/>
          </p:cNvSpPr>
          <p:nvPr>
            <p:ph type="title"/>
          </p:nvPr>
        </p:nvSpPr>
        <p:spPr>
          <a:xfrm>
            <a:off x="255754" y="238348"/>
            <a:ext cx="7886700" cy="459300"/>
          </a:xfrm>
          <a:prstGeom prst="rect">
            <a:avLst/>
          </a:prstGeom>
          <a:noFill/>
          <a:ln>
            <a:noFill/>
          </a:ln>
        </p:spPr>
        <p:txBody>
          <a:bodyPr spcFirstLastPara="1" wrap="square" lIns="91425" tIns="45700" rIns="91425" bIns="45700" anchor="ctr" anchorCtr="0">
            <a:normAutofit/>
          </a:bodyPr>
          <a:lstStyle/>
          <a:p>
            <a:r>
              <a:rPr lang="en" sz="2400" b="1">
                <a:solidFill>
                  <a:srgbClr val="009DDC"/>
                </a:solidFill>
                <a:latin typeface="Arial Black"/>
              </a:rPr>
              <a:t>Advocacy Resources At The AMA </a:t>
            </a:r>
            <a:endParaRPr lang="en-US">
              <a:solidFill>
                <a:srgbClr val="009DDC"/>
              </a:solidFill>
            </a:endParaRPr>
          </a:p>
        </p:txBody>
      </p:sp>
      <p:sp>
        <p:nvSpPr>
          <p:cNvPr id="272" name="Google Shape;272;p41"/>
          <p:cNvSpPr txBox="1"/>
          <p:nvPr/>
        </p:nvSpPr>
        <p:spPr>
          <a:xfrm>
            <a:off x="52754" y="568529"/>
            <a:ext cx="8901000" cy="348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201F1E"/>
              </a:solidFill>
              <a:highlight>
                <a:srgbClr val="FFFFFF"/>
              </a:highlight>
            </a:endParaRPr>
          </a:p>
          <a:p>
            <a:pPr marL="457200" indent="-317500">
              <a:lnSpc>
                <a:spcPct val="115000"/>
              </a:lnSpc>
              <a:buSzPts val="1400"/>
              <a:buFont typeface="Wingdings"/>
              <a:buChar char="§"/>
            </a:pPr>
            <a:r>
              <a:rPr lang="en" sz="1100" b="1">
                <a:solidFill>
                  <a:srgbClr val="461469"/>
                </a:solidFill>
                <a:highlight>
                  <a:srgbClr val="FFFFFF"/>
                </a:highlight>
              </a:rPr>
              <a:t>Advocacy/Policy Teams Channel </a:t>
            </a:r>
            <a:r>
              <a:rPr lang="en" sz="1100">
                <a:solidFill>
                  <a:srgbClr val="461469"/>
                </a:solidFill>
                <a:highlight>
                  <a:srgbClr val="FFFFFF"/>
                </a:highlight>
              </a:rPr>
              <a:t>(</a:t>
            </a:r>
            <a:r>
              <a:rPr lang="en" sz="1100" i="1">
                <a:solidFill>
                  <a:srgbClr val="461469"/>
                </a:solidFill>
                <a:highlight>
                  <a:srgbClr val="FFFFFF"/>
                </a:highlight>
              </a:rPr>
              <a:t>compiled by Reilly, would highly recommend signing up): </a:t>
            </a:r>
            <a:r>
              <a:rPr lang="en" sz="1100" u="sng">
                <a:solidFill>
                  <a:srgbClr val="461469"/>
                </a:solidFill>
                <a:highlight>
                  <a:srgbClr val="FFFFFF"/>
                </a:highlight>
                <a:hlinkClick r:id="rId3">
                  <a:extLst>
                    <a:ext uri="{A12FA001-AC4F-418D-AE19-62706E023703}">
                      <ahyp:hlinkClr xmlns:ahyp="http://schemas.microsoft.com/office/drawing/2018/hyperlinkcolor" val="tx"/>
                    </a:ext>
                  </a:extLst>
                </a:hlinkClick>
              </a:rPr>
              <a:t>https://docs.google.com/forms/d/e/1FAIpQLScyeBu8H8ZS4UkB4qB9jVgrXkl_rRpwfT19D7BrsSQT3rCMtg/viewform?fbclid=IwAR286SX-JKqlJKsxVXYrO5oexdV1F_XObMh0qMeDmQp-5XiGTQfQSUhmlmE</a:t>
            </a:r>
            <a:endParaRPr sz="1100" u="sng">
              <a:solidFill>
                <a:srgbClr val="461469"/>
              </a:solidFill>
              <a:highlight>
                <a:srgbClr val="FFFFFF"/>
              </a:highlight>
              <a:cs typeface="Arial"/>
            </a:endParaRPr>
          </a:p>
          <a:p>
            <a:pPr marL="628650" lvl="0" indent="-171450" algn="l" rtl="0">
              <a:lnSpc>
                <a:spcPct val="115000"/>
              </a:lnSpc>
              <a:spcBef>
                <a:spcPts val="0"/>
              </a:spcBef>
              <a:spcAft>
                <a:spcPts val="0"/>
              </a:spcAft>
              <a:buFont typeface="Wingdings"/>
              <a:buChar char="§"/>
            </a:pPr>
            <a:endParaRPr sz="1100">
              <a:solidFill>
                <a:srgbClr val="461469"/>
              </a:solidFill>
              <a:highlight>
                <a:srgbClr val="FFFFFF"/>
              </a:highlight>
              <a:cs typeface="Arial"/>
            </a:endParaRPr>
          </a:p>
          <a:p>
            <a:pPr marL="457200" indent="-317500">
              <a:lnSpc>
                <a:spcPct val="115000"/>
              </a:lnSpc>
              <a:buSzPts val="1400"/>
              <a:buFont typeface="Wingdings"/>
              <a:buChar char="§"/>
            </a:pPr>
            <a:r>
              <a:rPr lang="en" sz="900">
                <a:solidFill>
                  <a:srgbClr val="461469"/>
                </a:solidFill>
                <a:highlight>
                  <a:srgbClr val="FFFFFF"/>
                </a:highlight>
                <a:latin typeface="Times New Roman"/>
                <a:ea typeface="Times New Roman"/>
                <a:cs typeface="Times New Roman"/>
                <a:sym typeface="Times New Roman"/>
              </a:rPr>
              <a:t> </a:t>
            </a:r>
            <a:r>
              <a:rPr lang="en" sz="1100" b="1">
                <a:solidFill>
                  <a:srgbClr val="461469"/>
                </a:solidFill>
                <a:highlight>
                  <a:srgbClr val="FFFFFF"/>
                </a:highlight>
              </a:rPr>
              <a:t>AMA Medical Student Section Page</a:t>
            </a:r>
            <a:r>
              <a:rPr lang="en" sz="1100">
                <a:solidFill>
                  <a:srgbClr val="461469"/>
                </a:solidFill>
                <a:highlight>
                  <a:srgbClr val="FFFFFF"/>
                </a:highlight>
              </a:rPr>
              <a:t> (</a:t>
            </a:r>
            <a:r>
              <a:rPr lang="en" sz="1100" i="1">
                <a:solidFill>
                  <a:srgbClr val="461469"/>
                </a:solidFill>
                <a:highlight>
                  <a:srgbClr val="FFFFFF"/>
                </a:highlight>
              </a:rPr>
              <a:t>includes links for school chapters, standing committees, and section involvement grants</a:t>
            </a:r>
            <a:r>
              <a:rPr lang="en" sz="1100">
                <a:solidFill>
                  <a:srgbClr val="461469"/>
                </a:solidFill>
                <a:highlight>
                  <a:srgbClr val="FFFFFF"/>
                </a:highlight>
              </a:rPr>
              <a:t>):  </a:t>
            </a:r>
            <a:r>
              <a:rPr lang="en" sz="1100" u="sng">
                <a:solidFill>
                  <a:srgbClr val="461469"/>
                </a:solidFill>
                <a:highlight>
                  <a:srgbClr val="FFFFFF"/>
                </a:highlight>
                <a:hlinkClick r:id="rId4">
                  <a:extLst>
                    <a:ext uri="{A12FA001-AC4F-418D-AE19-62706E023703}">
                      <ahyp:hlinkClr xmlns:ahyp="http://schemas.microsoft.com/office/drawing/2018/hyperlinkcolor" val="tx"/>
                    </a:ext>
                  </a:extLst>
                </a:hlinkClick>
              </a:rPr>
              <a:t>https://www.ama-assn.org/member-groups-sections/medical-students</a:t>
            </a:r>
            <a:endParaRPr sz="1100" u="sng">
              <a:solidFill>
                <a:srgbClr val="461469"/>
              </a:solidFill>
              <a:highlight>
                <a:srgbClr val="FFFFFF"/>
              </a:highlight>
              <a:cs typeface="Arial"/>
            </a:endParaRPr>
          </a:p>
          <a:p>
            <a:pPr marL="628650" lvl="0" indent="-171450" algn="l" rtl="0">
              <a:lnSpc>
                <a:spcPct val="115000"/>
              </a:lnSpc>
              <a:spcBef>
                <a:spcPts val="0"/>
              </a:spcBef>
              <a:spcAft>
                <a:spcPts val="0"/>
              </a:spcAft>
              <a:buFont typeface="Wingdings"/>
              <a:buChar char="§"/>
            </a:pPr>
            <a:endParaRPr sz="1100">
              <a:solidFill>
                <a:srgbClr val="461469"/>
              </a:solidFill>
              <a:highlight>
                <a:srgbClr val="FFFFFF"/>
              </a:highlight>
              <a:cs typeface="Arial"/>
            </a:endParaRPr>
          </a:p>
          <a:p>
            <a:pPr marL="457200" indent="-317500">
              <a:lnSpc>
                <a:spcPct val="115000"/>
              </a:lnSpc>
              <a:buSzPts val="1400"/>
              <a:buFont typeface="Wingdings"/>
              <a:buChar char="§"/>
            </a:pPr>
            <a:r>
              <a:rPr lang="en" sz="1100" b="1">
                <a:solidFill>
                  <a:srgbClr val="461469"/>
                </a:solidFill>
                <a:highlight>
                  <a:srgbClr val="FFFFFF"/>
                </a:highlight>
              </a:rPr>
              <a:t>AMA Advocacy Update </a:t>
            </a:r>
            <a:r>
              <a:rPr lang="en" sz="1100">
                <a:solidFill>
                  <a:srgbClr val="461469"/>
                </a:solidFill>
                <a:highlight>
                  <a:srgbClr val="FFFFFF"/>
                </a:highlight>
              </a:rPr>
              <a:t>(</a:t>
            </a:r>
            <a:r>
              <a:rPr lang="en" sz="1100" i="1">
                <a:solidFill>
                  <a:srgbClr val="461469"/>
                </a:solidFill>
                <a:highlight>
                  <a:srgbClr val="FFFFFF"/>
                </a:highlight>
              </a:rPr>
              <a:t>follow along with our advocacy efforts at the federal, state, and judicial level)</a:t>
            </a:r>
            <a:r>
              <a:rPr lang="en" sz="1100">
                <a:solidFill>
                  <a:srgbClr val="461469"/>
                </a:solidFill>
                <a:highlight>
                  <a:srgbClr val="FFFFFF"/>
                </a:highlight>
              </a:rPr>
              <a:t>: </a:t>
            </a:r>
            <a:r>
              <a:rPr lang="en" sz="1100" u="sng">
                <a:solidFill>
                  <a:srgbClr val="461469"/>
                </a:solidFill>
                <a:highlight>
                  <a:srgbClr val="FFFFFF"/>
                </a:highlight>
                <a:hlinkClick r:id="rId5">
                  <a:extLst>
                    <a:ext uri="{A12FA001-AC4F-418D-AE19-62706E023703}">
                      <ahyp:hlinkClr xmlns:ahyp="http://schemas.microsoft.com/office/drawing/2018/hyperlinkcolor" val="tx"/>
                    </a:ext>
                  </a:extLst>
                </a:hlinkClick>
              </a:rPr>
              <a:t>https://assets.ama-assn.org/sub/advocacy-update/archive.html</a:t>
            </a:r>
            <a:endParaRPr sz="1100" u="sng">
              <a:solidFill>
                <a:srgbClr val="461469"/>
              </a:solidFill>
              <a:highlight>
                <a:srgbClr val="FFFFFF"/>
              </a:highlight>
              <a:cs typeface="Arial"/>
            </a:endParaRPr>
          </a:p>
          <a:p>
            <a:pPr marL="628650" lvl="0" indent="-171450" algn="l" rtl="0">
              <a:lnSpc>
                <a:spcPct val="115000"/>
              </a:lnSpc>
              <a:spcBef>
                <a:spcPts val="0"/>
              </a:spcBef>
              <a:spcAft>
                <a:spcPts val="0"/>
              </a:spcAft>
              <a:buFont typeface="Wingdings"/>
              <a:buChar char="§"/>
            </a:pPr>
            <a:endParaRPr sz="1100" b="1">
              <a:solidFill>
                <a:srgbClr val="461469"/>
              </a:solidFill>
              <a:highlight>
                <a:srgbClr val="FFFFFF"/>
              </a:highlight>
              <a:cs typeface="Arial"/>
            </a:endParaRPr>
          </a:p>
          <a:p>
            <a:pPr marL="457200" indent="-317500">
              <a:lnSpc>
                <a:spcPct val="115000"/>
              </a:lnSpc>
              <a:buSzPts val="1400"/>
              <a:buFont typeface="Wingdings"/>
              <a:buChar char="§"/>
            </a:pPr>
            <a:r>
              <a:rPr lang="en" sz="900">
                <a:solidFill>
                  <a:srgbClr val="461469"/>
                </a:solidFill>
                <a:highlight>
                  <a:srgbClr val="FFFFFF"/>
                </a:highlight>
                <a:latin typeface="Times New Roman"/>
                <a:ea typeface="Times New Roman"/>
                <a:cs typeface="Times New Roman"/>
                <a:sym typeface="Times New Roman"/>
              </a:rPr>
              <a:t> </a:t>
            </a:r>
            <a:r>
              <a:rPr lang="en" sz="1100" b="1">
                <a:solidFill>
                  <a:srgbClr val="461469"/>
                </a:solidFill>
                <a:highlight>
                  <a:srgbClr val="FFFFFF"/>
                </a:highlight>
              </a:rPr>
              <a:t>AMA COVID-19 Resource Page</a:t>
            </a:r>
            <a:r>
              <a:rPr lang="en" sz="1100">
                <a:solidFill>
                  <a:srgbClr val="461469"/>
                </a:solidFill>
                <a:highlight>
                  <a:srgbClr val="FFFFFF"/>
                </a:highlight>
              </a:rPr>
              <a:t> (</a:t>
            </a:r>
            <a:r>
              <a:rPr lang="en" sz="1100" i="1">
                <a:solidFill>
                  <a:srgbClr val="461469"/>
                </a:solidFill>
                <a:highlight>
                  <a:srgbClr val="FFFFFF"/>
                </a:highlight>
              </a:rPr>
              <a:t>check out the resource guides for residents and students): </a:t>
            </a:r>
            <a:r>
              <a:rPr lang="en" sz="1100" u="sng">
                <a:solidFill>
                  <a:srgbClr val="461469"/>
                </a:solidFill>
                <a:highlight>
                  <a:srgbClr val="FFFFFF"/>
                </a:highlight>
                <a:hlinkClick r:id="rId6">
                  <a:extLst>
                    <a:ext uri="{A12FA001-AC4F-418D-AE19-62706E023703}">
                      <ahyp:hlinkClr xmlns:ahyp="http://schemas.microsoft.com/office/drawing/2018/hyperlinkcolor" val="tx"/>
                    </a:ext>
                  </a:extLst>
                </a:hlinkClick>
              </a:rPr>
              <a:t>https://www.ama-assn.org/delivering-care/public-health/covid-19-2019-novel-coronavirus-resource-center-physicians</a:t>
            </a:r>
            <a:endParaRPr sz="1100" u="sng">
              <a:solidFill>
                <a:srgbClr val="461469"/>
              </a:solidFill>
              <a:highlight>
                <a:srgbClr val="FFFFFF"/>
              </a:highlight>
              <a:cs typeface="Arial"/>
            </a:endParaRPr>
          </a:p>
          <a:p>
            <a:pPr marL="171450" lvl="0" indent="-171450" algn="l" rtl="0">
              <a:lnSpc>
                <a:spcPct val="115000"/>
              </a:lnSpc>
              <a:spcBef>
                <a:spcPts val="0"/>
              </a:spcBef>
              <a:spcAft>
                <a:spcPts val="0"/>
              </a:spcAft>
              <a:buFont typeface="Wingdings"/>
              <a:buChar char="§"/>
            </a:pPr>
            <a:endParaRPr sz="1100">
              <a:solidFill>
                <a:srgbClr val="461469"/>
              </a:solidFill>
              <a:highlight>
                <a:srgbClr val="FFFFFF"/>
              </a:highlight>
              <a:cs typeface="Arial"/>
            </a:endParaRPr>
          </a:p>
          <a:p>
            <a:pPr marL="457200" indent="-317500">
              <a:lnSpc>
                <a:spcPct val="115000"/>
              </a:lnSpc>
              <a:buSzPts val="1400"/>
              <a:buFont typeface="Wingdings"/>
              <a:buChar char="§"/>
            </a:pPr>
            <a:r>
              <a:rPr lang="en" sz="1100" b="1">
                <a:solidFill>
                  <a:srgbClr val="461469"/>
                </a:solidFill>
                <a:highlight>
                  <a:srgbClr val="FFFFFF"/>
                </a:highlight>
              </a:rPr>
              <a:t>AMA Social Media Accounts </a:t>
            </a:r>
            <a:r>
              <a:rPr lang="en" sz="1100">
                <a:solidFill>
                  <a:srgbClr val="461469"/>
                </a:solidFill>
                <a:highlight>
                  <a:srgbClr val="FFFFFF"/>
                </a:highlight>
              </a:rPr>
              <a:t>(</a:t>
            </a:r>
            <a:r>
              <a:rPr lang="en" sz="1100" i="1">
                <a:solidFill>
                  <a:srgbClr val="461469"/>
                </a:solidFill>
                <a:highlight>
                  <a:srgbClr val="FFFFFF"/>
                </a:highlight>
              </a:rPr>
              <a:t>give them a follow if you haven’t already): </a:t>
            </a:r>
            <a:endParaRPr sz="1100" i="1">
              <a:solidFill>
                <a:srgbClr val="461469"/>
              </a:solidFill>
              <a:highlight>
                <a:srgbClr val="FFFFFF"/>
              </a:highlight>
              <a:cs typeface="Arial"/>
            </a:endParaRPr>
          </a:p>
          <a:p>
            <a:pPr marL="914400" lvl="1" indent="-330200" algn="l" rtl="0">
              <a:lnSpc>
                <a:spcPct val="115000"/>
              </a:lnSpc>
              <a:spcBef>
                <a:spcPts val="0"/>
              </a:spcBef>
              <a:spcAft>
                <a:spcPts val="0"/>
              </a:spcAft>
              <a:buSzPts val="1600"/>
              <a:buFont typeface="Wingdings"/>
              <a:buChar char="ü"/>
            </a:pPr>
            <a:r>
              <a:rPr lang="en" sz="1100">
                <a:solidFill>
                  <a:srgbClr val="461469"/>
                </a:solidFill>
                <a:highlight>
                  <a:srgbClr val="FFFFFF"/>
                </a:highlight>
              </a:rPr>
              <a:t>AMA Twitter: </a:t>
            </a:r>
            <a:r>
              <a:rPr lang="en" sz="1100" u="sng">
                <a:solidFill>
                  <a:srgbClr val="461469"/>
                </a:solidFill>
                <a:highlight>
                  <a:srgbClr val="FFFFFF"/>
                </a:highlight>
                <a:hlinkClick r:id="rId7">
                  <a:extLst>
                    <a:ext uri="{A12FA001-AC4F-418D-AE19-62706E023703}">
                      <ahyp:hlinkClr xmlns:ahyp="http://schemas.microsoft.com/office/drawing/2018/hyperlinkcolor" val="tx"/>
                    </a:ext>
                  </a:extLst>
                </a:hlinkClick>
              </a:rPr>
              <a:t>https://twitter.com/AmerMedicalAssn</a:t>
            </a:r>
            <a:endParaRPr sz="1100">
              <a:solidFill>
                <a:srgbClr val="461469"/>
              </a:solidFill>
              <a:highlight>
                <a:srgbClr val="FFFFFF"/>
              </a:highlight>
              <a:cs typeface="Arial"/>
            </a:endParaRPr>
          </a:p>
          <a:p>
            <a:pPr marL="914400" lvl="1" indent="-330200" algn="l" rtl="0">
              <a:lnSpc>
                <a:spcPct val="115000"/>
              </a:lnSpc>
              <a:spcBef>
                <a:spcPts val="0"/>
              </a:spcBef>
              <a:spcAft>
                <a:spcPts val="0"/>
              </a:spcAft>
              <a:buSzPts val="1600"/>
              <a:buFont typeface="Wingdings"/>
              <a:buChar char="ü"/>
            </a:pPr>
            <a:r>
              <a:rPr lang="en" sz="1100">
                <a:solidFill>
                  <a:srgbClr val="461469"/>
                </a:solidFill>
                <a:highlight>
                  <a:srgbClr val="FFFFFF"/>
                </a:highlight>
              </a:rPr>
              <a:t>AMA Med Students: </a:t>
            </a:r>
            <a:r>
              <a:rPr lang="en" sz="1100" u="sng">
                <a:solidFill>
                  <a:srgbClr val="461469"/>
                </a:solidFill>
                <a:highlight>
                  <a:srgbClr val="FFFFFF"/>
                </a:highlight>
                <a:hlinkClick r:id="rId8">
                  <a:extLst>
                    <a:ext uri="{A12FA001-AC4F-418D-AE19-62706E023703}">
                      <ahyp:hlinkClr xmlns:ahyp="http://schemas.microsoft.com/office/drawing/2018/hyperlinkcolor" val="tx"/>
                    </a:ext>
                  </a:extLst>
                </a:hlinkClick>
              </a:rPr>
              <a:t>https://twitter.com/AMAmedstudents</a:t>
            </a:r>
            <a:endParaRPr sz="1100">
              <a:solidFill>
                <a:srgbClr val="461469"/>
              </a:solidFill>
              <a:highlight>
                <a:srgbClr val="FFFFFF"/>
              </a:highlight>
              <a:cs typeface="Arial"/>
            </a:endParaRPr>
          </a:p>
          <a:p>
            <a:pPr marL="914400" lvl="1" indent="-330200" algn="l" rtl="0">
              <a:lnSpc>
                <a:spcPct val="115000"/>
              </a:lnSpc>
              <a:spcBef>
                <a:spcPts val="0"/>
              </a:spcBef>
              <a:spcAft>
                <a:spcPts val="0"/>
              </a:spcAft>
              <a:buSzPts val="1600"/>
              <a:buFont typeface="Wingdings"/>
              <a:buChar char="ü"/>
            </a:pPr>
            <a:r>
              <a:rPr lang="en" sz="1100">
                <a:solidFill>
                  <a:srgbClr val="461469"/>
                </a:solidFill>
                <a:highlight>
                  <a:srgbClr val="FFFFFF"/>
                </a:highlight>
              </a:rPr>
              <a:t>AMA Instagram: </a:t>
            </a:r>
            <a:r>
              <a:rPr lang="en" sz="1100" u="sng">
                <a:solidFill>
                  <a:srgbClr val="461469"/>
                </a:solidFill>
                <a:highlight>
                  <a:srgbClr val="FFFFFF"/>
                </a:highlight>
                <a:hlinkClick r:id="rId9">
                  <a:extLst>
                    <a:ext uri="{A12FA001-AC4F-418D-AE19-62706E023703}">
                      <ahyp:hlinkClr xmlns:ahyp="http://schemas.microsoft.com/office/drawing/2018/hyperlinkcolor" val="tx"/>
                    </a:ext>
                  </a:extLst>
                </a:hlinkClick>
              </a:rPr>
              <a:t>https://www.instagram.com/amermedicalassn/</a:t>
            </a:r>
            <a:endParaRPr sz="1100" u="sng">
              <a:solidFill>
                <a:srgbClr val="461469"/>
              </a:solidFill>
              <a:highlight>
                <a:srgbClr val="FFFFFF"/>
              </a:highlight>
              <a:cs typeface="Arial"/>
            </a:endParaRPr>
          </a:p>
          <a:p>
            <a:pPr marL="171450" lvl="0" indent="-171450" algn="l" rtl="0">
              <a:lnSpc>
                <a:spcPct val="115000"/>
              </a:lnSpc>
              <a:spcBef>
                <a:spcPts val="0"/>
              </a:spcBef>
              <a:spcAft>
                <a:spcPts val="0"/>
              </a:spcAft>
              <a:buFont typeface="Wingdings"/>
              <a:buChar char="§"/>
            </a:pPr>
            <a:endParaRPr sz="1100">
              <a:solidFill>
                <a:srgbClr val="461469"/>
              </a:solidFill>
              <a:highlight>
                <a:srgbClr val="FFFFFF"/>
              </a:highlight>
              <a:cs typeface="Arial"/>
            </a:endParaRPr>
          </a:p>
          <a:p>
            <a:pPr marL="457200" indent="-317500">
              <a:lnSpc>
                <a:spcPct val="115000"/>
              </a:lnSpc>
              <a:buSzPts val="1400"/>
              <a:buFont typeface="Wingdings"/>
              <a:buChar char="§"/>
            </a:pPr>
            <a:r>
              <a:rPr lang="en" sz="1100" b="1">
                <a:solidFill>
                  <a:srgbClr val="461469"/>
                </a:solidFill>
                <a:highlight>
                  <a:srgbClr val="FFFFFF"/>
                </a:highlight>
              </a:rPr>
              <a:t>AMA Mask-Up Campaign </a:t>
            </a:r>
            <a:r>
              <a:rPr lang="en" sz="1100">
                <a:solidFill>
                  <a:srgbClr val="461469"/>
                </a:solidFill>
                <a:highlight>
                  <a:srgbClr val="FFFFFF"/>
                </a:highlight>
              </a:rPr>
              <a:t>(#MaskUp | </a:t>
            </a:r>
            <a:r>
              <a:rPr lang="en" sz="1100" i="1">
                <a:solidFill>
                  <a:srgbClr val="461469"/>
                </a:solidFill>
                <a:highlight>
                  <a:srgbClr val="FFFFFF"/>
                </a:highlight>
              </a:rPr>
              <a:t>Wear a Mask | Socially Distance | Wash Your Hands</a:t>
            </a:r>
            <a:r>
              <a:rPr lang="en" sz="1100">
                <a:solidFill>
                  <a:srgbClr val="461469"/>
                </a:solidFill>
                <a:highlight>
                  <a:srgbClr val="FFFFFF"/>
                </a:highlight>
              </a:rPr>
              <a:t>): </a:t>
            </a:r>
            <a:r>
              <a:rPr lang="en" sz="1100" u="sng">
                <a:solidFill>
                  <a:srgbClr val="461469"/>
                </a:solidFill>
                <a:highlight>
                  <a:srgbClr val="FFFFFF"/>
                </a:highlight>
                <a:hlinkClick r:id="rId10">
                  <a:extLst>
                    <a:ext uri="{A12FA001-AC4F-418D-AE19-62706E023703}">
                      <ahyp:hlinkClr xmlns:ahyp="http://schemas.microsoft.com/office/drawing/2018/hyperlinkcolor" val="tx"/>
                    </a:ext>
                  </a:extLst>
                </a:hlinkClick>
              </a:rPr>
              <a:t>https://www.ama-assn.org/delivering-care/coronavirus/mask-stop-spread-covid-19</a:t>
            </a:r>
            <a:endParaRPr sz="1100" u="sng">
              <a:solidFill>
                <a:srgbClr val="461469"/>
              </a:solidFill>
              <a:highlight>
                <a:srgbClr val="FFFFFF"/>
              </a:highlight>
              <a:cs typeface="Arial"/>
            </a:endParaRPr>
          </a:p>
          <a:p>
            <a:pPr marL="457200" lvl="0" indent="0" algn="l" rtl="0">
              <a:spcBef>
                <a:spcPts val="0"/>
              </a:spcBef>
              <a:spcAft>
                <a:spcPts val="0"/>
              </a:spcAft>
              <a:buNone/>
            </a:pPr>
            <a:endParaRPr sz="1600"/>
          </a:p>
        </p:txBody>
      </p:sp>
    </p:spTree>
    <p:extLst>
      <p:ext uri="{BB962C8B-B14F-4D97-AF65-F5344CB8AC3E}">
        <p14:creationId xmlns:p14="http://schemas.microsoft.com/office/powerpoint/2010/main" val="360391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B5F1F-70F9-754D-9951-DA765B707001}"/>
              </a:ext>
            </a:extLst>
          </p:cNvPr>
          <p:cNvSpPr>
            <a:spLocks noGrp="1"/>
          </p:cNvSpPr>
          <p:nvPr>
            <p:ph type="sldNum" sz="quarter" idx="10"/>
          </p:nvPr>
        </p:nvSpPr>
        <p:spPr/>
        <p:txBody>
          <a:bodyPr/>
          <a:lstStyle/>
          <a:p>
            <a:fld id="{DA05D499-8038-C642-91E0-FF7B8677CF19}" type="slidenum">
              <a:rPr lang="en-US" dirty="0" smtClean="0"/>
              <a:pPr/>
              <a:t>31</a:t>
            </a:fld>
            <a:endParaRPr lang="en-US"/>
          </a:p>
        </p:txBody>
      </p:sp>
      <p:pic>
        <p:nvPicPr>
          <p:cNvPr id="3" name="Picture 3" descr="Qr code&#10;&#10;Description automatically generated">
            <a:extLst>
              <a:ext uri="{FF2B5EF4-FFF2-40B4-BE49-F238E27FC236}">
                <a16:creationId xmlns:a16="http://schemas.microsoft.com/office/drawing/2014/main" id="{A23C224C-C134-4FD3-9BF4-B9E661F80918}"/>
              </a:ext>
            </a:extLst>
          </p:cNvPr>
          <p:cNvPicPr>
            <a:picLocks noChangeAspect="1"/>
          </p:cNvPicPr>
          <p:nvPr/>
        </p:nvPicPr>
        <p:blipFill>
          <a:blip r:embed="rId3"/>
          <a:stretch>
            <a:fillRect/>
          </a:stretch>
        </p:blipFill>
        <p:spPr>
          <a:xfrm>
            <a:off x="7123981" y="3115632"/>
            <a:ext cx="1145412" cy="1152646"/>
          </a:xfrm>
          <a:prstGeom prst="rect">
            <a:avLst/>
          </a:prstGeom>
          <a:ln>
            <a:solidFill>
              <a:srgbClr val="461469"/>
            </a:solidFill>
          </a:ln>
        </p:spPr>
      </p:pic>
    </p:spTree>
    <p:extLst>
      <p:ext uri="{BB962C8B-B14F-4D97-AF65-F5344CB8AC3E}">
        <p14:creationId xmlns:p14="http://schemas.microsoft.com/office/powerpoint/2010/main" val="25443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934BD-D2F6-BF48-9793-28B3BF9D0964}"/>
              </a:ext>
            </a:extLst>
          </p:cNvPr>
          <p:cNvSpPr>
            <a:spLocks noGrp="1"/>
          </p:cNvSpPr>
          <p:nvPr>
            <p:ph type="sldNum" sz="quarter" idx="4"/>
          </p:nvPr>
        </p:nvSpPr>
        <p:spPr/>
        <p:txBody>
          <a:bodyPr/>
          <a:lstStyle/>
          <a:p>
            <a:fld id="{DA05D499-8038-C642-91E0-FF7B8677CF19}" type="slidenum">
              <a:rPr lang="en-US" smtClean="0"/>
              <a:pPr/>
              <a:t>4</a:t>
            </a:fld>
            <a:endParaRPr lang="en-US"/>
          </a:p>
        </p:txBody>
      </p:sp>
      <p:sp>
        <p:nvSpPr>
          <p:cNvPr id="3" name="Title 2">
            <a:extLst>
              <a:ext uri="{FF2B5EF4-FFF2-40B4-BE49-F238E27FC236}">
                <a16:creationId xmlns:a16="http://schemas.microsoft.com/office/drawing/2014/main" id="{429460B6-A1DF-BE45-BFD1-E01DA63977DF}"/>
              </a:ext>
            </a:extLst>
          </p:cNvPr>
          <p:cNvSpPr>
            <a:spLocks noGrp="1"/>
          </p:cNvSpPr>
          <p:nvPr>
            <p:ph type="title"/>
          </p:nvPr>
        </p:nvSpPr>
        <p:spPr>
          <a:xfrm>
            <a:off x="209850" y="1219451"/>
            <a:ext cx="4038219" cy="1584408"/>
          </a:xfrm>
        </p:spPr>
        <p:txBody>
          <a:bodyPr/>
          <a:lstStyle/>
          <a:p>
            <a:r>
              <a:rPr lang="en-US" sz="3200" cap="none">
                <a:latin typeface="Arial Black"/>
                <a:cs typeface="Arial"/>
              </a:rPr>
              <a:t>Meet your </a:t>
            </a:r>
            <a:br>
              <a:rPr lang="en-US" sz="3200" cap="none">
                <a:latin typeface="Arial Black" panose="020B0A04020102020204" pitchFamily="34" charset="0"/>
              </a:rPr>
            </a:br>
            <a:r>
              <a:rPr lang="en-US" sz="3200" cap="none">
                <a:latin typeface="Arial Black"/>
                <a:cs typeface="Arial"/>
              </a:rPr>
              <a:t>AMA Leadership</a:t>
            </a:r>
            <a:br>
              <a:rPr lang="en-US" sz="3200" cap="none">
                <a:latin typeface="Arial Black" panose="020B0A04020102020204" pitchFamily="34" charset="0"/>
              </a:rPr>
            </a:br>
            <a:r>
              <a:rPr lang="en-US" sz="3200" cap="none">
                <a:latin typeface="Arial Black"/>
                <a:cs typeface="Arial"/>
              </a:rPr>
              <a:t>at </a:t>
            </a:r>
            <a:r>
              <a:rPr lang="en-US" sz="3200" cap="none">
                <a:highlight>
                  <a:srgbClr val="FFFF00"/>
                </a:highlight>
                <a:latin typeface="Arial Black"/>
                <a:cs typeface="Arial"/>
              </a:rPr>
              <a:t>&lt;School&gt; </a:t>
            </a:r>
            <a:r>
              <a:rPr lang="en-US" sz="3200" cap="none">
                <a:latin typeface="Arial Black"/>
                <a:cs typeface="Arial"/>
              </a:rPr>
              <a:t>!</a:t>
            </a:r>
          </a:p>
        </p:txBody>
      </p:sp>
    </p:spTree>
    <p:extLst>
      <p:ext uri="{BB962C8B-B14F-4D97-AF65-F5344CB8AC3E}">
        <p14:creationId xmlns:p14="http://schemas.microsoft.com/office/powerpoint/2010/main" val="291110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79" y="327144"/>
            <a:ext cx="7886700" cy="430887"/>
          </a:xfrm>
        </p:spPr>
        <p:txBody>
          <a:bodyPr/>
          <a:lstStyle/>
          <a:p>
            <a:r>
              <a:rPr lang="en-US" sz="2800" cap="none">
                <a:solidFill>
                  <a:srgbClr val="009DDC"/>
                </a:solidFill>
                <a:latin typeface="Arial Black"/>
                <a:cs typeface="Arial"/>
              </a:rPr>
              <a:t>Your AMA Executive Board at </a:t>
            </a:r>
            <a:r>
              <a:rPr lang="en-US" sz="2800" cap="none">
                <a:solidFill>
                  <a:srgbClr val="009DDC"/>
                </a:solidFill>
                <a:highlight>
                  <a:srgbClr val="FFFF00"/>
                </a:highlight>
                <a:latin typeface="Arial Black"/>
                <a:cs typeface="Arial"/>
              </a:rPr>
              <a:t> &lt;School&gt;</a:t>
            </a:r>
          </a:p>
        </p:txBody>
      </p:sp>
      <p:sp>
        <p:nvSpPr>
          <p:cNvPr id="3" name="Content Placeholder 2"/>
          <p:cNvSpPr>
            <a:spLocks noGrp="1"/>
          </p:cNvSpPr>
          <p:nvPr>
            <p:ph idx="1"/>
          </p:nvPr>
        </p:nvSpPr>
        <p:spPr>
          <a:xfrm>
            <a:off x="635680" y="1119431"/>
            <a:ext cx="7886700" cy="3402921"/>
          </a:xfrm>
        </p:spPr>
        <p:txBody>
          <a:bodyPr vert="horz" lIns="91440" tIns="45720" rIns="91440" bIns="45720" rtlCol="0" anchor="t">
            <a:normAutofit/>
          </a:bodyPr>
          <a:lstStyle/>
          <a:p>
            <a:pPr>
              <a:buFont typeface="Wingdings" panose="05000000000000000000" pitchFamily="2" charset="2"/>
              <a:buChar char="§"/>
            </a:pPr>
            <a:r>
              <a:rPr lang="en-US" sz="2000">
                <a:solidFill>
                  <a:srgbClr val="461469"/>
                </a:solidFill>
              </a:rPr>
              <a:t> President: </a:t>
            </a:r>
          </a:p>
          <a:p>
            <a:pPr>
              <a:buFont typeface="Wingdings" panose="05000000000000000000" pitchFamily="2" charset="2"/>
              <a:buChar char="§"/>
            </a:pPr>
            <a:r>
              <a:rPr lang="en-US" sz="2000">
                <a:solidFill>
                  <a:srgbClr val="461469"/>
                </a:solidFill>
              </a:rPr>
              <a:t> Co-President:</a:t>
            </a:r>
          </a:p>
          <a:p>
            <a:pPr>
              <a:buFont typeface="Wingdings" panose="05000000000000000000" pitchFamily="2" charset="2"/>
              <a:buChar char="§"/>
            </a:pPr>
            <a:r>
              <a:rPr lang="en-US" sz="2000">
                <a:solidFill>
                  <a:srgbClr val="461469"/>
                </a:solidFill>
              </a:rPr>
              <a:t> Vice President:</a:t>
            </a:r>
          </a:p>
          <a:p>
            <a:pPr>
              <a:buFont typeface="Wingdings" panose="05000000000000000000" pitchFamily="2" charset="2"/>
              <a:buChar char="§"/>
            </a:pPr>
            <a:r>
              <a:rPr lang="en-US" sz="2000">
                <a:solidFill>
                  <a:srgbClr val="461469"/>
                </a:solidFill>
              </a:rPr>
              <a:t> Financial Officer:</a:t>
            </a:r>
          </a:p>
          <a:p>
            <a:pPr>
              <a:buFont typeface="Wingdings" panose="05000000000000000000" pitchFamily="2" charset="2"/>
              <a:buChar char="§"/>
            </a:pPr>
            <a:r>
              <a:rPr lang="en-US" sz="2000">
                <a:solidFill>
                  <a:srgbClr val="461469"/>
                </a:solidFill>
              </a:rPr>
              <a:t> Membership Chair:</a:t>
            </a:r>
          </a:p>
          <a:p>
            <a:pPr>
              <a:buFont typeface="Wingdings" panose="05000000000000000000" pitchFamily="2" charset="2"/>
              <a:buChar char="§"/>
            </a:pPr>
            <a:r>
              <a:rPr lang="en-US" sz="2000">
                <a:solidFill>
                  <a:srgbClr val="461469"/>
                </a:solidFill>
                <a:latin typeface="Arial"/>
                <a:cs typeface="Arial"/>
              </a:rPr>
              <a:t> Diversity Chair: </a:t>
            </a:r>
          </a:p>
          <a:p>
            <a:pPr marL="0" indent="0">
              <a:buNone/>
            </a:pPr>
            <a:endParaRPr lang="en-US"/>
          </a:p>
          <a:p>
            <a:endParaRPr lang="en-US"/>
          </a:p>
          <a:p>
            <a:endParaRPr lang="en-US"/>
          </a:p>
          <a:p>
            <a:endParaRPr lang="en-US"/>
          </a:p>
          <a:p>
            <a:endParaRPr lang="en-US"/>
          </a:p>
          <a:p>
            <a:pPr lvl="1"/>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4294967295"/>
          </p:nvPr>
        </p:nvSpPr>
        <p:spPr>
          <a:xfrm>
            <a:off x="199164" y="4852974"/>
            <a:ext cx="925830" cy="274637"/>
          </a:xfrm>
          <a:prstGeom prst="rect">
            <a:avLst/>
          </a:prstGeom>
        </p:spPr>
        <p:txBody>
          <a:bodyPr/>
          <a:lstStyle/>
          <a:p>
            <a:fld id="{8C16AB82-9A5A-374F-8160-9694430342A9}" type="slidenum">
              <a:rPr lang="en-US" smtClean="0"/>
              <a:pPr/>
              <a:t>5</a:t>
            </a:fld>
            <a:endParaRPr lang="en-US"/>
          </a:p>
        </p:txBody>
      </p:sp>
      <p:sp>
        <p:nvSpPr>
          <p:cNvPr id="5" name="TextBox 4"/>
          <p:cNvSpPr txBox="1"/>
          <p:nvPr/>
        </p:nvSpPr>
        <p:spPr>
          <a:xfrm>
            <a:off x="4075520" y="1119431"/>
            <a:ext cx="4155521" cy="2377574"/>
          </a:xfrm>
          <a:prstGeom prst="rect">
            <a:avLst/>
          </a:prstGeom>
          <a:solidFill>
            <a:srgbClr val="FFFF00"/>
          </a:solidFill>
          <a:ln w="38100">
            <a:solidFill>
              <a:srgbClr val="C00000"/>
            </a:solidFill>
            <a:prstDash val="dash"/>
          </a:ln>
        </p:spPr>
        <p:txBody>
          <a:bodyPr wrap="square" rtlCol="0" anchor="t">
            <a:spAutoFit/>
          </a:bodyPr>
          <a:lstStyle/>
          <a:p>
            <a:pPr algn="ctr"/>
            <a:r>
              <a:rPr lang="en-US" sz="2475">
                <a:latin typeface="Arial" panose="020B0604020202020204" pitchFamily="34" charset="0"/>
                <a:cs typeface="Arial" panose="020B0604020202020204" pitchFamily="34" charset="0"/>
              </a:rPr>
              <a:t>OL Update: Add/edit information and/or photo</a:t>
            </a:r>
          </a:p>
          <a:p>
            <a:pPr algn="ctr"/>
            <a:endParaRPr lang="en-US" sz="2475">
              <a:cs typeface="Calibri"/>
            </a:endParaRPr>
          </a:p>
          <a:p>
            <a:pPr algn="ctr"/>
            <a:endParaRPr lang="en-US" sz="2475">
              <a:cs typeface="Calibri"/>
            </a:endParaRPr>
          </a:p>
          <a:p>
            <a:pPr algn="ctr"/>
            <a:endParaRPr lang="en-US" sz="2475">
              <a:cs typeface="Calibri"/>
            </a:endParaRPr>
          </a:p>
          <a:p>
            <a:pPr algn="ctr"/>
            <a:endParaRPr lang="en-US" sz="2475">
              <a:cs typeface="Calibri"/>
            </a:endParaRPr>
          </a:p>
        </p:txBody>
      </p:sp>
    </p:spTree>
    <p:extLst>
      <p:ext uri="{BB962C8B-B14F-4D97-AF65-F5344CB8AC3E}">
        <p14:creationId xmlns:p14="http://schemas.microsoft.com/office/powerpoint/2010/main" val="3444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62809-933D-4A54-97FB-AD93B6735036}"/>
              </a:ext>
            </a:extLst>
          </p:cNvPr>
          <p:cNvSpPr>
            <a:spLocks noGrp="1"/>
          </p:cNvSpPr>
          <p:nvPr>
            <p:ph type="sldNum" sz="quarter" idx="10"/>
          </p:nvPr>
        </p:nvSpPr>
        <p:spPr/>
        <p:txBody>
          <a:bodyPr/>
          <a:lstStyle/>
          <a:p>
            <a:fld id="{DA05D499-8038-C642-91E0-FF7B8677CF19}" type="slidenum">
              <a:rPr lang="en-US" smtClean="0"/>
              <a:pPr/>
              <a:t>6</a:t>
            </a:fld>
            <a:endParaRPr lang="en-US"/>
          </a:p>
        </p:txBody>
      </p:sp>
      <p:sp>
        <p:nvSpPr>
          <p:cNvPr id="4" name="Title 1">
            <a:extLst>
              <a:ext uri="{FF2B5EF4-FFF2-40B4-BE49-F238E27FC236}">
                <a16:creationId xmlns:a16="http://schemas.microsoft.com/office/drawing/2014/main" id="{DEB4BBAA-3FDA-4A7A-A724-A2CF8AAA560B}"/>
              </a:ext>
            </a:extLst>
          </p:cNvPr>
          <p:cNvSpPr txBox="1">
            <a:spLocks/>
          </p:cNvSpPr>
          <p:nvPr/>
        </p:nvSpPr>
        <p:spPr>
          <a:xfrm>
            <a:off x="641492" y="138132"/>
            <a:ext cx="8130711" cy="89771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2700">
                <a:solidFill>
                  <a:srgbClr val="009DDC"/>
                </a:solidFill>
                <a:highlight>
                  <a:srgbClr val="FFFF00"/>
                </a:highlight>
                <a:latin typeface="Arial Black"/>
                <a:cs typeface="Arial"/>
              </a:rPr>
              <a:t>&lt;Presenter Name&gt;, &lt;Leadership Position&gt;</a:t>
            </a:r>
            <a:endParaRPr lang="en-US" sz="2700">
              <a:solidFill>
                <a:srgbClr val="009DDC"/>
              </a:solidFill>
              <a:highlight>
                <a:srgbClr val="FFFF00"/>
              </a:highlight>
              <a:latin typeface="Arial Black"/>
            </a:endParaRPr>
          </a:p>
        </p:txBody>
      </p:sp>
      <p:sp>
        <p:nvSpPr>
          <p:cNvPr id="5" name="Content Placeholder 2">
            <a:extLst>
              <a:ext uri="{FF2B5EF4-FFF2-40B4-BE49-F238E27FC236}">
                <a16:creationId xmlns:a16="http://schemas.microsoft.com/office/drawing/2014/main" id="{B35C8D09-26C2-49D9-AB98-224A79704472}"/>
              </a:ext>
            </a:extLst>
          </p:cNvPr>
          <p:cNvSpPr txBox="1">
            <a:spLocks/>
          </p:cNvSpPr>
          <p:nvPr/>
        </p:nvSpPr>
        <p:spPr>
          <a:xfrm>
            <a:off x="628650" y="1137441"/>
            <a:ext cx="3867150" cy="335233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a:solidFill>
                  <a:srgbClr val="461469"/>
                </a:solidFill>
                <a:latin typeface="Arial"/>
                <a:cs typeface="Arial"/>
              </a:rPr>
              <a:t>Introduce yourself</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Year in school</a:t>
            </a:r>
          </a:p>
          <a:p>
            <a:pPr>
              <a:buFont typeface="Wingdings" panose="05000000000000000000" pitchFamily="2" charset="2"/>
              <a:buChar char="§"/>
            </a:pPr>
            <a:r>
              <a:rPr lang="en-US">
                <a:solidFill>
                  <a:srgbClr val="461469"/>
                </a:solidFill>
                <a:latin typeface="Arial"/>
                <a:cs typeface="Arial"/>
              </a:rPr>
              <a:t>Potential area of study/rotations</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Involvement with AMA</a:t>
            </a:r>
            <a:endParaRPr lang="en-US">
              <a:solidFill>
                <a:srgbClr val="461469"/>
              </a:solidFill>
            </a:endParaRPr>
          </a:p>
          <a:p>
            <a:pPr>
              <a:buFont typeface="Wingdings" panose="05000000000000000000" pitchFamily="2" charset="2"/>
              <a:buChar char="§"/>
            </a:pPr>
            <a:r>
              <a:rPr lang="en-US">
                <a:solidFill>
                  <a:srgbClr val="461469"/>
                </a:solidFill>
                <a:latin typeface="Arial"/>
                <a:cs typeface="Arial"/>
              </a:rPr>
              <a:t>What is your top reason to be a part of the AMA</a:t>
            </a:r>
          </a:p>
          <a:p>
            <a:pPr>
              <a:buFont typeface="Wingdings" panose="05000000000000000000" pitchFamily="2" charset="2"/>
              <a:buChar char="§"/>
            </a:pPr>
            <a:r>
              <a:rPr lang="en-US">
                <a:solidFill>
                  <a:srgbClr val="461469"/>
                </a:solidFill>
                <a:latin typeface="Arial"/>
                <a:cs typeface="Arial"/>
              </a:rPr>
              <a:t>Fun Fact about yourself!</a:t>
            </a:r>
          </a:p>
        </p:txBody>
      </p:sp>
      <p:sp>
        <p:nvSpPr>
          <p:cNvPr id="6" name="Content Placeholder 3">
            <a:extLst>
              <a:ext uri="{FF2B5EF4-FFF2-40B4-BE49-F238E27FC236}">
                <a16:creationId xmlns:a16="http://schemas.microsoft.com/office/drawing/2014/main" id="{6B8CF2D2-A696-4962-8482-BFF7B15E8EAF}"/>
              </a:ext>
            </a:extLst>
          </p:cNvPr>
          <p:cNvSpPr txBox="1">
            <a:spLocks/>
          </p:cNvSpPr>
          <p:nvPr/>
        </p:nvSpPr>
        <p:spPr>
          <a:xfrm>
            <a:off x="4648200" y="1137441"/>
            <a:ext cx="3867150" cy="2704576"/>
          </a:xfrm>
          <a:prstGeom prst="rect">
            <a:avLst/>
          </a:prstGeom>
          <a:solidFill>
            <a:srgbClr val="FFFF00"/>
          </a:solidFill>
          <a:ln w="38100">
            <a:solidFill>
              <a:srgbClr val="FF0000"/>
            </a:solidFill>
            <a:prstDash val="sysDash"/>
          </a:ln>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1350">
              <a:latin typeface="Arial"/>
              <a:cs typeface="Arial"/>
            </a:endParaRPr>
          </a:p>
          <a:p>
            <a:pPr marL="0" indent="0" algn="ctr">
              <a:buNone/>
            </a:pPr>
            <a:r>
              <a:rPr lang="en-US" sz="1350">
                <a:latin typeface="Arial"/>
                <a:cs typeface="Arial"/>
              </a:rPr>
              <a:t>Add photo(s) of yourself here showing off AMA or medical school activities. </a:t>
            </a:r>
          </a:p>
          <a:p>
            <a:pPr marL="0" indent="0" algn="ctr">
              <a:buNone/>
            </a:pPr>
            <a:r>
              <a:rPr lang="en-US" sz="1350">
                <a:latin typeface="Arial"/>
                <a:cs typeface="Arial"/>
              </a:rPr>
              <a:t>Add slide per presenter/OL</a:t>
            </a:r>
          </a:p>
          <a:p>
            <a:pPr marL="0" indent="0">
              <a:buNone/>
            </a:pPr>
            <a:endParaRPr lang="en-US" sz="1350">
              <a:highlight>
                <a:srgbClr val="FFFF00"/>
              </a:highlight>
            </a:endParaRPr>
          </a:p>
          <a:p>
            <a:pPr marL="0" indent="0">
              <a:buNone/>
            </a:pPr>
            <a:endParaRPr lang="en-US" sz="1350">
              <a:highlight>
                <a:srgbClr val="FFFF00"/>
              </a:highlight>
            </a:endParaRPr>
          </a:p>
          <a:p>
            <a:pPr marL="0" indent="0">
              <a:buNone/>
            </a:pPr>
            <a:endParaRPr lang="en-US" sz="1350">
              <a:highlight>
                <a:srgbClr val="FFFF00"/>
              </a:highlight>
            </a:endParaRPr>
          </a:p>
          <a:p>
            <a:pPr marL="0" indent="0">
              <a:buNone/>
            </a:pPr>
            <a:endParaRPr lang="en-US" sz="1350">
              <a:highlight>
                <a:srgbClr val="FFFF00"/>
              </a:highlight>
            </a:endParaRPr>
          </a:p>
        </p:txBody>
      </p:sp>
    </p:spTree>
    <p:extLst>
      <p:ext uri="{BB962C8B-B14F-4D97-AF65-F5344CB8AC3E}">
        <p14:creationId xmlns:p14="http://schemas.microsoft.com/office/powerpoint/2010/main" val="361920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2E3C3-7F13-497A-B65E-8A228DBFFAE6}"/>
              </a:ext>
            </a:extLst>
          </p:cNvPr>
          <p:cNvSpPr>
            <a:spLocks noGrp="1"/>
          </p:cNvSpPr>
          <p:nvPr>
            <p:ph type="sldNum" sz="quarter" idx="10"/>
          </p:nvPr>
        </p:nvSpPr>
        <p:spPr/>
        <p:txBody>
          <a:bodyPr/>
          <a:lstStyle/>
          <a:p>
            <a:fld id="{DA05D499-8038-C642-91E0-FF7B8677CF19}" type="slidenum">
              <a:rPr lang="en-US" smtClean="0"/>
              <a:pPr/>
              <a:t>7</a:t>
            </a:fld>
            <a:endParaRPr lang="en-US"/>
          </a:p>
        </p:txBody>
      </p:sp>
      <p:pic>
        <p:nvPicPr>
          <p:cNvPr id="3" name="Online Media 2" title="Medical Students Make an Impact">
            <a:hlinkClick r:id="" action="ppaction://media"/>
            <a:extLst>
              <a:ext uri="{FF2B5EF4-FFF2-40B4-BE49-F238E27FC236}">
                <a16:creationId xmlns:a16="http://schemas.microsoft.com/office/drawing/2014/main" id="{2686BCB1-973A-4470-98FC-B9B6365A710E}"/>
              </a:ext>
            </a:extLst>
          </p:cNvPr>
          <p:cNvPicPr>
            <a:picLocks noRot="1" noChangeAspect="1"/>
          </p:cNvPicPr>
          <p:nvPr>
            <a:videoFile r:link="rId1"/>
          </p:nvPr>
        </p:nvPicPr>
        <p:blipFill>
          <a:blip r:embed="rId4"/>
          <a:stretch>
            <a:fillRect/>
          </a:stretch>
        </p:blipFill>
        <p:spPr>
          <a:xfrm>
            <a:off x="1769075" y="988097"/>
            <a:ext cx="5605850" cy="3167305"/>
          </a:xfrm>
          <a:prstGeom prst="rect">
            <a:avLst/>
          </a:prstGeom>
        </p:spPr>
      </p:pic>
    </p:spTree>
    <p:extLst>
      <p:ext uri="{BB962C8B-B14F-4D97-AF65-F5344CB8AC3E}">
        <p14:creationId xmlns:p14="http://schemas.microsoft.com/office/powerpoint/2010/main" val="473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93D27-0E26-41C5-9832-6F584DB84DFB}"/>
              </a:ext>
            </a:extLst>
          </p:cNvPr>
          <p:cNvSpPr>
            <a:spLocks noGrp="1"/>
          </p:cNvSpPr>
          <p:nvPr>
            <p:ph type="sldNum" sz="quarter" idx="4"/>
          </p:nvPr>
        </p:nvSpPr>
        <p:spPr/>
        <p:txBody>
          <a:bodyPr/>
          <a:lstStyle/>
          <a:p>
            <a:fld id="{DA05D499-8038-C642-91E0-FF7B8677CF19}" type="slidenum">
              <a:rPr lang="en-US" smtClean="0"/>
              <a:pPr/>
              <a:t>8</a:t>
            </a:fld>
            <a:endParaRPr lang="en-US"/>
          </a:p>
        </p:txBody>
      </p:sp>
      <p:sp>
        <p:nvSpPr>
          <p:cNvPr id="5" name="Title 4">
            <a:extLst>
              <a:ext uri="{FF2B5EF4-FFF2-40B4-BE49-F238E27FC236}">
                <a16:creationId xmlns:a16="http://schemas.microsoft.com/office/drawing/2014/main" id="{29BAC6AC-A8A6-455A-A489-CD8AE74F5BF8}"/>
              </a:ext>
            </a:extLst>
          </p:cNvPr>
          <p:cNvSpPr>
            <a:spLocks noGrp="1"/>
          </p:cNvSpPr>
          <p:nvPr>
            <p:ph type="title"/>
          </p:nvPr>
        </p:nvSpPr>
        <p:spPr>
          <a:xfrm>
            <a:off x="407550" y="991735"/>
            <a:ext cx="5460058" cy="2125582"/>
          </a:xfrm>
        </p:spPr>
        <p:txBody>
          <a:bodyPr/>
          <a:lstStyle/>
          <a:p>
            <a:r>
              <a:rPr lang="en-US" sz="4400" cap="none">
                <a:latin typeface="Arial Black" panose="020B0A04020102020204" pitchFamily="34" charset="0"/>
              </a:rPr>
              <a:t>What is the </a:t>
            </a:r>
            <a:br>
              <a:rPr lang="en-US" sz="4400" cap="none">
                <a:latin typeface="Arial Black" panose="020B0A04020102020204" pitchFamily="34" charset="0"/>
              </a:rPr>
            </a:br>
            <a:r>
              <a:rPr lang="en-US" sz="4400" cap="none">
                <a:latin typeface="Arial Black" panose="020B0A04020102020204" pitchFamily="34" charset="0"/>
              </a:rPr>
              <a:t>American </a:t>
            </a:r>
            <a:br>
              <a:rPr lang="en-US" sz="4400" cap="none">
                <a:latin typeface="Arial Black" panose="020B0A04020102020204" pitchFamily="34" charset="0"/>
              </a:rPr>
            </a:br>
            <a:r>
              <a:rPr lang="en-US" sz="4400" cap="none">
                <a:latin typeface="Arial Black" panose="020B0A04020102020204" pitchFamily="34" charset="0"/>
              </a:rPr>
              <a:t>Medical</a:t>
            </a:r>
            <a:br>
              <a:rPr lang="en-US" sz="4400" cap="none">
                <a:latin typeface="Arial Black" panose="020B0A04020102020204" pitchFamily="34" charset="0"/>
              </a:rPr>
            </a:br>
            <a:r>
              <a:rPr lang="en-US" sz="4400" cap="none">
                <a:latin typeface="Arial Black" panose="020B0A04020102020204" pitchFamily="34" charset="0"/>
              </a:rPr>
              <a:t>Association?</a:t>
            </a:r>
          </a:p>
        </p:txBody>
      </p:sp>
    </p:spTree>
    <p:extLst>
      <p:ext uri="{BB962C8B-B14F-4D97-AF65-F5344CB8AC3E}">
        <p14:creationId xmlns:p14="http://schemas.microsoft.com/office/powerpoint/2010/main" val="30561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9923D-DB7D-44CC-AE94-6549090AAEF5}"/>
              </a:ext>
            </a:extLst>
          </p:cNvPr>
          <p:cNvSpPr>
            <a:spLocks noGrp="1"/>
          </p:cNvSpPr>
          <p:nvPr>
            <p:ph type="sldNum" sz="quarter" idx="10"/>
          </p:nvPr>
        </p:nvSpPr>
        <p:spPr/>
        <p:txBody>
          <a:bodyPr/>
          <a:lstStyle/>
          <a:p>
            <a:fld id="{DA05D499-8038-C642-91E0-FF7B8677CF19}" type="slidenum">
              <a:rPr lang="en-US" smtClean="0"/>
              <a:pPr/>
              <a:t>9</a:t>
            </a:fld>
            <a:endParaRPr lang="en-US"/>
          </a:p>
        </p:txBody>
      </p:sp>
      <p:sp>
        <p:nvSpPr>
          <p:cNvPr id="5" name="TextBox 4">
            <a:extLst>
              <a:ext uri="{FF2B5EF4-FFF2-40B4-BE49-F238E27FC236}">
                <a16:creationId xmlns:a16="http://schemas.microsoft.com/office/drawing/2014/main" id="{565036DC-788C-4A8C-A13B-9FDEB8371551}"/>
              </a:ext>
            </a:extLst>
          </p:cNvPr>
          <p:cNvSpPr txBox="1"/>
          <p:nvPr/>
        </p:nvSpPr>
        <p:spPr>
          <a:xfrm>
            <a:off x="568082" y="1525309"/>
            <a:ext cx="8007838" cy="2112117"/>
          </a:xfrm>
          <a:prstGeom prst="rect">
            <a:avLst/>
          </a:prstGeom>
          <a:noFill/>
        </p:spPr>
        <p:txBody>
          <a:bodyPr wrap="square" rtlCol="0">
            <a:spAutoFit/>
          </a:bodyPr>
          <a:lstStyle/>
          <a:p>
            <a:pPr algn="ctr"/>
            <a:r>
              <a:rPr lang="en-US" sz="2625">
                <a:solidFill>
                  <a:schemeClr val="accent3"/>
                </a:solidFill>
                <a:latin typeface="Arial" panose="020B0604020202020204" pitchFamily="34" charset="0"/>
                <a:cs typeface="Arial" panose="020B0604020202020204" pitchFamily="34" charset="0"/>
              </a:rPr>
              <a:t>The AMA is the physicians’ powerful ally in patient care, representing physicians with a unified voice, </a:t>
            </a:r>
          </a:p>
          <a:p>
            <a:pPr algn="ctr"/>
            <a:r>
              <a:rPr lang="en-US" sz="2625">
                <a:solidFill>
                  <a:schemeClr val="accent3"/>
                </a:solidFill>
                <a:latin typeface="Arial" panose="020B0604020202020204" pitchFamily="34" charset="0"/>
                <a:cs typeface="Arial" panose="020B0604020202020204" pitchFamily="34" charset="0"/>
              </a:rPr>
              <a:t>leading the charge to confront public health crises, removing obstacles that interfere with patient care and driving the future of medicine.</a:t>
            </a:r>
          </a:p>
        </p:txBody>
      </p:sp>
      <p:pic>
        <p:nvPicPr>
          <p:cNvPr id="6" name="Picture 5" descr="Logo&#10;&#10;Description automatically generated">
            <a:extLst>
              <a:ext uri="{FF2B5EF4-FFF2-40B4-BE49-F238E27FC236}">
                <a16:creationId xmlns:a16="http://schemas.microsoft.com/office/drawing/2014/main" id="{AFAD0ECE-C763-4E7C-B2E3-6695C3F8FA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16325" y="663977"/>
            <a:ext cx="1911350" cy="788035"/>
          </a:xfrm>
          <a:prstGeom prst="rect">
            <a:avLst/>
          </a:prstGeom>
        </p:spPr>
      </p:pic>
    </p:spTree>
    <p:extLst>
      <p:ext uri="{BB962C8B-B14F-4D97-AF65-F5344CB8AC3E}">
        <p14:creationId xmlns:p14="http://schemas.microsoft.com/office/powerpoint/2010/main" val="3790893134"/>
      </p:ext>
    </p:extLst>
  </p:cSld>
  <p:clrMapOvr>
    <a:masterClrMapping/>
  </p:clrMapOvr>
</p:sld>
</file>

<file path=ppt/theme/theme1.xml><?xml version="1.0" encoding="utf-8"?>
<a:theme xmlns:a="http://schemas.openxmlformats.org/drawingml/2006/main" name="MSOP Leaders">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532700_MMX_MSOP PPT_Draft_051821" id="{73BC91DE-46AE-8746-9EFA-DDED695ADFC5}" vid="{CB76BF30-10B3-D740-8012-F4F6B4B030EE}"/>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z7m1 xmlns="9390356d-ba08-45bf-bfa2-e57a929fdde2">
      <UserInfo>
        <DisplayName/>
        <AccountId xsi:nil="true"/>
        <AccountType/>
      </UserInfo>
    </z7m1>
    <jcax xmlns="9390356d-ba08-45bf-bfa2-e57a929fdd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4020D05AF26041873314B68F1D2D56" ma:contentTypeVersion="15" ma:contentTypeDescription="Create a new document." ma:contentTypeScope="" ma:versionID="ded5fc91d44fa71278b05e39d42c338d">
  <xsd:schema xmlns:xsd="http://www.w3.org/2001/XMLSchema" xmlns:xs="http://www.w3.org/2001/XMLSchema" xmlns:p="http://schemas.microsoft.com/office/2006/metadata/properties" xmlns:ns2="9390356d-ba08-45bf-bfa2-e57a929fdde2" xmlns:ns3="12650ac0-d0ea-42f5-80a2-60a22bf0ecdd" targetNamespace="http://schemas.microsoft.com/office/2006/metadata/properties" ma:root="true" ma:fieldsID="91f1879505564cac78af4d1a1e6aee5b" ns2:_="" ns3:_="">
    <xsd:import namespace="9390356d-ba08-45bf-bfa2-e57a929fdde2"/>
    <xsd:import namespace="12650ac0-d0ea-42f5-80a2-60a22bf0ec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z7m1" minOccurs="0"/>
                <xsd:element ref="ns2:jcax"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90356d-ba08-45bf-bfa2-e57a929fd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z7m1" ma:index="19" nillable="true" ma:displayName="Person or Group" ma:list="UserInfo" ma:internalName="z7m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cax" ma:index="20" nillable="true" ma:displayName="Text" ma:internalName="jcax">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50ac0-d0ea-42f5-80a2-60a22bf0ec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D1D7F-6FC9-4604-88C5-59B6546180B4}">
  <ds:schemaRefs>
    <ds:schemaRef ds:uri="http://schemas.microsoft.com/office/2006/metadata/properties"/>
    <ds:schemaRef ds:uri="http://www.w3.org/2000/xmlns/"/>
    <ds:schemaRef ds:uri="9390356d-ba08-45bf-bfa2-e57a929fdde2"/>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681B741A-BD97-4A45-B4AE-C102BADE9EDC}">
  <ds:schemaRefs>
    <ds:schemaRef ds:uri="http://schemas.microsoft.com/sharepoint/v3/contenttype/forms"/>
  </ds:schemaRefs>
</ds:datastoreItem>
</file>

<file path=customXml/itemProps3.xml><?xml version="1.0" encoding="utf-8"?>
<ds:datastoreItem xmlns:ds="http://schemas.openxmlformats.org/officeDocument/2006/customXml" ds:itemID="{50163C35-243C-422F-9272-C2D605384E04}">
  <ds:schemaRefs>
    <ds:schemaRef ds:uri="http://schemas.microsoft.com/office/2006/metadata/contentType"/>
    <ds:schemaRef ds:uri="http://schemas.microsoft.com/office/2006/metadata/properties/metaAttributes"/>
    <ds:schemaRef ds:uri="http://www.w3.org/2000/xmlns/"/>
    <ds:schemaRef ds:uri="http://www.w3.org/2001/XMLSchema"/>
    <ds:schemaRef ds:uri="9390356d-ba08-45bf-bfa2-e57a929fdde2"/>
    <ds:schemaRef ds:uri="12650ac0-d0ea-42f5-80a2-60a22bf0ecd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279</TotalTime>
  <Words>3115</Words>
  <Application>Microsoft Office PowerPoint</Application>
  <PresentationFormat>On-screen Show (16:9)</PresentationFormat>
  <Paragraphs>351</Paragraphs>
  <Slides>31</Slides>
  <Notes>29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 Black</vt:lpstr>
      <vt:lpstr>Arial,Sans-Serif</vt:lpstr>
      <vt:lpstr>Calibri</vt:lpstr>
      <vt:lpstr>Times New Roman</vt:lpstr>
      <vt:lpstr>Wingdings</vt:lpstr>
      <vt:lpstr>MSOP Leaders</vt:lpstr>
      <vt:lpstr>Simple Light</vt:lpstr>
      <vt:lpstr>PowerPoint Presentation</vt:lpstr>
      <vt:lpstr>PowerPoint Presentation</vt:lpstr>
      <vt:lpstr>Today’s Agenda </vt:lpstr>
      <vt:lpstr>Meet your  AMA Leadership at &lt;School&gt; !</vt:lpstr>
      <vt:lpstr>Your AMA Executive Board at  &lt;School&gt;</vt:lpstr>
      <vt:lpstr>PowerPoint Presentation</vt:lpstr>
      <vt:lpstr>PowerPoint Presentation</vt:lpstr>
      <vt:lpstr>What is the  American  Medical Association?</vt:lpstr>
      <vt:lpstr>PowerPoint Presentation</vt:lpstr>
      <vt:lpstr>PowerPoint Presentation</vt:lpstr>
      <vt:lpstr>AMA = Sum of 5 Parts</vt:lpstr>
      <vt:lpstr>What is Advocacy? </vt:lpstr>
      <vt:lpstr>Advocacy </vt:lpstr>
      <vt:lpstr>The AMA is your Healthcare Advocacy Partner</vt:lpstr>
      <vt:lpstr>The AMA is your Healthcare  Advocacy Partner</vt:lpstr>
      <vt:lpstr>AMA Advocacy Unit</vt:lpstr>
      <vt:lpstr>Writing Resolutions into Policy  </vt:lpstr>
      <vt:lpstr>Adoption and Implementation of  New AMA Policy</vt:lpstr>
      <vt:lpstr>What Happens Next?  Impact of Adopted AMA Resolution</vt:lpstr>
      <vt:lpstr>Student Advocacy in Action</vt:lpstr>
      <vt:lpstr>2021 AMA Advocacy Priorities</vt:lpstr>
      <vt:lpstr>How Can I Get Involved?</vt:lpstr>
      <vt:lpstr>Medical Student Involvement at the AMA</vt:lpstr>
      <vt:lpstr>Join Your Local Chapter &lt;Medical School&gt; Information &amp; Events</vt:lpstr>
      <vt:lpstr>Why Join as a Medical Student?</vt:lpstr>
      <vt:lpstr>Why Join as a Medical Student?</vt:lpstr>
      <vt:lpstr>Get Involved with your State Society!</vt:lpstr>
      <vt:lpstr>Regional Involvement </vt:lpstr>
      <vt:lpstr>Joining the AMA </vt:lpstr>
      <vt:lpstr>Advocacy Resources At The AMA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Wells</dc:creator>
  <cp:lastModifiedBy>Paul Wells  (he/him/his)</cp:lastModifiedBy>
  <cp:revision>4</cp:revision>
  <dcterms:created xsi:type="dcterms:W3CDTF">2020-06-25T03:59:40Z</dcterms:created>
  <dcterms:modified xsi:type="dcterms:W3CDTF">2021-10-11T19:06:06Z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0x010100334020D05AF26041873314B68F1D2D56</vt:lpwstr>
  </property>
</Properties>
</file>