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4"/>
  </p:sldMasterIdLst>
  <p:notesMasterIdLst>
    <p:notesMasterId r:id="rId20"/>
  </p:notesMasterIdLst>
  <p:handoutMasterIdLst>
    <p:handoutMasterId r:id="rId21"/>
  </p:handoutMasterIdLst>
  <p:sldIdLst>
    <p:sldId id="4179" r:id="rId5"/>
    <p:sldId id="4192" r:id="rId6"/>
    <p:sldId id="4180" r:id="rId7"/>
    <p:sldId id="4193" r:id="rId8"/>
    <p:sldId id="4195" r:id="rId9"/>
    <p:sldId id="4194" r:id="rId10"/>
    <p:sldId id="4198" r:id="rId11"/>
    <p:sldId id="4199" r:id="rId12"/>
    <p:sldId id="4200" r:id="rId13"/>
    <p:sldId id="4201" r:id="rId14"/>
    <p:sldId id="4202" r:id="rId15"/>
    <p:sldId id="4204" r:id="rId16"/>
    <p:sldId id="4208" r:id="rId17"/>
    <p:sldId id="4206" r:id="rId18"/>
    <p:sldId id="4207" r:id="rId19"/>
  </p:sldIdLst>
  <p:sldSz cx="9144000" cy="5143500" type="screen16x9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66B"/>
    <a:srgbClr val="009DDC"/>
    <a:srgbClr val="A1A1A4"/>
    <a:srgbClr val="FFFFFF"/>
    <a:srgbClr val="FF00FF"/>
    <a:srgbClr val="595959"/>
    <a:srgbClr val="E5D3E8"/>
    <a:srgbClr val="452663"/>
    <a:srgbClr val="F3EB3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/>
    <p:restoredTop sz="96327"/>
  </p:normalViewPr>
  <p:slideViewPr>
    <p:cSldViewPr snapToGrid="0">
      <p:cViewPr varScale="1">
        <p:scale>
          <a:sx n="147" d="100"/>
          <a:sy n="147" d="100"/>
        </p:scale>
        <p:origin x="8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5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rickson" userId="ad3437ca-cb73-4165-a809-1f57a08fbc58" providerId="ADAL" clId="{430C73A5-61D6-4E5F-B2E0-84AB6CB3DDAD}"/>
    <pc:docChg chg="modSld">
      <pc:chgData name="Jennifer Erickson" userId="ad3437ca-cb73-4165-a809-1f57a08fbc58" providerId="ADAL" clId="{430C73A5-61D6-4E5F-B2E0-84AB6CB3DDAD}" dt="2024-08-08T22:58:32.888" v="40" actId="20577"/>
      <pc:docMkLst>
        <pc:docMk/>
      </pc:docMkLst>
      <pc:sldChg chg="modSp mod">
        <pc:chgData name="Jennifer Erickson" userId="ad3437ca-cb73-4165-a809-1f57a08fbc58" providerId="ADAL" clId="{430C73A5-61D6-4E5F-B2E0-84AB6CB3DDAD}" dt="2024-08-08T22:58:32.888" v="40" actId="20577"/>
        <pc:sldMkLst>
          <pc:docMk/>
          <pc:sldMk cId="2197746900" sldId="4208"/>
        </pc:sldMkLst>
        <pc:spChg chg="mod">
          <ac:chgData name="Jennifer Erickson" userId="ad3437ca-cb73-4165-a809-1f57a08fbc58" providerId="ADAL" clId="{430C73A5-61D6-4E5F-B2E0-84AB6CB3DDAD}" dt="2024-08-08T22:58:32.888" v="40" actId="20577"/>
          <ac:spMkLst>
            <pc:docMk/>
            <pc:sldMk cId="2197746900" sldId="4208"/>
            <ac:spMk id="30" creationId="{81F6B7B1-B54F-875B-7641-C66415EE998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9325EC04-120A-B54A-926A-201D98A5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56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490844F4-A1AB-044E-B59A-A7CE0BFDA5B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0088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4" tIns="46672" rIns="93344" bIns="466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3332"/>
            <a:ext cx="5621020" cy="4190524"/>
          </a:xfrm>
          <a:prstGeom prst="rect">
            <a:avLst/>
          </a:prstGeom>
        </p:spPr>
        <p:txBody>
          <a:bodyPr vert="horz" lIns="93344" tIns="46672" rIns="93344" bIns="466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21633E5F-3683-0140-832F-D6B972C1B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6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0E381E-EDC0-B945-B0D8-214ADFAD0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338" y="4691992"/>
            <a:ext cx="184731" cy="255049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200" b="1" spc="-1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99702-B047-0641-9BC8-4A92B20C9034}"/>
              </a:ext>
            </a:extLst>
          </p:cNvPr>
          <p:cNvSpPr txBox="1"/>
          <p:nvPr userDrawn="1"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F0601-894A-4446-9F77-5D86DF22D152}"/>
              </a:ext>
            </a:extLst>
          </p:cNvPr>
          <p:cNvCxnSpPr/>
          <p:nvPr userDrawn="1"/>
        </p:nvCxnSpPr>
        <p:spPr>
          <a:xfrm>
            <a:off x="457200" y="4457700"/>
            <a:ext cx="8229600" cy="0"/>
          </a:xfrm>
          <a:prstGeom prst="line">
            <a:avLst/>
          </a:prstGeom>
          <a:ln w="12700">
            <a:solidFill>
              <a:srgbClr val="E5D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B42D1D1-313E-CB4C-B8D2-EF28A32E6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344" y="2177923"/>
            <a:ext cx="4587612" cy="227755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www.ama-assn.org</a:t>
            </a:r>
            <a:r>
              <a:rPr lang="en-US" dirty="0"/>
              <a:t>/</a:t>
            </a:r>
            <a:r>
              <a:rPr lang="en-US" dirty="0" err="1"/>
              <a:t>msop</a:t>
            </a:r>
            <a:r>
              <a:rPr lang="en-US" dirty="0"/>
              <a:t>-join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204A674F-280D-A445-9C82-5D13A9E8F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889038"/>
            <a:ext cx="5460058" cy="10740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ts val="4100"/>
              </a:lnSpc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Why become a student member?</a:t>
            </a:r>
          </a:p>
        </p:txBody>
      </p:sp>
    </p:spTree>
    <p:extLst>
      <p:ext uri="{BB962C8B-B14F-4D97-AF65-F5344CB8AC3E}">
        <p14:creationId xmlns:p14="http://schemas.microsoft.com/office/powerpoint/2010/main" val="246300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01879073-BE02-FC4C-8809-8A545C01BF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342" y="1097280"/>
            <a:ext cx="8220457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EFAB1-3820-51F5-4E08-92145BA8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3736"/>
            <a:ext cx="8229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3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1AB879A-B3F6-194A-BF13-C018A5F5C6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343" y="1097280"/>
            <a:ext cx="402336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F3ECDDD0-E1C5-7A4E-8BA3-00C32807A4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1106424"/>
            <a:ext cx="402336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4E5BE84-C57D-22AC-CF6B-B6B5C10F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3736"/>
            <a:ext cx="8229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7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5C265-64FC-1CAB-5486-14FCA98A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3736"/>
            <a:ext cx="8229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2C68C8E-2A65-67CB-FE2B-57E7B81B5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09538"/>
            <a:ext cx="4029075" cy="15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baseline="0">
                <a:solidFill>
                  <a:schemeClr val="accent1"/>
                </a:solidFill>
              </a:defRPr>
            </a:lvl1pPr>
            <a:lvl2pPr marL="14630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40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OP Agend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3670-57CA-4F43-881F-7493C5772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248834"/>
            <a:ext cx="82296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7FFA4-4319-7548-87BF-9FAF6BC299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F5EB6B8-D0AA-F14F-8214-CEA2B8C50E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343" y="1097280"/>
            <a:ext cx="4023360" cy="3200400"/>
          </a:xfrm>
        </p:spPr>
        <p:txBody>
          <a:bodyPr/>
          <a:lstStyle>
            <a:lvl1pPr marL="13716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1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OP Lead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F851695-C998-5C47-9A97-9356A1EBD5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1106424"/>
            <a:ext cx="4023360" cy="3200400"/>
          </a:xfrm>
          <a:solidFill>
            <a:srgbClr val="FFFF00"/>
          </a:solidFill>
          <a:ln w="12700">
            <a:solidFill>
              <a:schemeClr val="tx2"/>
            </a:solidFill>
            <a:prstDash val="dash"/>
          </a:ln>
        </p:spPr>
        <p:txBody>
          <a:bodyPr anchor="ctr" anchorCtr="0"/>
          <a:lstStyle/>
          <a:p>
            <a:pPr lvl="0" indent="0" algn="ctr">
              <a:buNone/>
            </a:pPr>
            <a:r>
              <a:rPr lang="en-US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BDCE4222-225B-3141-85EB-809FAD3115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343" y="1097280"/>
            <a:ext cx="4023360" cy="3200400"/>
          </a:xfrm>
        </p:spPr>
        <p:txBody>
          <a:bodyPr/>
          <a:lstStyle>
            <a:lvl1pPr marL="13716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90434-1B15-F444-8C5B-14633A5847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7335" y="1282700"/>
            <a:ext cx="2055935" cy="905376"/>
          </a:xfrm>
        </p:spPr>
        <p:txBody>
          <a:bodyPr wrap="square">
            <a:spAutoFit/>
          </a:bodyPr>
          <a:lstStyle>
            <a:lvl1pPr>
              <a:defRPr sz="1200" b="1"/>
            </a:lvl1pPr>
          </a:lstStyle>
          <a:p>
            <a:pPr indent="0" algn="ctr">
              <a:buNone/>
            </a:pPr>
            <a:r>
              <a:rPr lang="en-US" dirty="0">
                <a:latin typeface="Arial"/>
                <a:cs typeface="Arial"/>
              </a:rPr>
              <a:t>Add photo(s) of yourself here showing off AMA or medical school activities. </a:t>
            </a:r>
          </a:p>
          <a:p>
            <a:pPr indent="0" algn="ctr">
              <a:buNone/>
            </a:pPr>
            <a:r>
              <a:rPr lang="en-US" dirty="0">
                <a:latin typeface="Arial"/>
                <a:cs typeface="Arial"/>
              </a:rPr>
              <a:t>Add slide per presenter/OL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10F0E2-3F5A-D206-57C5-D312EDF8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3736"/>
            <a:ext cx="8229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32535"/>
            <a:ext cx="4029075" cy="253451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www.ama-assn.org</a:t>
            </a:r>
            <a:r>
              <a:rPr lang="en-US" dirty="0"/>
              <a:t>/</a:t>
            </a:r>
            <a:r>
              <a:rPr lang="en-US" dirty="0" err="1"/>
              <a:t>msop</a:t>
            </a:r>
            <a:r>
              <a:rPr lang="en-US" dirty="0"/>
              <a:t>-join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71284"/>
            <a:ext cx="7643094" cy="34338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90000"/>
              </a:lnSpc>
              <a:defRPr sz="3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AMA Medical Student Outreach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7DA7F-44CE-F94B-8B8C-260726AB903E}"/>
              </a:ext>
            </a:extLst>
          </p:cNvPr>
          <p:cNvSpPr txBox="1"/>
          <p:nvPr userDrawn="1"/>
        </p:nvSpPr>
        <p:spPr>
          <a:xfrm>
            <a:off x="5953388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-1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2022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02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098875"/>
            <a:ext cx="8058150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338" y="4691992"/>
            <a:ext cx="184731" cy="255049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200" b="1" spc="-1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5EB82D-0108-7545-AD2D-9E45A41A8765}"/>
              </a:ext>
            </a:extLst>
          </p:cNvPr>
          <p:cNvCxnSpPr/>
          <p:nvPr userDrawn="1"/>
        </p:nvCxnSpPr>
        <p:spPr>
          <a:xfrm>
            <a:off x="457200" y="4457700"/>
            <a:ext cx="82296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D341F66-93E5-040C-4CC5-7958B9B0B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3525" y="4650717"/>
            <a:ext cx="787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4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5" r:id="rId2"/>
    <p:sldLayoutId id="2147483886" r:id="rId3"/>
    <p:sldLayoutId id="2147483887" r:id="rId4"/>
    <p:sldLayoutId id="2147483888" r:id="rId5"/>
    <p:sldLayoutId id="2147483890" r:id="rId6"/>
    <p:sldLayoutId id="2147483892" r:id="rId7"/>
  </p:sldLayoutIdLst>
  <p:hf hdr="0" ftr="0" dt="0"/>
  <p:txStyles>
    <p:titleStyle>
      <a:lvl1pPr algn="l" defTabSz="914400" rtl="0" eaLnBrk="1" fontAlgn="t" latinLnBrk="0" hangingPunct="1">
        <a:lnSpc>
          <a:spcPct val="100000"/>
        </a:lnSpc>
        <a:spcBef>
          <a:spcPct val="0"/>
        </a:spcBef>
        <a:buNone/>
        <a:defRPr sz="3000" b="1" i="0" kern="1200" cap="all" spc="-50" baseline="0">
          <a:solidFill>
            <a:schemeClr val="accent1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</p:titleStyle>
    <p:bodyStyle>
      <a:lvl1pPr marL="137160" indent="-137160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283464" indent="-137160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4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411480" indent="-109728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2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521208" indent="-109728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0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612648" indent="-91440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8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6" userDrawn="1">
          <p15:clr>
            <a:srgbClr val="F26B43"/>
          </p15:clr>
        </p15:guide>
        <p15:guide id="2" orient="horz" pos="1474" userDrawn="1">
          <p15:clr>
            <a:srgbClr val="F26B43"/>
          </p15:clr>
        </p15:guide>
        <p15:guide id="3" orient="horz" pos="588" userDrawn="1">
          <p15:clr>
            <a:srgbClr val="F26B43"/>
          </p15:clr>
        </p15:guide>
        <p15:guide id="4" orient="horz" pos="372" userDrawn="1">
          <p15:clr>
            <a:srgbClr val="F26B43"/>
          </p15:clr>
        </p15:guide>
        <p15:guide id="5" orient="horz" pos="1918" userDrawn="1">
          <p15:clr>
            <a:srgbClr val="F26B43"/>
          </p15:clr>
        </p15:guide>
        <p15:guide id="6" orient="horz" pos="2140" userDrawn="1">
          <p15:clr>
            <a:srgbClr val="F26B43"/>
          </p15:clr>
        </p15:guide>
        <p15:guide id="7" orient="horz" pos="2806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1610" userDrawn="1">
          <p15:clr>
            <a:srgbClr val="5ACBF0"/>
          </p15:clr>
        </p15:guide>
        <p15:guide id="10" pos="1502" userDrawn="1">
          <p15:clr>
            <a:srgbClr val="5ACBF0"/>
          </p15:clr>
        </p15:guide>
        <p15:guide id="11" pos="1942" userDrawn="1">
          <p15:clr>
            <a:srgbClr val="C35EA4"/>
          </p15:clr>
        </p15:guide>
        <p15:guide id="12" pos="288" userDrawn="1">
          <p15:clr>
            <a:srgbClr val="C35EA4"/>
          </p15:clr>
        </p15:guide>
        <p15:guide id="13" pos="2050" userDrawn="1">
          <p15:clr>
            <a:srgbClr val="C35EA4"/>
          </p15:clr>
        </p15:guide>
        <p15:guide id="14" pos="2826" userDrawn="1">
          <p15:clr>
            <a:srgbClr val="5ACBF0"/>
          </p15:clr>
        </p15:guide>
        <p15:guide id="15" pos="2932" userDrawn="1">
          <p15:clr>
            <a:srgbClr val="5ACBF0"/>
          </p15:clr>
        </p15:guide>
        <p15:guide id="16" pos="3708" userDrawn="1">
          <p15:clr>
            <a:srgbClr val="C35EA4"/>
          </p15:clr>
        </p15:guide>
        <p15:guide id="17" pos="3816" userDrawn="1">
          <p15:clr>
            <a:srgbClr val="C35EA4"/>
          </p15:clr>
        </p15:guide>
        <p15:guide id="18" pos="4148" userDrawn="1">
          <p15:clr>
            <a:srgbClr val="5ACBF0"/>
          </p15:clr>
        </p15:guide>
        <p15:guide id="19" pos="4256" userDrawn="1">
          <p15:clr>
            <a:srgbClr val="5ACBF0"/>
          </p15:clr>
        </p15:guide>
        <p15:guide id="20" pos="5472" userDrawn="1">
          <p15:clr>
            <a:srgbClr val="C35EA4"/>
          </p15:clr>
        </p15:guide>
        <p15:guide id="21" orient="horz" pos="3094" userDrawn="1">
          <p15:clr>
            <a:srgbClr val="F26B43"/>
          </p15:clr>
        </p15:guide>
        <p15:guide id="22" orient="horz" pos="808" userDrawn="1">
          <p15:clr>
            <a:srgbClr val="F26B43"/>
          </p15:clr>
        </p15:guide>
        <p15:guide id="23" orient="horz" pos="1020" userDrawn="1">
          <p15:clr>
            <a:srgbClr val="F26B43"/>
          </p15:clr>
        </p15:guide>
        <p15:guide id="24" orient="horz" pos="1252" userDrawn="1">
          <p15:clr>
            <a:srgbClr val="F26B43"/>
          </p15:clr>
        </p15:guide>
        <p15:guide id="25" orient="horz" pos="2362" userDrawn="1">
          <p15:clr>
            <a:srgbClr val="F26B43"/>
          </p15:clr>
        </p15:guide>
        <p15:guide id="26" orient="horz" pos="2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1006E2-5B29-6776-A58B-3B3033E66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84996" y="2095501"/>
            <a:ext cx="5422900" cy="304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53F356-5AB2-B1B0-69E4-735F11F6A54D}"/>
              </a:ext>
            </a:extLst>
          </p:cNvPr>
          <p:cNvGrpSpPr/>
          <p:nvPr/>
        </p:nvGrpSpPr>
        <p:grpSpPr>
          <a:xfrm>
            <a:off x="3684509" y="3952367"/>
            <a:ext cx="1911890" cy="356616"/>
            <a:chOff x="3392614" y="3301397"/>
            <a:chExt cx="1911890" cy="3566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393DFB-0111-0D2A-7E8B-3F34A08AC5DE}"/>
                </a:ext>
              </a:extLst>
            </p:cNvPr>
            <p:cNvGrpSpPr/>
            <p:nvPr/>
          </p:nvGrpSpPr>
          <p:grpSpPr>
            <a:xfrm>
              <a:off x="3392614" y="3301397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4FDC69C-3A37-732B-AE13-F316BF5C51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12D6F0-2D9F-8058-8460-F497FBD682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861198D-69D9-2753-1C7D-70661883BA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663040-5CDE-3DC9-8747-59AAEAE9F483}"/>
                </a:ext>
              </a:extLst>
            </p:cNvPr>
            <p:cNvSpPr txBox="1"/>
            <p:nvPr/>
          </p:nvSpPr>
          <p:spPr>
            <a:xfrm>
              <a:off x="3619061" y="3365300"/>
              <a:ext cx="1303242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Stella </a:t>
              </a:r>
              <a:r>
                <a:rPr lang="en-US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Udoetuk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2FF8B6-39B2-6DDD-A28A-467B10047DA1}"/>
              </a:ext>
            </a:extLst>
          </p:cNvPr>
          <p:cNvGrpSpPr/>
          <p:nvPr/>
        </p:nvGrpSpPr>
        <p:grpSpPr>
          <a:xfrm>
            <a:off x="5269788" y="4390248"/>
            <a:ext cx="1911890" cy="356616"/>
            <a:chOff x="5089403" y="3739278"/>
            <a:chExt cx="1911890" cy="3566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41CE506-1132-767F-D487-137066CD86A5}"/>
                </a:ext>
              </a:extLst>
            </p:cNvPr>
            <p:cNvGrpSpPr/>
            <p:nvPr/>
          </p:nvGrpSpPr>
          <p:grpSpPr>
            <a:xfrm>
              <a:off x="5089403" y="3739278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BD97936-DD9E-C2CA-24FC-9258609997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767AFC-ED3E-A9A8-5624-98BA36EC29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54C0AD-80C4-17A8-EB90-49F46A679F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BC4DCE-9E3F-6D03-3136-B59E3F970500}"/>
                </a:ext>
              </a:extLst>
            </p:cNvPr>
            <p:cNvSpPr txBox="1"/>
            <p:nvPr/>
          </p:nvSpPr>
          <p:spPr>
            <a:xfrm>
              <a:off x="5281637" y="3803181"/>
              <a:ext cx="1372171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Kraig Hammond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E4285F-1ED4-2589-29C8-14D9966F72E5}"/>
              </a:ext>
            </a:extLst>
          </p:cNvPr>
          <p:cNvGrpSpPr/>
          <p:nvPr/>
        </p:nvGrpSpPr>
        <p:grpSpPr>
          <a:xfrm>
            <a:off x="6858728" y="3952367"/>
            <a:ext cx="1911890" cy="356616"/>
            <a:chOff x="6756400" y="3301397"/>
            <a:chExt cx="1911890" cy="3566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6C35FE-0E27-F152-3081-2C5DD7DA50AF}"/>
                </a:ext>
              </a:extLst>
            </p:cNvPr>
            <p:cNvGrpSpPr/>
            <p:nvPr/>
          </p:nvGrpSpPr>
          <p:grpSpPr>
            <a:xfrm>
              <a:off x="6756400" y="3301397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3679A4B-4748-E011-B971-ACEE133304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B55C3AA-6AEA-CF6D-AAB7-D01E0BB4EB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F43B349-0CE8-148A-9C6D-0260725187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558F68-E6DF-29B8-9099-6FD66A3B208B}"/>
                </a:ext>
              </a:extLst>
            </p:cNvPr>
            <p:cNvSpPr txBox="1"/>
            <p:nvPr/>
          </p:nvSpPr>
          <p:spPr>
            <a:xfrm>
              <a:off x="6917362" y="3365300"/>
              <a:ext cx="1317668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Melody Chiang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</a:t>
              </a:r>
              <a:r>
                <a:rPr lang="en-US" sz="7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 2022</a:t>
              </a: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Subtitle 8">
            <a:extLst>
              <a:ext uri="{FF2B5EF4-FFF2-40B4-BE49-F238E27FC236}">
                <a16:creationId xmlns:a16="http://schemas.microsoft.com/office/drawing/2014/main" id="{34DC8492-E67E-FB4B-A518-E89115422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49" y="1432490"/>
            <a:ext cx="7170581" cy="284693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Get to know the American Medical Association!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F3042B-3FB6-164D-99A4-28BCADAD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01" y="722376"/>
            <a:ext cx="7643094" cy="661720"/>
          </a:xfrm>
        </p:spPr>
        <p:txBody>
          <a:bodyPr/>
          <a:lstStyle/>
          <a:p>
            <a:r>
              <a:rPr lang="en-US" sz="4000" cap="all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AMA 101 EVENT</a:t>
            </a: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69841496-9FB1-DEC1-A914-79C2482F12AF}"/>
              </a:ext>
            </a:extLst>
          </p:cNvPr>
          <p:cNvSpPr txBox="1">
            <a:spLocks/>
          </p:cNvSpPr>
          <p:nvPr/>
        </p:nvSpPr>
        <p:spPr>
          <a:xfrm>
            <a:off x="457200" y="2485339"/>
            <a:ext cx="7170581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800" b="0" i="0" kern="1200" spc="-1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&lt;Name of School LINE 1&gt;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&lt;Name of School LINE 2&gt;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F1A9273-DAFB-85AA-3884-F64B7A613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228600"/>
            <a:ext cx="889000" cy="38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BF177-74CF-28B8-11FE-26E20E1813BF}"/>
              </a:ext>
            </a:extLst>
          </p:cNvPr>
          <p:cNvSpPr txBox="1"/>
          <p:nvPr/>
        </p:nvSpPr>
        <p:spPr>
          <a:xfrm>
            <a:off x="457200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116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What can we do for you?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The AMA is fighting to protect your investment in your medical education, your training, your future.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8B973D-CDC7-EB07-B1BE-7BEE879D568E}"/>
              </a:ext>
            </a:extLst>
          </p:cNvPr>
          <p:cNvGrpSpPr/>
          <p:nvPr/>
        </p:nvGrpSpPr>
        <p:grpSpPr>
          <a:xfrm>
            <a:off x="425450" y="1444625"/>
            <a:ext cx="8229600" cy="512961"/>
            <a:chOff x="425450" y="1444625"/>
            <a:chExt cx="8229600" cy="512961"/>
          </a:xfrm>
        </p:grpSpPr>
        <p:sp>
          <p:nvSpPr>
            <p:cNvPr id="6" name="Content Placeholder 10">
              <a:extLst>
                <a:ext uri="{FF2B5EF4-FFF2-40B4-BE49-F238E27FC236}">
                  <a16:creationId xmlns:a16="http://schemas.microsoft.com/office/drawing/2014/main" id="{0D90F85D-9676-2759-42B7-E0222C703E83}"/>
                </a:ext>
              </a:extLst>
            </p:cNvPr>
            <p:cNvSpPr txBox="1">
              <a:spLocks/>
            </p:cNvSpPr>
            <p:nvPr/>
          </p:nvSpPr>
          <p:spPr>
            <a:xfrm>
              <a:off x="425450" y="1444625"/>
              <a:ext cx="8229600" cy="51296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137160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283464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4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411480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2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521208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0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612648" indent="-9144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8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Aft>
                  <a:spcPts val="0"/>
                </a:spcAft>
                <a:buClr>
                  <a:srgbClr val="009DDC"/>
                </a:buClr>
                <a:buSzPct val="115000"/>
                <a:buNone/>
                <a:tabLst>
                  <a:tab pos="512064" algn="l"/>
                </a:tabLst>
              </a:pPr>
              <a: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AMA is supporting           today as a medical student, and protecting 	</a:t>
              </a:r>
              <a:b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           future as a physician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902B8B-3FFC-7AE9-7ED8-557646AF634D}"/>
                </a:ext>
              </a:extLst>
            </p:cNvPr>
            <p:cNvSpPr txBox="1"/>
            <p:nvPr/>
          </p:nvSpPr>
          <p:spPr>
            <a:xfrm>
              <a:off x="946320" y="1702903"/>
              <a:ext cx="747109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1600" b="1" i="0" u="none" strike="noStrike" kern="1200" cap="none" spc="-1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YOUR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B593AE-73F3-DDE7-2509-6DE7A47A9DCE}"/>
                </a:ext>
              </a:extLst>
            </p:cNvPr>
            <p:cNvSpPr txBox="1"/>
            <p:nvPr/>
          </p:nvSpPr>
          <p:spPr>
            <a:xfrm>
              <a:off x="2783538" y="1449754"/>
              <a:ext cx="494263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cap="all" dirty="0">
                  <a:solidFill>
                    <a:schemeClr val="accent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you</a:t>
              </a:r>
            </a:p>
          </p:txBody>
        </p:sp>
      </p:grp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ECEDE83-0E71-EB8E-FB85-6909A568D454}"/>
              </a:ext>
            </a:extLst>
          </p:cNvPr>
          <p:cNvSpPr txBox="1">
            <a:spLocks/>
          </p:cNvSpPr>
          <p:nvPr/>
        </p:nvSpPr>
        <p:spPr>
          <a:xfrm>
            <a:off x="457200" y="2079359"/>
            <a:ext cx="6127750" cy="21574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and training opportunities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distinguish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as a candidate for residency and resources to find the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Match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access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JAMA Network</a:t>
            </a:r>
            <a:r>
              <a:rPr lang="en-US" sz="900" b="1" dirty="0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b="1" dirty="0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research resources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you navigate the research path and bolster your CV</a:t>
            </a:r>
            <a:endPara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everything from test prep to travel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passionate, active network of fellow members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584F5F-035E-72C8-B514-71D333F1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56400" y="2000430"/>
            <a:ext cx="1524000" cy="181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EB711-63B1-3301-0D4A-AA90D93D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889" y="1365250"/>
            <a:ext cx="3687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410E-D16A-794B-8EC9-274E2978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D33563-D290-B085-786C-2EB453C2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4654416"/>
            <a:ext cx="787400" cy="3175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866B196-AC27-AF71-7C6F-B085CB5112A7}"/>
              </a:ext>
            </a:extLst>
          </p:cNvPr>
          <p:cNvSpPr txBox="1">
            <a:spLocks/>
          </p:cNvSpPr>
          <p:nvPr/>
        </p:nvSpPr>
        <p:spPr>
          <a:xfrm>
            <a:off x="473252" y="3531853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and exclusive offers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416FB37-6E76-3007-DCDC-0EF875F87720}"/>
              </a:ext>
            </a:extLst>
          </p:cNvPr>
          <p:cNvSpPr txBox="1">
            <a:spLocks/>
          </p:cNvSpPr>
          <p:nvPr/>
        </p:nvSpPr>
        <p:spPr>
          <a:xfrm>
            <a:off x="464700" y="793113"/>
            <a:ext cx="5428660" cy="10740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fontAlgn="t" latinLnBrk="0" hangingPunct="1">
              <a:lnSpc>
                <a:spcPts val="4100"/>
              </a:lnSpc>
              <a:spcBef>
                <a:spcPct val="0"/>
              </a:spcBef>
              <a:buNone/>
              <a:defRPr sz="4000" b="1" i="0" kern="1200" cap="all" spc="-50" baseline="0">
                <a:solidFill>
                  <a:schemeClr val="bg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More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AMA student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member 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BF35-ED4B-1EA4-0D3D-94FF13AF42DD}"/>
              </a:ext>
            </a:extLst>
          </p:cNvPr>
          <p:cNvSpPr txBox="1"/>
          <p:nvPr/>
        </p:nvSpPr>
        <p:spPr>
          <a:xfrm>
            <a:off x="8638553" y="4480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D92F8-9B32-10E9-7A0E-ABBD49C57F91}"/>
              </a:ext>
            </a:extLst>
          </p:cNvPr>
          <p:cNvSpPr txBox="1"/>
          <p:nvPr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886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Access to exclusive offers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Designed to enhance your personal and professional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D35FD-EE93-1253-7E83-C9913D8F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1282701"/>
            <a:ext cx="8229600" cy="3175000"/>
          </a:xfrm>
          <a:prstGeom prst="rect">
            <a:avLst/>
          </a:prstGeom>
        </p:spPr>
      </p:pic>
      <p:pic>
        <p:nvPicPr>
          <p:cNvPr id="8" name="Picture 7" descr="A group of people standing in front of computers&#10;&#10;Description automatically generated with medium confidence">
            <a:extLst>
              <a:ext uri="{FF2B5EF4-FFF2-40B4-BE49-F238E27FC236}">
                <a16:creationId xmlns:a16="http://schemas.microsoft.com/office/drawing/2014/main" id="{60FF3E4D-03E3-A9B5-3FE4-25F9748A1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6" t="11364" r="26795" b="21613"/>
          <a:stretch/>
        </p:blipFill>
        <p:spPr>
          <a:xfrm>
            <a:off x="457200" y="1282700"/>
            <a:ext cx="2624762" cy="19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Membership Welcome gifts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Select any one of these top-tier study aids when you join the American Medical Association.</a:t>
            </a:r>
            <a:r>
              <a:rPr lang="en-US" sz="12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6C41B-86D5-A664-43EA-74AE0EA2DFFB}"/>
              </a:ext>
            </a:extLst>
          </p:cNvPr>
          <p:cNvSpPr txBox="1"/>
          <p:nvPr/>
        </p:nvSpPr>
        <p:spPr>
          <a:xfrm flipH="1">
            <a:off x="456817" y="4308674"/>
            <a:ext cx="779041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rgbClr val="A1A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Limit one (1) Welcome gift per eligible four-year AMA student membership. Subject to change. While supplies last.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EE0D0-445E-5008-254A-B9CFE714580F}"/>
              </a:ext>
            </a:extLst>
          </p:cNvPr>
          <p:cNvSpPr txBox="1"/>
          <p:nvPr/>
        </p:nvSpPr>
        <p:spPr>
          <a:xfrm>
            <a:off x="1884947" y="-553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81F6B7B1-B54F-875B-7641-C66415EE998E}"/>
              </a:ext>
            </a:extLst>
          </p:cNvPr>
          <p:cNvSpPr txBox="1">
            <a:spLocks/>
          </p:cNvSpPr>
          <p:nvPr/>
        </p:nvSpPr>
        <p:spPr>
          <a:xfrm>
            <a:off x="206636" y="2611371"/>
            <a:ext cx="19304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Aid for the USMLE 202</a:t>
            </a: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(pre-order 2025) OR</a:t>
            </a: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Aid for the COMLEX</a:t>
            </a:r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endParaRPr lang="en-US" sz="1000" b="1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46A40DF2-0E7D-481B-AD59-9E6DD934B81A}"/>
              </a:ext>
            </a:extLst>
          </p:cNvPr>
          <p:cNvSpPr txBox="1">
            <a:spLocks/>
          </p:cNvSpPr>
          <p:nvPr/>
        </p:nvSpPr>
        <p:spPr>
          <a:xfrm>
            <a:off x="6761532" y="2550080"/>
            <a:ext cx="19272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endParaRPr lang="en-US" sz="1000" b="1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597006E-DF88-9403-7DB1-0D3CFB089372}"/>
              </a:ext>
            </a:extLst>
          </p:cNvPr>
          <p:cNvSpPr txBox="1">
            <a:spLocks/>
          </p:cNvSpPr>
          <p:nvPr/>
        </p:nvSpPr>
        <p:spPr>
          <a:xfrm>
            <a:off x="4659333" y="2550080"/>
            <a:ext cx="1920875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20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$60 off </a:t>
            </a:r>
            <a:b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spc="-1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UWorld</a:t>
            </a: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USMLE</a:t>
            </a:r>
            <a:r>
              <a:rPr lang="en-US" sz="1000" b="1" spc="-1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 algn="ctr">
              <a:lnSpc>
                <a:spcPts val="14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COMLEX-USA</a:t>
            </a:r>
            <a:r>
              <a:rPr lang="en-US" sz="1000" b="1" spc="-1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spc="-1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QBanks</a:t>
            </a:r>
            <a:endParaRPr lang="en-US" sz="1000" b="1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C8FCE-2E2C-2E62-4AA1-B96E7D2D7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3" y="1417759"/>
            <a:ext cx="940341" cy="1084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BE083B-6C57-8074-0C12-5F24BC89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61" y="1068918"/>
            <a:ext cx="528634" cy="308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3E2A7D-229A-ED5E-AAF9-E0D267DE5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65" y="1068918"/>
            <a:ext cx="528634" cy="308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6F61EB-8448-9786-95CF-3A10BF65E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503" y="1068918"/>
            <a:ext cx="528634" cy="30849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894AFA-4D16-7AA0-40B9-4E620863F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469" y="1636076"/>
            <a:ext cx="1977685" cy="628621"/>
          </a:xfrm>
          <a:prstGeom prst="rect">
            <a:avLst/>
          </a:prstGeom>
        </p:spPr>
      </p:pic>
      <p:pic>
        <p:nvPicPr>
          <p:cNvPr id="4" name="Picture 3" descr="A book cover with text&#10;&#10;Description automatically generated">
            <a:extLst>
              <a:ext uri="{FF2B5EF4-FFF2-40B4-BE49-F238E27FC236}">
                <a16:creationId xmlns:a16="http://schemas.microsoft.com/office/drawing/2014/main" id="{71D24FFB-5951-B1E0-E674-0833120A3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01" y="1522703"/>
            <a:ext cx="662209" cy="85719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6C0C1A7B-CD5B-D10D-035D-076781518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358" y="1791656"/>
            <a:ext cx="1983234" cy="301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9B92FD-A76E-7943-628A-AB19328DD702}"/>
              </a:ext>
            </a:extLst>
          </p:cNvPr>
          <p:cNvSpPr txBox="1"/>
          <p:nvPr/>
        </p:nvSpPr>
        <p:spPr>
          <a:xfrm>
            <a:off x="6768727" y="2575143"/>
            <a:ext cx="2200275" cy="435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subscription Steps 1 or 2-3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92224-F20D-7096-348A-5D4742259211}"/>
              </a:ext>
            </a:extLst>
          </p:cNvPr>
          <p:cNvSpPr txBox="1"/>
          <p:nvPr/>
        </p:nvSpPr>
        <p:spPr>
          <a:xfrm>
            <a:off x="2514332" y="2653755"/>
            <a:ext cx="1812072" cy="79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subscription to Kaplan’s </a:t>
            </a:r>
            <a:r>
              <a:rPr lang="en-US" sz="1000" b="1" dirty="0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USMLE</a:t>
            </a:r>
            <a:r>
              <a:rPr lang="en-US" sz="1000" b="1" spc="-1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b="1" dirty="0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Step 1 or COMLEX-USA</a:t>
            </a:r>
            <a:r>
              <a:rPr lang="en-US" sz="1000" b="1" spc="-1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b="1" dirty="0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Level 1 </a:t>
            </a:r>
            <a:r>
              <a:rPr lang="en-US" sz="1000" b="1" dirty="0" err="1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Qbank</a:t>
            </a:r>
            <a:r>
              <a:rPr lang="en-US" sz="1000" b="1" dirty="0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1000" b="1" spc="-10" dirty="0">
              <a:solidFill>
                <a:srgbClr val="461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ABE1BF9-BBBB-FBEA-B387-6BA61B49A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765" y="1677685"/>
            <a:ext cx="1760140" cy="6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4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Join today and select your gift.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Supporting you today. Protecting your future.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3735ED-5A71-A078-C71B-67299828871F}"/>
              </a:ext>
            </a:extLst>
          </p:cNvPr>
          <p:cNvGrpSpPr/>
          <p:nvPr/>
        </p:nvGrpSpPr>
        <p:grpSpPr>
          <a:xfrm>
            <a:off x="466342" y="1723139"/>
            <a:ext cx="4019933" cy="1233671"/>
            <a:chOff x="466342" y="1723139"/>
            <a:chExt cx="4019933" cy="1233671"/>
          </a:xfrm>
        </p:grpSpPr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689944A3-EFFF-4F6C-07C5-60781EC61DFD}"/>
                </a:ext>
              </a:extLst>
            </p:cNvPr>
            <p:cNvSpPr txBox="1">
              <a:spLocks/>
            </p:cNvSpPr>
            <p:nvPr/>
          </p:nvSpPr>
          <p:spPr>
            <a:xfrm>
              <a:off x="466342" y="1723139"/>
              <a:ext cx="4019933" cy="12336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37160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283464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4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411480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2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521208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0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612648" indent="-9144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8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800"/>
                </a:lnSpc>
                <a:spcAft>
                  <a:spcPts val="1200"/>
                </a:spcAft>
                <a:buFont typeface="Arial"/>
                <a:buNone/>
              </a:pPr>
              <a:r>
                <a:rPr lang="en-US" sz="2400" dirty="0">
                  <a:solidFill>
                    <a:schemeClr val="accent1"/>
                  </a:solidFill>
                </a:rPr>
                <a:t>Four-year medical student</a:t>
              </a:r>
              <a:br>
                <a:rPr lang="en-US" sz="2400" dirty="0">
                  <a:solidFill>
                    <a:schemeClr val="accent1"/>
                  </a:solidFill>
                </a:rPr>
              </a:br>
              <a:r>
                <a:rPr lang="en-US" sz="2400" dirty="0">
                  <a:solidFill>
                    <a:schemeClr val="accent1"/>
                  </a:solidFill>
                </a:rPr>
                <a:t>membership, only </a:t>
              </a:r>
            </a:p>
            <a:p>
              <a:pPr marL="0" indent="0">
                <a:lnSpc>
                  <a:spcPts val="2800"/>
                </a:lnSpc>
                <a:spcAft>
                  <a:spcPts val="0"/>
                </a:spcAft>
                <a:buFont typeface="Arial"/>
                <a:buNone/>
              </a:pPr>
              <a:r>
                <a:rPr lang="en-US" sz="2400" dirty="0">
                  <a:solidFill>
                    <a:srgbClr val="46166B"/>
                  </a:solidFill>
                </a:rPr>
                <a:t>That’s</a:t>
              </a:r>
              <a:r>
                <a:rPr lang="en-US" sz="2400" dirty="0">
                  <a:solidFill>
                    <a:schemeClr val="accent1"/>
                  </a:solidFill>
                </a:rPr>
                <a:t> just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80FEBC-C895-4E02-C663-82E1E6559F50}"/>
                </a:ext>
              </a:extLst>
            </p:cNvPr>
            <p:cNvSpPr txBox="1"/>
            <p:nvPr/>
          </p:nvSpPr>
          <p:spPr>
            <a:xfrm>
              <a:off x="2941270" y="2066137"/>
              <a:ext cx="725855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</a:rPr>
                <a:t>$68!</a:t>
              </a:r>
              <a:endPara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9ED6EA-9CE2-202B-0AC4-EA6223D38C5C}"/>
                </a:ext>
              </a:extLst>
            </p:cNvPr>
            <p:cNvSpPr txBox="1"/>
            <p:nvPr/>
          </p:nvSpPr>
          <p:spPr>
            <a:xfrm>
              <a:off x="1918920" y="2570962"/>
              <a:ext cx="1891080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</a:rPr>
                <a:t>$17 a year.</a:t>
              </a:r>
              <a:endPara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F3AC9556-CC84-8DCD-37DA-6EE8520A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953" y="1339062"/>
            <a:ext cx="2476500" cy="246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16706-46BA-58AD-5D5D-44A6EB3D8645}"/>
              </a:ext>
            </a:extLst>
          </p:cNvPr>
          <p:cNvSpPr txBox="1"/>
          <p:nvPr/>
        </p:nvSpPr>
        <p:spPr>
          <a:xfrm>
            <a:off x="403491" y="3362735"/>
            <a:ext cx="327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61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sz="2400" b="1" dirty="0">
                <a:solidFill>
                  <a:srgbClr val="009DD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MSOP</a:t>
            </a:r>
            <a:r>
              <a:rPr lang="en-US" sz="2400" dirty="0">
                <a:solidFill>
                  <a:srgbClr val="461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b="1" dirty="0">
                <a:solidFill>
                  <a:srgbClr val="009DD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62802</a:t>
            </a:r>
          </a:p>
        </p:txBody>
      </p:sp>
    </p:spTree>
    <p:extLst>
      <p:ext uri="{BB962C8B-B14F-4D97-AF65-F5344CB8AC3E}">
        <p14:creationId xmlns:p14="http://schemas.microsoft.com/office/powerpoint/2010/main" val="144193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483B14D6-5B35-C3F8-FD50-B278EA0D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230332"/>
            <a:ext cx="1638300" cy="71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566D17-C859-23D6-F5AF-94182F0460E1}"/>
              </a:ext>
            </a:extLst>
          </p:cNvPr>
          <p:cNvSpPr txBox="1"/>
          <p:nvPr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2336290-2636-002F-B7E5-09122F8C6763}"/>
              </a:ext>
            </a:extLst>
          </p:cNvPr>
          <p:cNvSpPr txBox="1">
            <a:spLocks/>
          </p:cNvSpPr>
          <p:nvPr/>
        </p:nvSpPr>
        <p:spPr>
          <a:xfrm>
            <a:off x="466343" y="1679470"/>
            <a:ext cx="822045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5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067479-E74A-3BA6-3996-D1B95C12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58956" y="2095501"/>
            <a:ext cx="5422900" cy="304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B99252F-D8BB-19E2-7749-9B481AD35AE2}"/>
              </a:ext>
            </a:extLst>
          </p:cNvPr>
          <p:cNvGrpSpPr/>
          <p:nvPr/>
        </p:nvGrpSpPr>
        <p:grpSpPr>
          <a:xfrm>
            <a:off x="3290845" y="3952367"/>
            <a:ext cx="1911890" cy="356616"/>
            <a:chOff x="3392614" y="3301397"/>
            <a:chExt cx="1911890" cy="3566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A82F30-FE92-B875-6BB4-CF54669E1148}"/>
                </a:ext>
              </a:extLst>
            </p:cNvPr>
            <p:cNvGrpSpPr/>
            <p:nvPr/>
          </p:nvGrpSpPr>
          <p:grpSpPr>
            <a:xfrm>
              <a:off x="3392614" y="3301397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85A25EC-3B61-96B6-AA20-2DD4F08648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A749CB-F1C6-AF8D-4FDF-A44E16B7B5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C5D4EB4-CA2A-4162-017F-0CD2B4BB94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784CA3-5268-ACCB-BE75-C7E18683DD7B}"/>
                </a:ext>
              </a:extLst>
            </p:cNvPr>
            <p:cNvSpPr txBox="1"/>
            <p:nvPr/>
          </p:nvSpPr>
          <p:spPr>
            <a:xfrm>
              <a:off x="3619061" y="3365300"/>
              <a:ext cx="1184620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Joel </a:t>
              </a:r>
              <a:r>
                <a:rPr lang="en-US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Bervell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2C4C1D-0E87-B505-B72D-256DA9335902}"/>
              </a:ext>
            </a:extLst>
          </p:cNvPr>
          <p:cNvGrpSpPr/>
          <p:nvPr/>
        </p:nvGrpSpPr>
        <p:grpSpPr>
          <a:xfrm>
            <a:off x="4987634" y="4390248"/>
            <a:ext cx="1911890" cy="356616"/>
            <a:chOff x="5089403" y="3739278"/>
            <a:chExt cx="1911890" cy="35661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08C84B6-412E-871C-D808-4B318DE833EC}"/>
                </a:ext>
              </a:extLst>
            </p:cNvPr>
            <p:cNvGrpSpPr/>
            <p:nvPr/>
          </p:nvGrpSpPr>
          <p:grpSpPr>
            <a:xfrm>
              <a:off x="5089403" y="3739278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D8C50F2-B33C-E1E7-9007-1957C057CB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330574-08DA-C216-5D0D-D2936D2D9B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EA2836-7049-8D5F-4245-FA2C49D4FC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86E535-7E6E-E5E6-3EE8-1EC415D1ADED}"/>
                </a:ext>
              </a:extLst>
            </p:cNvPr>
            <p:cNvSpPr txBox="1"/>
            <p:nvPr/>
          </p:nvSpPr>
          <p:spPr>
            <a:xfrm>
              <a:off x="5281637" y="3803181"/>
              <a:ext cx="1264770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Ellie Laughlin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7198ED-75BF-A1CD-1F17-298F60409A1A}"/>
              </a:ext>
            </a:extLst>
          </p:cNvPr>
          <p:cNvGrpSpPr/>
          <p:nvPr/>
        </p:nvGrpSpPr>
        <p:grpSpPr>
          <a:xfrm>
            <a:off x="6654631" y="3952367"/>
            <a:ext cx="1911890" cy="356616"/>
            <a:chOff x="6756400" y="3301397"/>
            <a:chExt cx="1911890" cy="3566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76FF3C-4957-C707-F7EC-D12D99E4AA6C}"/>
                </a:ext>
              </a:extLst>
            </p:cNvPr>
            <p:cNvGrpSpPr/>
            <p:nvPr/>
          </p:nvGrpSpPr>
          <p:grpSpPr>
            <a:xfrm>
              <a:off x="6756400" y="3301397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CC923BE-51CF-4B75-09C8-500288608A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761E32-DA9B-21B6-ED65-E90F1D56CF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8395737-F3F7-E585-3D60-CF686A66AA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66FE5B-56AC-E023-075F-ED1754E81F96}"/>
                </a:ext>
              </a:extLst>
            </p:cNvPr>
            <p:cNvSpPr txBox="1"/>
            <p:nvPr/>
          </p:nvSpPr>
          <p:spPr>
            <a:xfrm>
              <a:off x="6917362" y="3365300"/>
              <a:ext cx="1147750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Alina Khan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9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AE40D9-D500-5619-D6DA-2FF49BFFEC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1619250"/>
            <a:ext cx="4023360" cy="2482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D08D4D-61DF-BC75-181F-AC9D72E9A3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97280"/>
            <a:ext cx="5420108" cy="261610"/>
          </a:xfrm>
        </p:spPr>
        <p:txBody>
          <a:bodyPr/>
          <a:lstStyle/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None/>
            </a:pPr>
            <a:r>
              <a:rPr lang="en-US" sz="1800" b="1" spc="-1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&lt;Presenter Name&gt;, &lt;Leadership Position&gt;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1BA8A9-6E58-C70F-60DC-126AE389B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7335" y="1836644"/>
            <a:ext cx="2055935" cy="1846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C778E07-3027-6543-4FE6-C19FAAC8C3E7}"/>
              </a:ext>
            </a:extLst>
          </p:cNvPr>
          <p:cNvSpPr txBox="1">
            <a:spLocks/>
          </p:cNvSpPr>
          <p:nvPr/>
        </p:nvSpPr>
        <p:spPr>
          <a:xfrm>
            <a:off x="457200" y="1590675"/>
            <a:ext cx="402336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lnSpc>
                <a:spcPts val="2200"/>
              </a:lnSpc>
              <a:spcAft>
                <a:spcPts val="700"/>
              </a:spcAft>
              <a:buClr>
                <a:srgbClr val="009DD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&lt;Year in school&gt;</a:t>
            </a:r>
          </a:p>
          <a:p>
            <a:pPr marL="137160" indent="-137160">
              <a:lnSpc>
                <a:spcPts val="2200"/>
              </a:lnSpc>
              <a:spcAft>
                <a:spcPts val="700"/>
              </a:spcAft>
              <a:buClr>
                <a:srgbClr val="009DD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&lt;Potential area of study/rotations&gt;</a:t>
            </a:r>
          </a:p>
          <a:p>
            <a:pPr marL="137160" indent="-137160">
              <a:lnSpc>
                <a:spcPts val="2200"/>
              </a:lnSpc>
              <a:spcAft>
                <a:spcPts val="700"/>
              </a:spcAft>
              <a:buClr>
                <a:srgbClr val="009DD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&lt;Involvement with AMA&gt;</a:t>
            </a:r>
          </a:p>
        </p:txBody>
      </p:sp>
    </p:spTree>
    <p:extLst>
      <p:ext uri="{BB962C8B-B14F-4D97-AF65-F5344CB8AC3E}">
        <p14:creationId xmlns:p14="http://schemas.microsoft.com/office/powerpoint/2010/main" val="1281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410E-D16A-794B-8EC9-274E2978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8A20CA62-EF63-66BC-A04C-1BEB58CE9672}"/>
              </a:ext>
            </a:extLst>
          </p:cNvPr>
          <p:cNvSpPr txBox="1">
            <a:spLocks/>
          </p:cNvSpPr>
          <p:nvPr/>
        </p:nvSpPr>
        <p:spPr>
          <a:xfrm>
            <a:off x="473252" y="391755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&lt;School Name&gt;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D33563-D290-B085-786C-2EB453C2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4654416"/>
            <a:ext cx="787400" cy="317500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4F472BA2-3EA0-E7CB-8D65-B2E445E5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00" y="793113"/>
            <a:ext cx="5523362" cy="1074012"/>
          </a:xfrm>
        </p:spPr>
        <p:txBody>
          <a:bodyPr lIns="0" tIns="0" rIns="0" bIns="0">
            <a:noAutofit/>
          </a:bodyPr>
          <a:lstStyle/>
          <a:p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Meet 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your AMA leadership 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team!</a:t>
            </a:r>
          </a:p>
        </p:txBody>
      </p:sp>
    </p:spTree>
    <p:extLst>
      <p:ext uri="{BB962C8B-B14F-4D97-AF65-F5344CB8AC3E}">
        <p14:creationId xmlns:p14="http://schemas.microsoft.com/office/powerpoint/2010/main" val="126952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AE40D9-D500-5619-D6DA-2FF49BFFEC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7900" y="933450"/>
            <a:ext cx="2628900" cy="2482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1BA8A9-6E58-C70F-60DC-126AE389B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8296" y="1097280"/>
            <a:ext cx="2055935" cy="1846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C778E07-3027-6543-4FE6-C19FAAC8C3E7}"/>
              </a:ext>
            </a:extLst>
          </p:cNvPr>
          <p:cNvSpPr txBox="1">
            <a:spLocks/>
          </p:cNvSpPr>
          <p:nvPr/>
        </p:nvSpPr>
        <p:spPr>
          <a:xfrm>
            <a:off x="739140" y="1089823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&lt;President&gt;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D3FDA-F46C-CE5B-DA90-56A83B5596EC}"/>
              </a:ext>
            </a:extLst>
          </p:cNvPr>
          <p:cNvSpPr/>
          <p:nvPr/>
        </p:nvSpPr>
        <p:spPr>
          <a:xfrm>
            <a:off x="457200" y="933449"/>
            <a:ext cx="5429250" cy="248285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0748975-AFFF-6E80-A90D-F375B3FD0B39}"/>
              </a:ext>
            </a:extLst>
          </p:cNvPr>
          <p:cNvSpPr txBox="1">
            <a:spLocks/>
          </p:cNvSpPr>
          <p:nvPr/>
        </p:nvSpPr>
        <p:spPr>
          <a:xfrm>
            <a:off x="739140" y="1778798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&lt;CO-</a:t>
            </a:r>
            <a:r>
              <a:rPr lang="en-US" sz="1400" b="1" cap="all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</a:t>
            </a:r>
            <a:r>
              <a:rPr lang="en-US" sz="1400" b="1" cap="all" spc="-10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REsident</a:t>
            </a: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C5EECB4-6600-7051-2620-9F86BC3F4CD3}"/>
              </a:ext>
            </a:extLst>
          </p:cNvPr>
          <p:cNvSpPr txBox="1">
            <a:spLocks/>
          </p:cNvSpPr>
          <p:nvPr/>
        </p:nvSpPr>
        <p:spPr>
          <a:xfrm>
            <a:off x="739140" y="2458248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&lt;Vice </a:t>
            </a:r>
            <a:r>
              <a:rPr lang="en-US" sz="1400" b="1" cap="all" spc="-10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PrEsident</a:t>
            </a: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3D33470-B633-72CC-6B6D-01707EA245B4}"/>
              </a:ext>
            </a:extLst>
          </p:cNvPr>
          <p:cNvSpPr txBox="1">
            <a:spLocks/>
          </p:cNvSpPr>
          <p:nvPr/>
        </p:nvSpPr>
        <p:spPr>
          <a:xfrm>
            <a:off x="3256915" y="1088136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</a:t>
            </a:r>
            <a:r>
              <a:rPr lang="en-US" sz="1400" b="1" cap="all" spc="-10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FInancial</a:t>
            </a: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Officer&gt;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161FF1-3F7F-D662-8A69-26AB10683F8C}"/>
              </a:ext>
            </a:extLst>
          </p:cNvPr>
          <p:cNvSpPr txBox="1">
            <a:spLocks/>
          </p:cNvSpPr>
          <p:nvPr/>
        </p:nvSpPr>
        <p:spPr>
          <a:xfrm>
            <a:off x="3255264" y="1778798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&lt;Membership Chair&gt;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6EDFAB8-C159-CE07-68B4-99CE06AC7EDF}"/>
              </a:ext>
            </a:extLst>
          </p:cNvPr>
          <p:cNvSpPr txBox="1">
            <a:spLocks/>
          </p:cNvSpPr>
          <p:nvPr/>
        </p:nvSpPr>
        <p:spPr>
          <a:xfrm>
            <a:off x="3255264" y="2458248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&lt;Diversity Chair&gt;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9068BA33-EC4B-269E-D988-CB89051F187B}"/>
              </a:ext>
            </a:extLst>
          </p:cNvPr>
          <p:cNvSpPr txBox="1">
            <a:spLocks/>
          </p:cNvSpPr>
          <p:nvPr/>
        </p:nvSpPr>
        <p:spPr>
          <a:xfrm>
            <a:off x="473252" y="391755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&lt;School Name&gt; </a:t>
            </a:r>
          </a:p>
        </p:txBody>
      </p:sp>
    </p:spTree>
    <p:extLst>
      <p:ext uri="{BB962C8B-B14F-4D97-AF65-F5344CB8AC3E}">
        <p14:creationId xmlns:p14="http://schemas.microsoft.com/office/powerpoint/2010/main" val="396432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410E-D16A-794B-8EC9-274E2978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D33563-D290-B085-786C-2EB453C2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4654416"/>
            <a:ext cx="787400" cy="3175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866B196-AC27-AF71-7C6F-B085CB5112A7}"/>
              </a:ext>
            </a:extLst>
          </p:cNvPr>
          <p:cNvSpPr txBox="1">
            <a:spLocks/>
          </p:cNvSpPr>
          <p:nvPr/>
        </p:nvSpPr>
        <p:spPr>
          <a:xfrm>
            <a:off x="473252" y="3550880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can we do for you?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416FB37-6E76-3007-DCDC-0EF875F87720}"/>
              </a:ext>
            </a:extLst>
          </p:cNvPr>
          <p:cNvSpPr txBox="1">
            <a:spLocks/>
          </p:cNvSpPr>
          <p:nvPr/>
        </p:nvSpPr>
        <p:spPr>
          <a:xfrm>
            <a:off x="464700" y="793113"/>
            <a:ext cx="5523362" cy="10740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fontAlgn="t" latinLnBrk="0" hangingPunct="1">
              <a:lnSpc>
                <a:spcPts val="4100"/>
              </a:lnSpc>
              <a:spcBef>
                <a:spcPct val="0"/>
              </a:spcBef>
              <a:buNone/>
              <a:defRPr sz="4000" b="1" i="0" kern="1200" cap="all" spc="-50" baseline="0">
                <a:solidFill>
                  <a:schemeClr val="bg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who is the American Medical Association?</a:t>
            </a:r>
            <a:endParaRPr lang="en-US" b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9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D287F-913F-7067-8752-D35BBFEB2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1CBF88-F1F9-CC67-299E-3AB44904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We are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14C3A-3CD1-D16C-78ED-A5F9D91A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552700"/>
            <a:ext cx="38100" cy="381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F530FB5-F555-5944-8B86-64EAFEBDB875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Physicians’ powerful ally in patient care.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3BDF28AA-52D7-0846-1039-34097FD1539C}"/>
              </a:ext>
            </a:extLst>
          </p:cNvPr>
          <p:cNvSpPr txBox="1">
            <a:spLocks/>
          </p:cNvSpPr>
          <p:nvPr/>
        </p:nvSpPr>
        <p:spPr>
          <a:xfrm>
            <a:off x="457200" y="2645147"/>
            <a:ext cx="2625725" cy="399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association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nation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780D8FA4-673B-3599-4822-9D2C3F6FE945}"/>
              </a:ext>
            </a:extLst>
          </p:cNvPr>
          <p:cNvSpPr txBox="1">
            <a:spLocks/>
          </p:cNvSpPr>
          <p:nvPr/>
        </p:nvSpPr>
        <p:spPr>
          <a:xfrm>
            <a:off x="3260725" y="2645147"/>
            <a:ext cx="2625725" cy="399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52,000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student members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all students)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26479D36-4FC6-931C-D240-77AE6D057C5F}"/>
              </a:ext>
            </a:extLst>
          </p:cNvPr>
          <p:cNvSpPr txBox="1">
            <a:spLocks/>
          </p:cNvSpPr>
          <p:nvPr/>
        </p:nvSpPr>
        <p:spPr>
          <a:xfrm>
            <a:off x="6064250" y="2645147"/>
            <a:ext cx="2625725" cy="399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why do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like you join?</a:t>
            </a:r>
          </a:p>
          <a:p>
            <a:pPr marL="0" indent="0" algn="ctr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an impact</a:t>
            </a:r>
            <a:b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medical profession</a:t>
            </a:r>
            <a:b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patient care.</a:t>
            </a:r>
          </a:p>
        </p:txBody>
      </p:sp>
      <p:pic>
        <p:nvPicPr>
          <p:cNvPr id="36" name="Picture 3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FB9EF75-3E25-9115-EFCA-D767777D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099467"/>
            <a:ext cx="67437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1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410E-D16A-794B-8EC9-274E2978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D33563-D290-B085-786C-2EB453C2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4654416"/>
            <a:ext cx="787400" cy="3175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866B196-AC27-AF71-7C6F-B085CB5112A7}"/>
              </a:ext>
            </a:extLst>
          </p:cNvPr>
          <p:cNvSpPr txBox="1">
            <a:spLocks/>
          </p:cNvSpPr>
          <p:nvPr/>
        </p:nvSpPr>
        <p:spPr>
          <a:xfrm>
            <a:off x="473252" y="2493605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you today.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your future.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416FB37-6E76-3007-DCDC-0EF875F87720}"/>
              </a:ext>
            </a:extLst>
          </p:cNvPr>
          <p:cNvSpPr txBox="1">
            <a:spLocks/>
          </p:cNvSpPr>
          <p:nvPr/>
        </p:nvSpPr>
        <p:spPr>
          <a:xfrm>
            <a:off x="464700" y="793113"/>
            <a:ext cx="5428660" cy="10740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fontAlgn="t" latinLnBrk="0" hangingPunct="1">
              <a:lnSpc>
                <a:spcPts val="4100"/>
              </a:lnSpc>
              <a:spcBef>
                <a:spcPct val="0"/>
              </a:spcBef>
              <a:buNone/>
              <a:defRPr sz="4000" b="1" i="0" kern="1200" cap="all" spc="-50" baseline="0">
                <a:solidFill>
                  <a:schemeClr val="bg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What can we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do for you?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BF35-ED4B-1EA4-0D3D-94FF13AF42DD}"/>
              </a:ext>
            </a:extLst>
          </p:cNvPr>
          <p:cNvSpPr txBox="1"/>
          <p:nvPr/>
        </p:nvSpPr>
        <p:spPr>
          <a:xfrm>
            <a:off x="8638553" y="4480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D92F8-9B32-10E9-7A0E-ABBD49C57F91}"/>
              </a:ext>
            </a:extLst>
          </p:cNvPr>
          <p:cNvSpPr txBox="1"/>
          <p:nvPr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553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What can we do for you?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C778E07-3027-6543-4FE6-C19FAAC8C3E7}"/>
              </a:ext>
            </a:extLst>
          </p:cNvPr>
          <p:cNvSpPr txBox="1">
            <a:spLocks/>
          </p:cNvSpPr>
          <p:nvPr/>
        </p:nvSpPr>
        <p:spPr>
          <a:xfrm>
            <a:off x="457200" y="2861715"/>
            <a:ext cx="1927225" cy="719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700"/>
              </a:spcAft>
              <a:buClr>
                <a:srgbClr val="009DDC"/>
              </a:buClr>
              <a:buSzPct val="115000"/>
              <a:buNone/>
            </a:pPr>
            <a: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burden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excessive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authorization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The AMA is fighting to protect your investment in your medical education, your training, your future.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8B973D-CDC7-EB07-B1BE-7BEE879D568E}"/>
              </a:ext>
            </a:extLst>
          </p:cNvPr>
          <p:cNvGrpSpPr/>
          <p:nvPr/>
        </p:nvGrpSpPr>
        <p:grpSpPr>
          <a:xfrm>
            <a:off x="425450" y="1444625"/>
            <a:ext cx="8229600" cy="256480"/>
            <a:chOff x="425450" y="1444625"/>
            <a:chExt cx="8229600" cy="256480"/>
          </a:xfrm>
        </p:grpSpPr>
        <p:sp>
          <p:nvSpPr>
            <p:cNvPr id="6" name="Content Placeholder 10">
              <a:extLst>
                <a:ext uri="{FF2B5EF4-FFF2-40B4-BE49-F238E27FC236}">
                  <a16:creationId xmlns:a16="http://schemas.microsoft.com/office/drawing/2014/main" id="{0D90F85D-9676-2759-42B7-E0222C703E83}"/>
                </a:ext>
              </a:extLst>
            </p:cNvPr>
            <p:cNvSpPr txBox="1">
              <a:spLocks/>
            </p:cNvSpPr>
            <p:nvPr/>
          </p:nvSpPr>
          <p:spPr>
            <a:xfrm>
              <a:off x="425450" y="1444625"/>
              <a:ext cx="8229600" cy="25648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137160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283464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4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411480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2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521208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0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612648" indent="-9144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8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Aft>
                  <a:spcPts val="0"/>
                </a:spcAft>
                <a:buClr>
                  <a:srgbClr val="009DDC"/>
                </a:buClr>
                <a:buSzPct val="115000"/>
                <a:buNone/>
                <a:tabLst>
                  <a:tab pos="512064" algn="l"/>
                </a:tabLst>
              </a:pPr>
              <a: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BIG picture: AMA represents the                             with a unified voice to …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902B8B-3FFC-7AE9-7ED8-557646AF634D}"/>
                </a:ext>
              </a:extLst>
            </p:cNvPr>
            <p:cNvSpPr txBox="1"/>
            <p:nvPr/>
          </p:nvSpPr>
          <p:spPr>
            <a:xfrm>
              <a:off x="4111625" y="1449754"/>
              <a:ext cx="1466850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1600" b="1" i="0" u="none" strike="noStrike" kern="1200" cap="none" spc="-1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PROFESSION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18E0B2E-BBCB-6E00-206C-B7D2CD5E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4" y="1365250"/>
            <a:ext cx="381000" cy="381000"/>
          </a:xfrm>
          <a:prstGeom prst="rect">
            <a:avLst/>
          </a:prstGeom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EF056C86-859C-CC14-66D4-568B42E0DDD2}"/>
              </a:ext>
            </a:extLst>
          </p:cNvPr>
          <p:cNvSpPr txBox="1">
            <a:spLocks/>
          </p:cNvSpPr>
          <p:nvPr/>
        </p:nvSpPr>
        <p:spPr>
          <a:xfrm>
            <a:off x="2559050" y="2861715"/>
            <a:ext cx="1927225" cy="719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700"/>
              </a:spcAft>
              <a:buClr>
                <a:srgbClr val="009DDC"/>
              </a:buClr>
              <a:buSzPct val="115000"/>
              <a:buNone/>
            </a:pPr>
            <a: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</a:t>
            </a:r>
            <a:b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payment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ensure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reimbursement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54C93443-EF1E-11A8-E13A-9AC6FB0B80D1}"/>
              </a:ext>
            </a:extLst>
          </p:cNvPr>
          <p:cNvSpPr txBox="1">
            <a:spLocks/>
          </p:cNvSpPr>
          <p:nvPr/>
        </p:nvSpPr>
        <p:spPr>
          <a:xfrm>
            <a:off x="4657725" y="2861715"/>
            <a:ext cx="1927225" cy="5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700"/>
              </a:spcAft>
              <a:buClr>
                <a:srgbClr val="009DDC"/>
              </a:buClr>
              <a:buSzPct val="115000"/>
              <a:buNone/>
            </a:pPr>
            <a: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well-being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fight burnout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9BCA11A5-D2D9-CD87-D4A3-BB0B11684120}"/>
              </a:ext>
            </a:extLst>
          </p:cNvPr>
          <p:cNvSpPr txBox="1">
            <a:spLocks/>
          </p:cNvSpPr>
          <p:nvPr/>
        </p:nvSpPr>
        <p:spPr>
          <a:xfrm>
            <a:off x="6756156" y="2862072"/>
            <a:ext cx="1927225" cy="107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700"/>
              </a:spcAft>
              <a:buClr>
                <a:srgbClr val="009DDC"/>
              </a:buClr>
              <a:buSzPct val="115000"/>
              <a:buNone/>
            </a:pPr>
            <a: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practice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expansions and ensure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remain 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of the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team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E3DA17-ECD0-435C-1861-DD35200C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70" y="1880905"/>
            <a:ext cx="7150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What can we do for you?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The AMA is fighting to protect your investment in your medical education, your training, your future.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8B973D-CDC7-EB07-B1BE-7BEE879D568E}"/>
              </a:ext>
            </a:extLst>
          </p:cNvPr>
          <p:cNvGrpSpPr/>
          <p:nvPr/>
        </p:nvGrpSpPr>
        <p:grpSpPr>
          <a:xfrm>
            <a:off x="425450" y="1444625"/>
            <a:ext cx="8229600" cy="256480"/>
            <a:chOff x="425450" y="1444625"/>
            <a:chExt cx="8229600" cy="256480"/>
          </a:xfrm>
        </p:grpSpPr>
        <p:sp>
          <p:nvSpPr>
            <p:cNvPr id="6" name="Content Placeholder 10">
              <a:extLst>
                <a:ext uri="{FF2B5EF4-FFF2-40B4-BE49-F238E27FC236}">
                  <a16:creationId xmlns:a16="http://schemas.microsoft.com/office/drawing/2014/main" id="{0D90F85D-9676-2759-42B7-E0222C703E83}"/>
                </a:ext>
              </a:extLst>
            </p:cNvPr>
            <p:cNvSpPr txBox="1">
              <a:spLocks/>
            </p:cNvSpPr>
            <p:nvPr/>
          </p:nvSpPr>
          <p:spPr>
            <a:xfrm>
              <a:off x="425450" y="1444625"/>
              <a:ext cx="8229600" cy="25648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137160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283464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4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411480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2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521208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0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612648" indent="-9144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8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Aft>
                  <a:spcPts val="0"/>
                </a:spcAft>
                <a:buClr>
                  <a:srgbClr val="009DDC"/>
                </a:buClr>
                <a:buSzPct val="115000"/>
                <a:buNone/>
                <a:tabLst>
                  <a:tab pos="512064" algn="l"/>
                </a:tabLst>
              </a:pPr>
              <a: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AMA takes on issues/topics that matter to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902B8B-3FFC-7AE9-7ED8-557646AF634D}"/>
                </a:ext>
              </a:extLst>
            </p:cNvPr>
            <p:cNvSpPr txBox="1"/>
            <p:nvPr/>
          </p:nvSpPr>
          <p:spPr>
            <a:xfrm>
              <a:off x="5000985" y="1449754"/>
              <a:ext cx="2688458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1600" b="1" i="0" u="none" strike="noStrike" kern="1200" cap="none" spc="-1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MEDICAL STUDENTS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18E0B2E-BBCB-6E00-206C-B7D2CD5E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744" y="1365250"/>
            <a:ext cx="381000" cy="381000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ECEDE83-0E71-EB8E-FB85-6909A568D454}"/>
              </a:ext>
            </a:extLst>
          </p:cNvPr>
          <p:cNvSpPr txBox="1">
            <a:spLocks/>
          </p:cNvSpPr>
          <p:nvPr/>
        </p:nvSpPr>
        <p:spPr>
          <a:xfrm>
            <a:off x="457200" y="1825625"/>
            <a:ext cx="6127750" cy="21574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Advocating for maternal health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light of Supreme Court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on Dobbs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Confronting racism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public health threat 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Title IX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on LGBTQ+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issues and advocacy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gun violence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health threat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9584F5F-035E-72C8-B514-71D333F1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996281"/>
            <a:ext cx="2565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3278"/>
      </p:ext>
    </p:extLst>
  </p:cSld>
  <p:clrMapOvr>
    <a:masterClrMapping/>
  </p:clrMapOvr>
</p:sld>
</file>

<file path=ppt/theme/theme1.xml><?xml version="1.0" encoding="utf-8"?>
<a:theme xmlns:a="http://schemas.openxmlformats.org/drawingml/2006/main" name="1_MSOP Leaders">
  <a:themeElements>
    <a:clrScheme name="AMA Custom Palette">
      <a:dk1>
        <a:srgbClr val="595959"/>
      </a:dk1>
      <a:lt1>
        <a:sysClr val="window" lastClr="FFFFFF"/>
      </a:lt1>
      <a:dk2>
        <a:srgbClr val="000000"/>
      </a:dk2>
      <a:lt2>
        <a:srgbClr val="EEECE1"/>
      </a:lt2>
      <a:accent1>
        <a:srgbClr val="46166B"/>
      </a:accent1>
      <a:accent2>
        <a:srgbClr val="A1A1A4"/>
      </a:accent2>
      <a:accent3>
        <a:srgbClr val="009DDC"/>
      </a:accent3>
      <a:accent4>
        <a:srgbClr val="FAA634"/>
      </a:accent4>
      <a:accent5>
        <a:srgbClr val="C1D82F"/>
      </a:accent5>
      <a:accent6>
        <a:srgbClr val="E71933"/>
      </a:accent6>
      <a:hlink>
        <a:srgbClr val="46166B"/>
      </a:hlink>
      <a:folHlink>
        <a:srgbClr val="46166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-862850-MD_AMA 101 Event MSOP PPT 23-24 Updates_PPT_Final" id="{4973319A-D389-514B-9D34-2E3920104935}" vid="{2A110480-8CFF-834B-A4E7-94086AF193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f143ba-34b1-48f9-a364-77f2234cff41">
      <Terms xmlns="http://schemas.microsoft.com/office/infopath/2007/PartnerControls"/>
    </lcf76f155ced4ddcb4097134ff3c332f>
    <TaxCatchAll xmlns="0ea6a983-d0a1-43d6-bcec-1e4b275bd2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B2E89E02C2543848C03385EE2E22A" ma:contentTypeVersion="13" ma:contentTypeDescription="Create a new document." ma:contentTypeScope="" ma:versionID="490d4f4ee0e9a8fcc41845d44f5e3334">
  <xsd:schema xmlns:xsd="http://www.w3.org/2001/XMLSchema" xmlns:xs="http://www.w3.org/2001/XMLSchema" xmlns:p="http://schemas.microsoft.com/office/2006/metadata/properties" xmlns:ns2="4bf143ba-34b1-48f9-a364-77f2234cff41" xmlns:ns3="0ea6a983-d0a1-43d6-bcec-1e4b275bd2b6" targetNamespace="http://schemas.microsoft.com/office/2006/metadata/properties" ma:root="true" ma:fieldsID="2d258467c8903fb833c65df8a5c675fa" ns2:_="" ns3:_="">
    <xsd:import namespace="4bf143ba-34b1-48f9-a364-77f2234cff41"/>
    <xsd:import namespace="0ea6a983-d0a1-43d6-bcec-1e4b275bd2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143ba-34b1-48f9-a364-77f2234cf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36204fe-0a0e-47fb-9e4d-48b318be56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6a983-d0a1-43d6-bcec-1e4b275bd2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eeb4c5-9107-4c45-8b89-352d3686d963}" ma:internalName="TaxCatchAll" ma:showField="CatchAllData" ma:web="0ea6a983-d0a1-43d6-bcec-1e4b275bd2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B741A-BD97-4A45-B4AE-C102BADE9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BD1D7F-6FC9-4604-88C5-59B6546180B4}">
  <ds:schemaRefs>
    <ds:schemaRef ds:uri="http://purl.org/dc/elements/1.1/"/>
    <ds:schemaRef ds:uri="http://schemas.microsoft.com/office/infopath/2007/PartnerControls"/>
    <ds:schemaRef ds:uri="0ea6a983-d0a1-43d6-bcec-1e4b275bd2b6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bf143ba-34b1-48f9-a364-77f2234cff4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A37F246-5C52-4161-AFDD-5EBFE9653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f143ba-34b1-48f9-a364-77f2234cff41"/>
    <ds:schemaRef ds:uri="0ea6a983-d0a1-43d6-bcec-1e4b275bd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23-862850-MD_AMA 101 Event MSOP PPT 23-24 Updates_PPT_Final</Template>
  <TotalTime>1590</TotalTime>
  <Words>731</Words>
  <Application>Microsoft Office PowerPoint</Application>
  <PresentationFormat>On-screen Show (16:9)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1_MSOP Leaders</vt:lpstr>
      <vt:lpstr>AMA 101 EVENT</vt:lpstr>
      <vt:lpstr>Welcome</vt:lpstr>
      <vt:lpstr>Meet  your AMA leadership  team!</vt:lpstr>
      <vt:lpstr>PowerPoint Presentation</vt:lpstr>
      <vt:lpstr>PowerPoint Presentation</vt:lpstr>
      <vt:lpstr>We are …</vt:lpstr>
      <vt:lpstr>PowerPoint Presentation</vt:lpstr>
      <vt:lpstr>What can we do for you?</vt:lpstr>
      <vt:lpstr>What can we do for you?</vt:lpstr>
      <vt:lpstr>What can we do for you?</vt:lpstr>
      <vt:lpstr>PowerPoint Presentation</vt:lpstr>
      <vt:lpstr>Access to exclusive offers</vt:lpstr>
      <vt:lpstr>Membership Welcome gifts</vt:lpstr>
      <vt:lpstr>Join today and select your gift.</vt:lpstr>
      <vt:lpstr>PowerPoint Presentation</vt:lpstr>
    </vt:vector>
  </TitlesOfParts>
  <Company>American Medical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 101 EVENT</dc:title>
  <dc:creator>Jaji Hammer  (she/her/hers)</dc:creator>
  <cp:lastModifiedBy>Jennifer Erickson</cp:lastModifiedBy>
  <cp:revision>14</cp:revision>
  <dcterms:created xsi:type="dcterms:W3CDTF">2023-05-09T20:35:34Z</dcterms:created>
  <dcterms:modified xsi:type="dcterms:W3CDTF">2024-08-08T22:58:40Z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0x010100DACB2E89E02C2543848C03385EE2E22A</vt:lpwstr>
  </property>
  <property fmtid="{D5CDD505-2E9C-101B-9397-08002B2CF9AE}" pid="3" name="MediaServiceImageTags">
    <vt:lpwstr/>
  </property>
</Properties>
</file>