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</p:sldMasterIdLst>
  <p:notesMasterIdLst>
    <p:notesMasterId r:id="rId6"/>
  </p:notesMasterIdLst>
  <p:handoutMasterIdLst>
    <p:handoutMasterId r:id="rId7"/>
  </p:handoutMasterIdLst>
  <p:sldIdLst>
    <p:sldId id="299" r:id="rId5"/>
  </p:sldIdLst>
  <p:sldSz cx="9144000" cy="5143500" type="screen16x9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0">
          <p15:clr>
            <a:srgbClr val="A4A3A4"/>
          </p15:clr>
        </p15:guide>
        <p15:guide id="3" orient="horz" pos="1799">
          <p15:clr>
            <a:srgbClr val="A4A3A4"/>
          </p15:clr>
        </p15:guide>
        <p15:guide id="4" orient="horz" pos="2124" userDrawn="1">
          <p15:clr>
            <a:srgbClr val="A4A3A4"/>
          </p15:clr>
        </p15:guide>
        <p15:guide id="5" orient="horz" pos="2600">
          <p15:clr>
            <a:srgbClr val="A4A3A4"/>
          </p15:clr>
        </p15:guide>
        <p15:guide id="6" orient="horz" pos="1630">
          <p15:clr>
            <a:srgbClr val="A4A3A4"/>
          </p15:clr>
        </p15:guide>
        <p15:guide id="7" orient="horz" pos="1884" userDrawn="1">
          <p15:clr>
            <a:srgbClr val="A4A3A4"/>
          </p15:clr>
        </p15:guide>
        <p15:guide id="8" orient="horz" pos="2428">
          <p15:clr>
            <a:srgbClr val="A4A3A4"/>
          </p15:clr>
        </p15:guide>
        <p15:guide id="9" orient="horz" pos="1350">
          <p15:clr>
            <a:srgbClr val="A4A3A4"/>
          </p15:clr>
        </p15:guide>
        <p15:guide id="11" pos="687">
          <p15:clr>
            <a:srgbClr val="A4A3A4"/>
          </p15:clr>
        </p15:guide>
        <p15:guide id="12" orient="horz" pos="1690">
          <p15:clr>
            <a:srgbClr val="A4A3A4"/>
          </p15:clr>
        </p15:guide>
        <p15:guide id="13" orient="horz" pos="2916">
          <p15:clr>
            <a:srgbClr val="A4A3A4"/>
          </p15:clr>
        </p15:guide>
        <p15:guide id="16" pos="2879">
          <p15:clr>
            <a:srgbClr val="A4A3A4"/>
          </p15:clr>
        </p15:guide>
        <p15:guide id="17" orient="horz" pos="2956">
          <p15:clr>
            <a:srgbClr val="A4A3A4"/>
          </p15:clr>
        </p15:guide>
        <p15:guide id="18" pos="1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E60AF"/>
    <a:srgbClr val="452663"/>
    <a:srgbClr val="009DDC"/>
    <a:srgbClr val="FFC000"/>
    <a:srgbClr val="595959"/>
    <a:srgbClr val="C1D82F"/>
    <a:srgbClr val="FFFFFF"/>
    <a:srgbClr val="7B629C"/>
    <a:srgbClr val="787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24B22-0525-417B-902D-2924301227C3}" v="32" dt="2025-03-25T19:48:08.798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878" autoAdjust="0"/>
  </p:normalViewPr>
  <p:slideViewPr>
    <p:cSldViewPr snapToGrid="0" snapToObjects="1" showGuides="1">
      <p:cViewPr varScale="1">
        <p:scale>
          <a:sx n="51" d="100"/>
          <a:sy n="51" d="100"/>
        </p:scale>
        <p:origin x="920" y="32"/>
      </p:cViewPr>
      <p:guideLst>
        <p:guide orient="horz" pos="800"/>
        <p:guide orient="horz" pos="1799"/>
        <p:guide orient="horz" pos="2124"/>
        <p:guide orient="horz" pos="2600"/>
        <p:guide orient="horz" pos="1630"/>
        <p:guide orient="horz" pos="1884"/>
        <p:guide orient="horz" pos="2428"/>
        <p:guide orient="horz" pos="1350"/>
        <p:guide pos="687"/>
        <p:guide orient="horz" pos="1690"/>
        <p:guide orient="horz" pos="2916"/>
        <p:guide pos="2879"/>
        <p:guide orient="horz" pos="2956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28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r">
              <a:defRPr sz="1200"/>
            </a:lvl1pPr>
          </a:lstStyle>
          <a:p>
            <a:fld id="{8274B2CA-F352-4048-BF5E-BC9CDFDD49AE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r">
              <a:defRPr sz="1200"/>
            </a:lvl1pPr>
          </a:lstStyle>
          <a:p>
            <a:fld id="{9325EC04-120A-B54A-926A-201D98A50A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56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r">
              <a:defRPr sz="1200"/>
            </a:lvl1pPr>
          </a:lstStyle>
          <a:p>
            <a:fld id="{490844F4-A1AB-044E-B59A-A7CE0BFDA5B6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0088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4" tIns="46672" rIns="93344" bIns="466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3332"/>
            <a:ext cx="5621020" cy="4190524"/>
          </a:xfrm>
          <a:prstGeom prst="rect">
            <a:avLst/>
          </a:prstGeom>
        </p:spPr>
        <p:txBody>
          <a:bodyPr vert="horz" lIns="93344" tIns="46672" rIns="93344" bIns="466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r">
              <a:defRPr sz="1200"/>
            </a:lvl1pPr>
          </a:lstStyle>
          <a:p>
            <a:fld id="{21633E5F-3683-0140-832F-D6B972C1B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36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7419" y="3496316"/>
            <a:ext cx="7649497" cy="687752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43689" y="1786800"/>
            <a:ext cx="7643094" cy="16436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MA logo">
            <a:extLst>
              <a:ext uri="{FF2B5EF4-FFF2-40B4-BE49-F238E27FC236}">
                <a16:creationId xmlns:a16="http://schemas.microsoft.com/office/drawing/2014/main" id="{05F5A386-AEC8-E94D-88E5-3E2290BC3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1600" y="310896"/>
            <a:ext cx="132080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5FB6C3-CFDE-4C40-BE64-529A31BC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63" y="1123950"/>
            <a:ext cx="7666892" cy="2006600"/>
          </a:xfrm>
          <a:prstGeom prst="rect">
            <a:avLst/>
          </a:prstGeom>
          <a:ln w="0">
            <a:noFill/>
          </a:ln>
        </p:spPr>
        <p:txBody>
          <a:bodyPr anchor="ctr">
            <a:normAutofit/>
          </a:bodyPr>
          <a:lstStyle>
            <a:lvl1pPr algn="l">
              <a:lnSpc>
                <a:spcPts val="4300"/>
              </a:lnSpc>
              <a:defRPr sz="4000" spc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31C5F-4AD1-DAC9-D64D-8A9034C1F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7912" y="3550024"/>
            <a:ext cx="551937" cy="84352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870656-3364-A9A2-788C-377A036D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8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5FB6C3-CFDE-4C40-BE64-529A31BC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63" y="1123950"/>
            <a:ext cx="7666892" cy="2006600"/>
          </a:xfrm>
          <a:prstGeom prst="rect">
            <a:avLst/>
          </a:prstGeom>
          <a:ln w="0">
            <a:noFill/>
          </a:ln>
        </p:spPr>
        <p:txBody>
          <a:bodyPr anchor="ctr">
            <a:normAutofit/>
          </a:bodyPr>
          <a:lstStyle>
            <a:lvl1pPr algn="l">
              <a:lnSpc>
                <a:spcPts val="4300"/>
              </a:lnSpc>
              <a:defRPr sz="4000" spc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31C5F-4AD1-DAC9-D64D-8A9034C1F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7912" y="3550024"/>
            <a:ext cx="551937" cy="8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8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19_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7E1A22-9763-F444-93DA-F4507D53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63" y="1123950"/>
            <a:ext cx="7666892" cy="2006600"/>
          </a:xfrm>
          <a:prstGeom prst="rect">
            <a:avLst/>
          </a:prstGeom>
          <a:ln w="0">
            <a:noFill/>
          </a:ln>
        </p:spPr>
        <p:txBody>
          <a:bodyPr anchor="ctr">
            <a:normAutofit/>
          </a:bodyPr>
          <a:lstStyle>
            <a:lvl1pPr algn="l">
              <a:lnSpc>
                <a:spcPts val="4300"/>
              </a:lnSpc>
              <a:defRPr sz="4000" spc="0">
                <a:ln>
                  <a:noFill/>
                </a:ln>
                <a:solidFill>
                  <a:srgbClr val="4526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8BDE6DCB-1812-1B4E-9DF9-DD1CC7FEE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5404" y="4795463"/>
            <a:ext cx="925830" cy="274637"/>
          </a:xfrm>
        </p:spPr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C552E1-0C28-C7BE-AAEE-2895474F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7912" y="3550024"/>
            <a:ext cx="551937" cy="8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19_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7E1A22-9763-F444-93DA-F4507D53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63" y="1123950"/>
            <a:ext cx="7666892" cy="2006600"/>
          </a:xfrm>
          <a:prstGeom prst="rect">
            <a:avLst/>
          </a:prstGeom>
          <a:ln w="0">
            <a:noFill/>
          </a:ln>
        </p:spPr>
        <p:txBody>
          <a:bodyPr anchor="ctr">
            <a:normAutofit/>
          </a:bodyPr>
          <a:lstStyle>
            <a:lvl1pPr algn="l">
              <a:lnSpc>
                <a:spcPts val="4300"/>
              </a:lnSpc>
              <a:defRPr sz="4000" spc="0">
                <a:ln>
                  <a:noFill/>
                </a:ln>
                <a:solidFill>
                  <a:srgbClr val="4526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8BDE6DCB-1812-1B4E-9DF9-DD1CC7FEE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5404" y="4795463"/>
            <a:ext cx="925830" cy="274637"/>
          </a:xfrm>
        </p:spPr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A5AB08-14E3-3686-12B8-41B3A0B4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7912" y="3550024"/>
            <a:ext cx="551937" cy="8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46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 logo&#10;&#10;Physicians’ powerful ally in patient care">
            <a:extLst>
              <a:ext uri="{FF2B5EF4-FFF2-40B4-BE49-F238E27FC236}">
                <a16:creationId xmlns:a16="http://schemas.microsoft.com/office/drawing/2014/main" id="{7CE4D69E-57A6-4C47-A98E-D762EA1BE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515" y="1441450"/>
            <a:ext cx="4698970" cy="200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359902-25D4-9B48-874E-E1A3C84C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A5970E-9FBC-F54F-8BB2-5D3D3E7F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80" y="1328483"/>
            <a:ext cx="7886700" cy="3402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 marL="685800" indent="-228600">
              <a:buSzPct val="95000"/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1600200" indent="-2286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2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24818"/>
            <a:ext cx="3867150" cy="3352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1600200" indent="-2286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4818"/>
            <a:ext cx="3867150" cy="3352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1600200" indent="-2286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2133F8-DEFA-8145-89CC-D83720DE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75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24818"/>
            <a:ext cx="2544856" cy="3352338"/>
          </a:xfrm>
        </p:spPr>
        <p:txBody>
          <a:bodyPr/>
          <a:lstStyle>
            <a:lvl1pPr defTabSz="457200">
              <a:defRPr>
                <a:solidFill>
                  <a:srgbClr val="000000"/>
                </a:solidFill>
              </a:defRPr>
            </a:lvl1pPr>
            <a:lvl2pPr marL="457200" indent="-228600" defTabSz="45720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685800" indent="-228600" defTabSz="4572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914400" indent="-228600" defTabSz="4572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 marL="1143000" defTabSz="4572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2133F8-DEFA-8145-89CC-D83720DE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FDAC12-AECD-EBF8-1FCD-DFF77119CEB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99015" y="1322203"/>
            <a:ext cx="2544856" cy="3352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457200" indent="-22860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685800" indent="-2286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914400" indent="-2286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 marL="11430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3C177F-40CE-E1FD-F65F-14D1842F2AF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69380" y="1319588"/>
            <a:ext cx="2544856" cy="3352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457200" indent="-22860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685800" indent="-2286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914400" indent="-2286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 marL="11430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9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C7EF6A-DD33-7449-B5FB-6713C84C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5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359902-25D4-9B48-874E-E1A3C84C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B2209-B006-9944-8A59-C4BD357A5BB6}"/>
              </a:ext>
            </a:extLst>
          </p:cNvPr>
          <p:cNvSpPr txBox="1"/>
          <p:nvPr userDrawn="1"/>
        </p:nvSpPr>
        <p:spPr>
          <a:xfrm>
            <a:off x="7541442" y="122549"/>
            <a:ext cx="160255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cap="all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Confidential and proprietary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91913EE-B5F9-56CE-0E08-EEED82E9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80" y="1328483"/>
            <a:ext cx="7886700" cy="3402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1600200" indent="-2286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0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2133F8-DEFA-8145-89CC-D83720DE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DB66D-50D3-7C4B-B4DD-B66C0DEE1B4F}"/>
              </a:ext>
            </a:extLst>
          </p:cNvPr>
          <p:cNvSpPr txBox="1"/>
          <p:nvPr userDrawn="1"/>
        </p:nvSpPr>
        <p:spPr>
          <a:xfrm>
            <a:off x="7541442" y="122549"/>
            <a:ext cx="160255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cap="all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Confidential and proprietary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403B4C-1AF0-3970-FF39-AECDAED23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4818"/>
            <a:ext cx="3867150" cy="3352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1600200" indent="-2286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9FDDAF1-3EDB-6B61-D006-A80AFB27E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24818"/>
            <a:ext cx="3867150" cy="3352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1600200" indent="-2286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8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24818"/>
            <a:ext cx="2544856" cy="3352338"/>
          </a:xfrm>
        </p:spPr>
        <p:txBody>
          <a:bodyPr/>
          <a:lstStyle>
            <a:lvl1pPr defTabSz="457200">
              <a:defRPr>
                <a:solidFill>
                  <a:srgbClr val="000000"/>
                </a:solidFill>
              </a:defRPr>
            </a:lvl1pPr>
            <a:lvl2pPr marL="457200" indent="-228600" defTabSz="45720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685800" indent="-228600" defTabSz="4572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914400" indent="-228600" defTabSz="4572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 marL="1143000" defTabSz="4572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2133F8-DEFA-8145-89CC-D83720DE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FDAC12-AECD-EBF8-1FCD-DFF77119CEB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99015" y="1322203"/>
            <a:ext cx="2544856" cy="3352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457200" indent="-22860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685800" indent="-2286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914400" indent="-2286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 marL="11430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3C177F-40CE-E1FD-F65F-14D1842F2AF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69380" y="1319588"/>
            <a:ext cx="2544856" cy="3352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457200" indent="-22860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685800" indent="-228600">
              <a:buFont typeface="Wingdings" pitchFamily="2" charset="2"/>
              <a:buChar char="§"/>
              <a:defRPr>
                <a:solidFill>
                  <a:srgbClr val="000000"/>
                </a:solidFill>
              </a:defRPr>
            </a:lvl3pPr>
            <a:lvl4pPr marL="914400" indent="-228600">
              <a:buFont typeface="System Font Regular"/>
              <a:buChar char="□"/>
              <a:defRPr>
                <a:solidFill>
                  <a:srgbClr val="000000"/>
                </a:solidFill>
              </a:defRPr>
            </a:lvl4pPr>
            <a:lvl5pPr marL="11430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2E0097-B64E-D7E1-1CE7-C94217D33DEF}"/>
              </a:ext>
            </a:extLst>
          </p:cNvPr>
          <p:cNvSpPr txBox="1"/>
          <p:nvPr userDrawn="1"/>
        </p:nvSpPr>
        <p:spPr>
          <a:xfrm>
            <a:off x="7541442" y="122549"/>
            <a:ext cx="160255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cap="all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12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C7EF6A-DD33-7449-B5FB-6713C84C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7A610-4F7A-3749-8F2E-95CD62FA9FE8}"/>
              </a:ext>
            </a:extLst>
          </p:cNvPr>
          <p:cNvSpPr txBox="1"/>
          <p:nvPr userDrawn="1"/>
        </p:nvSpPr>
        <p:spPr>
          <a:xfrm>
            <a:off x="7541442" y="122549"/>
            <a:ext cx="160255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cap="all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82486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65946"/>
            <a:ext cx="9144000" cy="48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80" y="1328483"/>
            <a:ext cx="7886700" cy="3402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5404" y="4795463"/>
            <a:ext cx="92583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5266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1515" y="4847807"/>
            <a:ext cx="25254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dirty="0">
                <a:solidFill>
                  <a:srgbClr val="452663"/>
                </a:solidFill>
                <a:latin typeface="Arial" charset="0"/>
                <a:ea typeface="Arial" charset="0"/>
                <a:cs typeface="Arial" charset="0"/>
              </a:rPr>
              <a:t>© 2025 American Medical Association.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D182E4D1-4366-7B4B-ACD5-F58B2257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18F65-B733-9D4F-B495-A380F759D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550135" y="4785723"/>
            <a:ext cx="3378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695" r:id="rId2"/>
    <p:sldLayoutId id="2147483697" r:id="rId3"/>
    <p:sldLayoutId id="2147483786" r:id="rId4"/>
    <p:sldLayoutId id="2147483699" r:id="rId5"/>
    <p:sldLayoutId id="2147483775" r:id="rId6"/>
    <p:sldLayoutId id="2147483776" r:id="rId7"/>
    <p:sldLayoutId id="2147483787" r:id="rId8"/>
    <p:sldLayoutId id="2147483777" r:id="rId9"/>
    <p:sldLayoutId id="2147483779" r:id="rId10"/>
    <p:sldLayoutId id="2147483788" r:id="rId11"/>
    <p:sldLayoutId id="2147483783" r:id="rId12"/>
    <p:sldLayoutId id="2147483785" r:id="rId13"/>
    <p:sldLayoutId id="2147483725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46166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8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6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□"/>
        <a:defRPr sz="12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000" b="0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ma-assn.org/researchchalleng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03EF45-463B-22AD-C574-05F2A3CF4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635F31E-0F1C-B437-253D-8864C529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69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46166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$10,000 Prize at Largest Research Symposium</a:t>
            </a:r>
            <a:endParaRPr lang="en-US" dirty="0"/>
          </a:p>
        </p:txBody>
      </p:sp>
      <p:pic>
        <p:nvPicPr>
          <p:cNvPr id="1034" name="Picture 10" descr="Qr code&#10;&#10;Description automatically generated">
            <a:extLst>
              <a:ext uri="{FF2B5EF4-FFF2-40B4-BE49-F238E27FC236}">
                <a16:creationId xmlns:a16="http://schemas.microsoft.com/office/drawing/2014/main" id="{1CDEFA72-0D0C-50C7-5D75-EA4CB3E4D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2" y="3448863"/>
            <a:ext cx="935937" cy="9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7D164C-107D-50D6-3B35-0600D2414665}"/>
              </a:ext>
            </a:extLst>
          </p:cNvPr>
          <p:cNvSpPr txBox="1"/>
          <p:nvPr/>
        </p:nvSpPr>
        <p:spPr>
          <a:xfrm>
            <a:off x="217304" y="1194541"/>
            <a:ext cx="4724348" cy="360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2325"/>
              </a:lnSpc>
              <a:buNone/>
            </a:pPr>
            <a:r>
              <a:rPr lang="en-US" sz="1600" b="1" i="0" u="none" strike="noStrike" dirty="0">
                <a:solidFill>
                  <a:srgbClr val="009DDC"/>
                </a:solidFill>
                <a:effectLst/>
                <a:latin typeface="Arial" panose="020B0604020202020204" pitchFamily="34" charset="0"/>
              </a:rPr>
              <a:t>FREE</a:t>
            </a: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for AMA members. Enter for the chance to:</a:t>
            </a:r>
            <a:r>
              <a:rPr lang="en-US" sz="16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Showcase your research</a:t>
            </a:r>
            <a:r>
              <a:rPr lang="en-US" sz="16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Enhance your CV</a:t>
            </a:r>
            <a:r>
              <a:rPr lang="en-US" sz="16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2325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Win a $10,000 grand prize</a:t>
            </a:r>
            <a:r>
              <a:rPr lang="en-US" sz="16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2325"/>
              </a:lnSpc>
              <a:buNone/>
            </a:pPr>
            <a:r>
              <a:rPr lang="en-US" sz="18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2325"/>
              </a:lnSpc>
              <a:buNone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Deadline to submit is </a:t>
            </a:r>
            <a:r>
              <a:rPr lang="en-US" sz="1800" b="1" i="0" u="none" strike="noStrike" dirty="0">
                <a:solidFill>
                  <a:srgbClr val="46166B"/>
                </a:solidFill>
                <a:effectLst/>
                <a:latin typeface="Arial" panose="020B0604020202020204" pitchFamily="34" charset="0"/>
              </a:rPr>
              <a:t>July 16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8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2325"/>
              </a:lnSpc>
              <a:buNone/>
            </a:pPr>
            <a:r>
              <a:rPr lang="en-US" sz="18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2325"/>
              </a:lnSpc>
              <a:buNone/>
            </a:pPr>
            <a:r>
              <a:rPr lang="en-US" sz="18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2325"/>
              </a:lnSpc>
              <a:buNone/>
            </a:pPr>
            <a:r>
              <a:rPr lang="en-US" sz="18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lnSpc>
                <a:spcPts val="2325"/>
              </a:lnSpc>
              <a:buNone/>
            </a:pPr>
            <a:endParaRPr lang="en-US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2325"/>
              </a:lnSpc>
              <a:buNone/>
            </a:pPr>
            <a:r>
              <a:rPr lang="en-US" sz="18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2175"/>
              </a:lnSpc>
            </a:pPr>
            <a:r>
              <a:rPr lang="en-US" sz="1800" b="1" i="0" u="sng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3"/>
              </a:rPr>
              <a:t>ama-assn.org/</a:t>
            </a:r>
            <a:r>
              <a:rPr lang="en-US" sz="1800" b="1" i="0" u="sng" strike="noStrike" dirty="0" err="1">
                <a:solidFill>
                  <a:srgbClr val="00B0F0"/>
                </a:solidFill>
                <a:effectLst/>
                <a:latin typeface="Arial" panose="020B0604020202020204" pitchFamily="34" charset="0"/>
                <a:hlinkClick r:id="rId3"/>
              </a:rPr>
              <a:t>researchchallenge</a:t>
            </a:r>
            <a:endParaRPr lang="en-US" b="0" i="0" dirty="0">
              <a:solidFill>
                <a:srgbClr val="595959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1" name="Picture 10" descr="A purple background with text and a blue ribbon&#10;&#10;AI-generated content may be incorrect.">
            <a:extLst>
              <a:ext uri="{FF2B5EF4-FFF2-40B4-BE49-F238E27FC236}">
                <a16:creationId xmlns:a16="http://schemas.microsoft.com/office/drawing/2014/main" id="{DF36086A-4E14-F92F-390C-39D301F86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653" y="1268414"/>
            <a:ext cx="3985044" cy="26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22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6166B"/>
      </a:accent1>
      <a:accent2>
        <a:srgbClr val="A1A1A4"/>
      </a:accent2>
      <a:accent3>
        <a:srgbClr val="009DDC"/>
      </a:accent3>
      <a:accent4>
        <a:srgbClr val="FAA634"/>
      </a:accent4>
      <a:accent5>
        <a:srgbClr val="C1D82F"/>
      </a:accent5>
      <a:accent6>
        <a:srgbClr val="E71933"/>
      </a:accent6>
      <a:hlink>
        <a:srgbClr val="46166B"/>
      </a:hlink>
      <a:folHlink>
        <a:srgbClr val="46166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 AMA PPT template" id="{7E2247B6-DBC9-49F2-A604-13C2ECDC4580}" vid="{72E297C5-49B8-461F-9A6C-78E5517AF9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1CCBA65053F04188BF46954FAF508F" ma:contentTypeVersion="14" ma:contentTypeDescription="Create a new document." ma:contentTypeScope="" ma:versionID="95048889c2f9558201e215750986dff5">
  <xsd:schema xmlns:xsd="http://www.w3.org/2001/XMLSchema" xmlns:xs="http://www.w3.org/2001/XMLSchema" xmlns:p="http://schemas.microsoft.com/office/2006/metadata/properties" xmlns:ns2="347eb58b-9829-4dcf-afe6-9117afd8b32f" xmlns:ns3="827222cb-f138-4cec-963a-8b0f590b44fe" targetNamespace="http://schemas.microsoft.com/office/2006/metadata/properties" ma:root="true" ma:fieldsID="b1cef63c7001c4361be1a9580b856f47" ns2:_="" ns3:_="">
    <xsd:import namespace="347eb58b-9829-4dcf-afe6-9117afd8b32f"/>
    <xsd:import namespace="827222cb-f138-4cec-963a-8b0f590b44fe"/>
    <xsd:element name="properties">
      <xsd:complexType>
        <xsd:sequence>
          <xsd:element name="documentManagement">
            <xsd:complexType>
              <xsd:all>
                <xsd:element ref="ns2:BusinessUnit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2:KeepUntil"/>
                <xsd:element ref="ns2:Archived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eb58b-9829-4dcf-afe6-9117afd8b32f" elementFormDefault="qualified">
    <xsd:import namespace="http://schemas.microsoft.com/office/2006/documentManagement/types"/>
    <xsd:import namespace="http://schemas.microsoft.com/office/infopath/2007/PartnerControls"/>
    <xsd:element name="BusinessUnit" ma:index="8" ma:displayName="Business Unit" ma:default="Physician Engagement" ma:format="Dropdown" ma:internalName="BusinessUnit">
      <xsd:simpleType>
        <xsd:restriction base="dms:Choice">
          <xsd:enumeration value="Physician Engagement"/>
        </xsd:restriction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KeepUntil" ma:index="18" ma:displayName="Keep Until" ma:default="Keep Forever" ma:format="Dropdown" ma:internalName="KeepUntil">
      <xsd:simpleType>
        <xsd:restriction base="dms:Choice">
          <xsd:enumeration value="Keep Forever"/>
          <xsd:enumeration value="1.5 Years"/>
          <xsd:enumeration value="2 Years"/>
        </xsd:restriction>
      </xsd:simpleType>
    </xsd:element>
    <xsd:element name="Archived" ma:index="19" nillable="true" ma:displayName="Archived?" ma:internalName="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222cb-f138-4cec-963a-8b0f590b4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d xmlns="347eb58b-9829-4dcf-afe6-9117afd8b32f" xsi:nil="true"/>
    <KeepUntil xmlns="347eb58b-9829-4dcf-afe6-9117afd8b32f">Keep Forever</KeepUntil>
    <BusinessUnit xmlns="347eb58b-9829-4dcf-afe6-9117afd8b32f">Physician Engagement</BusinessUni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809254-2E6B-4DC9-919E-82C844985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eb58b-9829-4dcf-afe6-9117afd8b32f"/>
    <ds:schemaRef ds:uri="827222cb-f138-4cec-963a-8b0f590b44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BD1D7F-6FC9-4604-88C5-59B6546180B4}">
  <ds:schemaRefs>
    <ds:schemaRef ds:uri="http://purl.org/dc/elements/1.1/"/>
    <ds:schemaRef ds:uri="http://schemas.microsoft.com/office/2006/metadata/properties"/>
    <ds:schemaRef ds:uri="347eb58b-9829-4dcf-afe6-9117afd8b32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27222cb-f138-4cec-963a-8b0f590b44f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1B741A-BD97-4A45-B4AE-C102BADE9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 AMA PPT template (1)</Template>
  <TotalTime>5</TotalTime>
  <Words>53</Words>
  <Application>Microsoft Office PowerPoint</Application>
  <PresentationFormat>On-screen Show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Segoe UI</vt:lpstr>
      <vt:lpstr>System Font Regular</vt:lpstr>
      <vt:lpstr>Wingdings</vt:lpstr>
      <vt:lpstr>Custom Design</vt:lpstr>
      <vt:lpstr>$10,000 Prize at Largest Research Symposium</vt:lpstr>
    </vt:vector>
  </TitlesOfParts>
  <Manager/>
  <Company>American Medical Association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Anna Moorhead  (she/her/hers)</dc:creator>
  <cp:keywords/>
  <dc:description/>
  <cp:lastModifiedBy>Ivonne Cueva</cp:lastModifiedBy>
  <cp:revision>2</cp:revision>
  <cp:lastPrinted>2017-06-01T18:47:25Z</cp:lastPrinted>
  <dcterms:created xsi:type="dcterms:W3CDTF">2025-03-25T19:45:03Z</dcterms:created>
  <dcterms:modified xsi:type="dcterms:W3CDTF">2025-04-03T21:13:56Z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0x0101005E1CCBA65053F04188BF46954FAF508F</vt:lpwstr>
  </property>
  <property fmtid="{D5CDD505-2E9C-101B-9397-08002B2CF9AE}" pid="3" name="MediaServiceImageTags">
    <vt:lpwstr/>
  </property>
</Properties>
</file>