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16"/>
  </p:notesMasterIdLst>
  <p:handoutMasterIdLst>
    <p:handoutMasterId r:id="rId17"/>
  </p:handoutMasterIdLst>
  <p:sldIdLst>
    <p:sldId id="256" r:id="rId5"/>
    <p:sldId id="285" r:id="rId6"/>
    <p:sldId id="286" r:id="rId7"/>
    <p:sldId id="287" r:id="rId8"/>
    <p:sldId id="295" r:id="rId9"/>
    <p:sldId id="288" r:id="rId10"/>
    <p:sldId id="289" r:id="rId11"/>
    <p:sldId id="291" r:id="rId12"/>
    <p:sldId id="294" r:id="rId13"/>
    <p:sldId id="292" r:id="rId14"/>
    <p:sldId id="293" r:id="rId15"/>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0">
          <p15:clr>
            <a:srgbClr val="A4A3A4"/>
          </p15:clr>
        </p15:guide>
        <p15:guide id="2" pos="2448" userDrawn="1">
          <p15:clr>
            <a:srgbClr val="A4A3A4"/>
          </p15:clr>
        </p15:guide>
        <p15:guide id="3" orient="horz" pos="1799">
          <p15:clr>
            <a:srgbClr val="A4A3A4"/>
          </p15:clr>
        </p15:guide>
        <p15:guide id="4" orient="horz" pos="2124" userDrawn="1">
          <p15:clr>
            <a:srgbClr val="A4A3A4"/>
          </p15:clr>
        </p15:guide>
        <p15:guide id="5" orient="horz" pos="2600">
          <p15:clr>
            <a:srgbClr val="A4A3A4"/>
          </p15:clr>
        </p15:guide>
        <p15:guide id="6" orient="horz" pos="1630">
          <p15:clr>
            <a:srgbClr val="A4A3A4"/>
          </p15:clr>
        </p15:guide>
        <p15:guide id="7" orient="horz" pos="1869">
          <p15:clr>
            <a:srgbClr val="A4A3A4"/>
          </p15:clr>
        </p15:guide>
        <p15:guide id="8" orient="horz" pos="2428">
          <p15:clr>
            <a:srgbClr val="A4A3A4"/>
          </p15:clr>
        </p15:guide>
        <p15:guide id="9" orient="horz" pos="1350">
          <p15:clr>
            <a:srgbClr val="A4A3A4"/>
          </p15:clr>
        </p15:guide>
        <p15:guide id="10" pos="467">
          <p15:clr>
            <a:srgbClr val="A4A3A4"/>
          </p15:clr>
        </p15:guide>
        <p15:guide id="11" pos="687">
          <p15:clr>
            <a:srgbClr val="A4A3A4"/>
          </p15:clr>
        </p15:guide>
        <p15:guide id="12" orient="horz" pos="1690">
          <p15:clr>
            <a:srgbClr val="A4A3A4"/>
          </p15:clr>
        </p15:guide>
        <p15:guide id="13" orient="horz" pos="2916">
          <p15:clr>
            <a:srgbClr val="A4A3A4"/>
          </p15:clr>
        </p15:guide>
        <p15:guide id="14" pos="2224">
          <p15:clr>
            <a:srgbClr val="A4A3A4"/>
          </p15:clr>
        </p15:guide>
        <p15:guide id="15" pos="550">
          <p15:clr>
            <a:srgbClr val="A4A3A4"/>
          </p15:clr>
        </p15:guide>
        <p15:guide id="16" pos="2879">
          <p15:clr>
            <a:srgbClr val="A4A3A4"/>
          </p15:clr>
        </p15:guide>
        <p15:guide id="17" orient="horz" pos="2956">
          <p15:clr>
            <a:srgbClr val="A4A3A4"/>
          </p15:clr>
        </p15:guide>
        <p15:guide id="18" pos="10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2663"/>
    <a:srgbClr val="595959"/>
    <a:srgbClr val="009DDC"/>
    <a:srgbClr val="FFC000"/>
    <a:srgbClr val="000000"/>
    <a:srgbClr val="C1D82F"/>
    <a:srgbClr val="FFFFFF"/>
    <a:srgbClr val="7B629C"/>
    <a:srgbClr val="78738B"/>
    <a:srgbClr val="4131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059C08-96A9-41F5-AAC3-BBF63DE2E70D}" v="3" dt="2019-12-18T22:55:45.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271" autoAdjust="0"/>
  </p:normalViewPr>
  <p:slideViewPr>
    <p:cSldViewPr snapToGrid="0" snapToObjects="1" showGuides="1">
      <p:cViewPr varScale="1">
        <p:scale>
          <a:sx n="130" d="100"/>
          <a:sy n="130" d="100"/>
        </p:scale>
        <p:origin x="672" y="108"/>
      </p:cViewPr>
      <p:guideLst>
        <p:guide orient="horz" pos="800"/>
        <p:guide pos="2448"/>
        <p:guide orient="horz" pos="1799"/>
        <p:guide orient="horz" pos="2124"/>
        <p:guide orient="horz" pos="2600"/>
        <p:guide orient="horz" pos="1630"/>
        <p:guide orient="horz" pos="1869"/>
        <p:guide orient="horz" pos="2428"/>
        <p:guide orient="horz" pos="1350"/>
        <p:guide pos="467"/>
        <p:guide pos="687"/>
        <p:guide orient="horz" pos="1690"/>
        <p:guide orient="horz" pos="2916"/>
        <p:guide pos="2224"/>
        <p:guide pos="550"/>
        <p:guide pos="2879"/>
        <p:guide orient="horz" pos="2956"/>
        <p:guide pos="100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7" d="100"/>
          <a:sy n="97" d="100"/>
        </p:scale>
        <p:origin x="428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dirty="0"/>
          </a:p>
        </p:txBody>
      </p:sp>
      <p:sp>
        <p:nvSpPr>
          <p:cNvPr id="3" name="Date Placeholder 2"/>
          <p:cNvSpPr>
            <a:spLocks noGrp="1"/>
          </p:cNvSpPr>
          <p:nvPr>
            <p:ph type="dt" sz="quarter" idx="1"/>
          </p:nvPr>
        </p:nvSpPr>
        <p:spPr>
          <a:xfrm>
            <a:off x="3979930" y="0"/>
            <a:ext cx="3044719" cy="465614"/>
          </a:xfrm>
          <a:prstGeom prst="rect">
            <a:avLst/>
          </a:prstGeom>
        </p:spPr>
        <p:txBody>
          <a:bodyPr vert="horz" lIns="93344" tIns="46672" rIns="93344" bIns="46672" rtlCol="0"/>
          <a:lstStyle>
            <a:lvl1pPr algn="r">
              <a:defRPr sz="1200"/>
            </a:lvl1pPr>
          </a:lstStyle>
          <a:p>
            <a:fld id="{8274B2CA-F352-4048-BF5E-BC9CDFDD49AE}" type="datetimeFigureOut">
              <a:rPr lang="en-US" smtClean="0"/>
              <a:t>12/18/2019</a:t>
            </a:fld>
            <a:endParaRPr lang="en-US" dirty="0"/>
          </a:p>
        </p:txBody>
      </p:sp>
      <p:sp>
        <p:nvSpPr>
          <p:cNvPr id="4" name="Footer Placeholder 3"/>
          <p:cNvSpPr>
            <a:spLocks noGrp="1"/>
          </p:cNvSpPr>
          <p:nvPr>
            <p:ph type="ftr" sz="quarter" idx="2"/>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44" tIns="46672" rIns="93344" bIns="46672" rtlCol="0" anchor="b"/>
          <a:lstStyle>
            <a:lvl1pPr algn="r">
              <a:defRPr sz="1200"/>
            </a:lvl1pPr>
          </a:lstStyle>
          <a:p>
            <a:fld id="{9325EC04-120A-B54A-926A-201D98A50ABB}" type="slidenum">
              <a:rPr lang="en-US" smtClean="0"/>
              <a:t>‹#›</a:t>
            </a:fld>
            <a:endParaRPr lang="en-US" dirty="0"/>
          </a:p>
        </p:txBody>
      </p:sp>
    </p:spTree>
    <p:extLst>
      <p:ext uri="{BB962C8B-B14F-4D97-AF65-F5344CB8AC3E}">
        <p14:creationId xmlns:p14="http://schemas.microsoft.com/office/powerpoint/2010/main" val="361785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44" tIns="46672" rIns="93344" bIns="46672" rtlCol="0"/>
          <a:lstStyle>
            <a:lvl1pPr algn="r">
              <a:defRPr sz="1200"/>
            </a:lvl1pPr>
          </a:lstStyle>
          <a:p>
            <a:fld id="{490844F4-A1AB-044E-B59A-A7CE0BFDA5B6}" type="datetimeFigureOut">
              <a:rPr lang="en-US" smtClean="0"/>
              <a:t>12/18/2019</a:t>
            </a:fld>
            <a:endParaRPr lang="en-US" dirty="0"/>
          </a:p>
        </p:txBody>
      </p:sp>
      <p:sp>
        <p:nvSpPr>
          <p:cNvPr id="4" name="Slide Image Placeholder 3"/>
          <p:cNvSpPr>
            <a:spLocks noGrp="1" noRot="1" noChangeAspect="1"/>
          </p:cNvSpPr>
          <p:nvPr>
            <p:ph type="sldImg" idx="2"/>
          </p:nvPr>
        </p:nvSpPr>
        <p:spPr>
          <a:xfrm>
            <a:off x="407988" y="700088"/>
            <a:ext cx="6210300" cy="3492500"/>
          </a:xfrm>
          <a:prstGeom prst="rect">
            <a:avLst/>
          </a:prstGeom>
          <a:noFill/>
          <a:ln w="12700">
            <a:solidFill>
              <a:prstClr val="black"/>
            </a:solidFill>
          </a:ln>
        </p:spPr>
        <p:txBody>
          <a:bodyPr vert="horz" lIns="93344" tIns="46672" rIns="93344" bIns="46672" rtlCol="0" anchor="ctr"/>
          <a:lstStyle/>
          <a:p>
            <a:endParaRPr lang="en-US" dirty="0"/>
          </a:p>
        </p:txBody>
      </p:sp>
      <p:sp>
        <p:nvSpPr>
          <p:cNvPr id="5" name="Notes Placeholder 4"/>
          <p:cNvSpPr>
            <a:spLocks noGrp="1"/>
          </p:cNvSpPr>
          <p:nvPr>
            <p:ph type="body" sz="quarter" idx="3"/>
          </p:nvPr>
        </p:nvSpPr>
        <p:spPr>
          <a:xfrm>
            <a:off x="702629" y="4423332"/>
            <a:ext cx="5621020" cy="4190524"/>
          </a:xfrm>
          <a:prstGeom prst="rect">
            <a:avLst/>
          </a:prstGeom>
        </p:spPr>
        <p:txBody>
          <a:bodyPr vert="horz" lIns="93344" tIns="46672" rIns="93344" bIns="466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44" tIns="46672" rIns="93344" bIns="46672" rtlCol="0" anchor="b"/>
          <a:lstStyle>
            <a:lvl1pPr algn="r">
              <a:defRPr sz="1200"/>
            </a:lvl1pPr>
          </a:lstStyle>
          <a:p>
            <a:fld id="{21633E5F-3683-0140-832F-D6B972C1BC5D}" type="slidenum">
              <a:rPr lang="en-US" smtClean="0"/>
              <a:t>‹#›</a:t>
            </a:fld>
            <a:endParaRPr lang="en-US" dirty="0"/>
          </a:p>
        </p:txBody>
      </p:sp>
    </p:spTree>
    <p:extLst>
      <p:ext uri="{BB962C8B-B14F-4D97-AF65-F5344CB8AC3E}">
        <p14:creationId xmlns:p14="http://schemas.microsoft.com/office/powerpoint/2010/main" val="39653365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33E5F-3683-0140-832F-D6B972C1BC5D}" type="slidenum">
              <a:rPr lang="en-US" smtClean="0"/>
              <a:t>1</a:t>
            </a:fld>
            <a:endParaRPr lang="en-US" dirty="0"/>
          </a:p>
        </p:txBody>
      </p:sp>
    </p:spTree>
    <p:extLst>
      <p:ext uri="{BB962C8B-B14F-4D97-AF65-F5344CB8AC3E}">
        <p14:creationId xmlns:p14="http://schemas.microsoft.com/office/powerpoint/2010/main" val="843376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33E5F-3683-0140-832F-D6B972C1BC5D}" type="slidenum">
              <a:rPr lang="en-US" smtClean="0"/>
              <a:t>11</a:t>
            </a:fld>
            <a:endParaRPr lang="en-US" dirty="0"/>
          </a:p>
        </p:txBody>
      </p:sp>
    </p:spTree>
    <p:extLst>
      <p:ext uri="{BB962C8B-B14F-4D97-AF65-F5344CB8AC3E}">
        <p14:creationId xmlns:p14="http://schemas.microsoft.com/office/powerpoint/2010/main" val="240334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Through my membership</a:t>
            </a:r>
            <a:r>
              <a:rPr lang="en-US" baseline="0" dirty="0"/>
              <a:t> in the AMA and representation in the OMSS, our medical staff has access to resources and tools to help our staff improve </a:t>
            </a:r>
            <a:r>
              <a:rPr lang="en-US" sz="1200" dirty="0"/>
              <a:t>patient outcomes and the physician experience</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2</a:t>
            </a:fld>
            <a:endParaRPr lang="en-US" dirty="0"/>
          </a:p>
        </p:txBody>
      </p:sp>
    </p:spTree>
    <p:extLst>
      <p:ext uri="{BB962C8B-B14F-4D97-AF65-F5344CB8AC3E}">
        <p14:creationId xmlns:p14="http://schemas.microsoft.com/office/powerpoint/2010/main" val="395727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Representation means that we have a voice in</a:t>
            </a:r>
            <a:r>
              <a:rPr lang="en-US" baseline="0" dirty="0"/>
              <a:t> what the AMA does and the stance that it takes in shaping health care. Because of our hospital’s role with the AMA-OMSS, we also have access to a nationwide network of Medical Staff leaders and subject matter experts to help with medical staff governance, physician wellbeing and the latest tools and resources to help us provide the best care for our patients. </a:t>
            </a:r>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3</a:t>
            </a:fld>
            <a:endParaRPr lang="en-US" dirty="0"/>
          </a:p>
        </p:txBody>
      </p:sp>
    </p:spTree>
    <p:extLst>
      <p:ext uri="{BB962C8B-B14F-4D97-AF65-F5344CB8AC3E}">
        <p14:creationId xmlns:p14="http://schemas.microsoft.com/office/powerpoint/2010/main" val="90036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baseline="0" dirty="0"/>
              <a:t> </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On “Auto Accept”, a great example is a facility policy of unconditional acceptance of a patient for care.  The OMSS asked the AMA to study the impact of auto accept policies on the public health, on medical staff well-being and on EMTALA compliance.</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On equal representation, OMSS asked the AMA to seek legislation or regulation to require that all credentialed physicians (employed and independent/voluntary) of a hospital or other healthcare facility be equally included on the entity website and physician search engines.  </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On the Vaping Epidemic, OMSS urged the AMA to immediately declare the vaping epidemic a National Public Health Emergency Crisis and to advocate for legislative action that would require the vaping industry to follow the same restrictions on direct to consumer advertising as the tobacco industry.</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Cannabis:  The OMSS directed our delegate, Dr. Matt Gold, and alternate delegate, Dr. Raj Lal, to advocate at the AMA House of Delegates that the AMA not recommend patient use of non-FDA approved cannabis or cannabis-related products within healthcare facilities until such time as federal law and regulation permit the use of cannabis for treatment and physicians receive adequate training on cannabis use, its effects and cannabis withdrawal syndrome.  These recommendations were not included as part of the Council on Science and Public Health report on the subject.  Dr. Gold successfully moved these amendments on the House of Delegates floor. </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Childcare:  It is critical that the OMSS continue to build its bench of future leaders.  As such, the AMA’s childcare policy, including provision free of charge, removes an impediment to a young AMA member-leader from attending an annual or interim meeting.  </a:t>
            </a:r>
          </a:p>
          <a:p>
            <a:pPr marL="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aseline="0" dirty="0"/>
              <a:t> </a:t>
            </a:r>
          </a:p>
          <a:p>
            <a:pPr marL="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aseline="0" dirty="0"/>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dirty="0"/>
          </a:p>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4</a:t>
            </a:fld>
            <a:endParaRPr lang="en-US" dirty="0"/>
          </a:p>
        </p:txBody>
      </p:sp>
    </p:spTree>
    <p:extLst>
      <p:ext uri="{BB962C8B-B14F-4D97-AF65-F5344CB8AC3E}">
        <p14:creationId xmlns:p14="http://schemas.microsoft.com/office/powerpoint/2010/main" val="185892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baseline="0" dirty="0"/>
              <a:t> These are not the only resolutions that the OMSS weigh in on, just those that were ultimately adopted at the AMA HOD.  For example, there were one or more resolutions where the OMSS recommended “Do not adopt” or recommended amendments.  </a:t>
            </a:r>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5</a:t>
            </a:fld>
            <a:endParaRPr lang="en-US" dirty="0"/>
          </a:p>
        </p:txBody>
      </p:sp>
    </p:spTree>
    <p:extLst>
      <p:ext uri="{BB962C8B-B14F-4D97-AF65-F5344CB8AC3E}">
        <p14:creationId xmlns:p14="http://schemas.microsoft.com/office/powerpoint/2010/main" val="20245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All session presentation</a:t>
            </a:r>
            <a:r>
              <a:rPr lang="en-US" baseline="0" dirty="0"/>
              <a:t> materials are available on the AMA OMSS 2019 </a:t>
            </a:r>
            <a:r>
              <a:rPr lang="en-US" baseline="0"/>
              <a:t>Interim Meeting website</a:t>
            </a:r>
            <a:r>
              <a:rPr lang="en-US" baseline="0" dirty="0"/>
              <a:t>. </a:t>
            </a:r>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6</a:t>
            </a:fld>
            <a:endParaRPr lang="en-US" dirty="0"/>
          </a:p>
        </p:txBody>
      </p:sp>
    </p:spTree>
    <p:extLst>
      <p:ext uri="{BB962C8B-B14F-4D97-AF65-F5344CB8AC3E}">
        <p14:creationId xmlns:p14="http://schemas.microsoft.com/office/powerpoint/2010/main" val="119116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33E5F-3683-0140-832F-D6B972C1BC5D}" type="slidenum">
              <a:rPr lang="en-US" smtClean="0"/>
              <a:t>7</a:t>
            </a:fld>
            <a:endParaRPr lang="en-US" dirty="0"/>
          </a:p>
        </p:txBody>
      </p:sp>
    </p:spTree>
    <p:extLst>
      <p:ext uri="{BB962C8B-B14F-4D97-AF65-F5344CB8AC3E}">
        <p14:creationId xmlns:p14="http://schemas.microsoft.com/office/powerpoint/2010/main" val="184814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33E5F-3683-0140-832F-D6B972C1BC5D}" type="slidenum">
              <a:rPr lang="en-US" smtClean="0"/>
              <a:t>8</a:t>
            </a:fld>
            <a:endParaRPr lang="en-US" dirty="0"/>
          </a:p>
        </p:txBody>
      </p:sp>
    </p:spTree>
    <p:extLst>
      <p:ext uri="{BB962C8B-B14F-4D97-AF65-F5344CB8AC3E}">
        <p14:creationId xmlns:p14="http://schemas.microsoft.com/office/powerpoint/2010/main" val="141310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33E5F-3683-0140-832F-D6B972C1BC5D}" type="slidenum">
              <a:rPr lang="en-US" smtClean="0"/>
              <a:t>10</a:t>
            </a:fld>
            <a:endParaRPr lang="en-US" dirty="0"/>
          </a:p>
        </p:txBody>
      </p:sp>
    </p:spTree>
    <p:extLst>
      <p:ext uri="{BB962C8B-B14F-4D97-AF65-F5344CB8AC3E}">
        <p14:creationId xmlns:p14="http://schemas.microsoft.com/office/powerpoint/2010/main" val="3834913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3663464"/>
            <a:ext cx="6858000" cy="956688"/>
          </a:xfrm>
        </p:spPr>
        <p:txBody>
          <a:bodyPr>
            <a:normAutofit/>
          </a:bodyPr>
          <a:lstStyle>
            <a:lvl1pPr marL="0" indent="0" algn="ctr">
              <a:lnSpc>
                <a:spcPct val="90000"/>
              </a:lnSpc>
              <a:spcBef>
                <a:spcPts val="0"/>
              </a:spcBef>
              <a:spcAft>
                <a:spcPts val="0"/>
              </a:spcAft>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7"/>
          <p:cNvSpPr>
            <a:spLocks noGrp="1"/>
          </p:cNvSpPr>
          <p:nvPr>
            <p:ph type="title"/>
          </p:nvPr>
        </p:nvSpPr>
        <p:spPr>
          <a:xfrm>
            <a:off x="743689" y="1953948"/>
            <a:ext cx="7643094" cy="1643620"/>
          </a:xfrm>
        </p:spPr>
        <p:txBody>
          <a:bodyPr anchor="ctr">
            <a:normAutofit/>
          </a:bodyPr>
          <a:lstStyle>
            <a:lvl1pPr algn="ctr">
              <a:lnSpc>
                <a:spcPct val="90000"/>
              </a:lnSpc>
              <a:defRPr sz="3600">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A4C49818-F702-864F-BCCF-30FB62494F22}"/>
              </a:ext>
            </a:extLst>
          </p:cNvPr>
          <p:cNvPicPr>
            <a:picLocks noChangeAspect="1"/>
          </p:cNvPicPr>
          <p:nvPr userDrawn="1"/>
        </p:nvPicPr>
        <p:blipFill>
          <a:blip r:embed="rId3"/>
          <a:stretch>
            <a:fillRect/>
          </a:stretch>
        </p:blipFill>
        <p:spPr>
          <a:xfrm>
            <a:off x="3605335" y="353505"/>
            <a:ext cx="1862735" cy="805991"/>
          </a:xfrm>
          <a:prstGeom prst="rect">
            <a:avLst/>
          </a:prstGeom>
        </p:spPr>
      </p:pic>
    </p:spTree>
    <p:extLst>
      <p:ext uri="{BB962C8B-B14F-4D97-AF65-F5344CB8AC3E}">
        <p14:creationId xmlns:p14="http://schemas.microsoft.com/office/powerpoint/2010/main" val="148099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8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9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3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6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dirty="0"/>
              <a:t>Click to edit Master title style</a:t>
            </a:r>
          </a:p>
        </p:txBody>
      </p:sp>
      <p:sp>
        <p:nvSpPr>
          <p:cNvPr id="3" name="Content Placeholder 2"/>
          <p:cNvSpPr>
            <a:spLocks noGrp="1"/>
          </p:cNvSpPr>
          <p:nvPr>
            <p:ph idx="1"/>
          </p:nvPr>
        </p:nvSpPr>
        <p:spPr>
          <a:xfrm>
            <a:off x="628650" y="1131502"/>
            <a:ext cx="7886700" cy="3463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1701226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7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8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rgbClr val="452663"/>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9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rgbClr val="452663"/>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0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rgbClr val="452663"/>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rgbClr val="452663"/>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pic>
        <p:nvPicPr>
          <p:cNvPr id="13" name="Picture 12">
            <a:extLst>
              <a:ext uri="{FF2B5EF4-FFF2-40B4-BE49-F238E27FC236}">
                <a16:creationId xmlns:a16="http://schemas.microsoft.com/office/drawing/2014/main" id="{DF4D0F52-C332-CB49-AE5E-F57850035296}"/>
              </a:ext>
            </a:extLst>
          </p:cNvPr>
          <p:cNvPicPr>
            <a:picLocks noChangeAspect="1"/>
          </p:cNvPicPr>
          <p:nvPr userDrawn="1"/>
        </p:nvPicPr>
        <p:blipFill>
          <a:blip r:embed="rId2"/>
          <a:stretch>
            <a:fillRect/>
          </a:stretch>
        </p:blipFill>
        <p:spPr>
          <a:xfrm>
            <a:off x="3175000" y="1864803"/>
            <a:ext cx="2794000" cy="12065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a:t>Click to edit Master title style</a:t>
            </a:r>
          </a:p>
        </p:txBody>
      </p:sp>
      <p:sp>
        <p:nvSpPr>
          <p:cNvPr id="3" name="Content Placeholder 2"/>
          <p:cNvSpPr>
            <a:spLocks noGrp="1"/>
          </p:cNvSpPr>
          <p:nvPr>
            <p:ph sz="half" idx="1"/>
          </p:nvPr>
        </p:nvSpPr>
        <p:spPr>
          <a:xfrm>
            <a:off x="628650" y="1137441"/>
            <a:ext cx="3867150" cy="3352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206755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13535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dirty="0"/>
              <a:t>Click to edit Master title style</a:t>
            </a:r>
          </a:p>
        </p:txBody>
      </p:sp>
      <p:sp>
        <p:nvSpPr>
          <p:cNvPr id="3" name="Content Placeholder 2"/>
          <p:cNvSpPr>
            <a:spLocks noGrp="1"/>
          </p:cNvSpPr>
          <p:nvPr>
            <p:ph idx="1"/>
          </p:nvPr>
        </p:nvSpPr>
        <p:spPr>
          <a:xfrm>
            <a:off x="628650" y="1131502"/>
            <a:ext cx="7886700" cy="3463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p:cNvSpPr/>
          <p:nvPr userDrawn="1"/>
        </p:nvSpPr>
        <p:spPr>
          <a:xfrm>
            <a:off x="6136640"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156960" y="4358640"/>
            <a:ext cx="2946400" cy="45720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cap="all" baseline="0" dirty="0">
                <a:solidFill>
                  <a:schemeClr val="bg1">
                    <a:lumMod val="95000"/>
                  </a:schemeClr>
                </a:solidFill>
                <a:latin typeface="Arial" charset="0"/>
                <a:ea typeface="Arial" charset="0"/>
                <a:cs typeface="Arial" charset="0"/>
              </a:rPr>
              <a:t>Confidential and proprietary</a:t>
            </a:r>
            <a:endParaRPr lang="en-US" sz="1100" b="1" i="0" cap="all" baseline="0" dirty="0">
              <a:solidFill>
                <a:schemeClr val="bg1">
                  <a:lumMod val="50000"/>
                </a:schemeClr>
              </a:solidFill>
              <a:latin typeface="Arial" charset="0"/>
              <a:ea typeface="Arial" charset="0"/>
              <a:cs typeface="Arial" charset="0"/>
            </a:endParaRPr>
          </a:p>
          <a:p>
            <a:pPr algn="ctr"/>
            <a:endParaRPr lang="en-US" sz="1200" b="1" i="0" cap="all" baseline="0" dirty="0">
              <a:solidFill>
                <a:schemeClr val="bg1"/>
              </a:solidFill>
              <a:latin typeface="Arial" charset="0"/>
              <a:ea typeface="Arial" charset="0"/>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a:t>Click to edit Master title style</a:t>
            </a:r>
          </a:p>
        </p:txBody>
      </p:sp>
      <p:sp>
        <p:nvSpPr>
          <p:cNvPr id="3" name="Content Placeholder 2"/>
          <p:cNvSpPr>
            <a:spLocks noGrp="1"/>
          </p:cNvSpPr>
          <p:nvPr>
            <p:ph sz="half" idx="1"/>
          </p:nvPr>
        </p:nvSpPr>
        <p:spPr>
          <a:xfrm>
            <a:off x="628650" y="1137441"/>
            <a:ext cx="3867150" cy="3352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dirty="0"/>
          </a:p>
        </p:txBody>
      </p:sp>
      <p:sp>
        <p:nvSpPr>
          <p:cNvPr id="7" name="Rectangle 6"/>
          <p:cNvSpPr/>
          <p:nvPr userDrawn="1"/>
        </p:nvSpPr>
        <p:spPr>
          <a:xfrm>
            <a:off x="6136640"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6156960" y="4358640"/>
            <a:ext cx="2946400" cy="45720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cap="all" baseline="0" dirty="0">
                <a:solidFill>
                  <a:schemeClr val="bg1">
                    <a:lumMod val="95000"/>
                  </a:schemeClr>
                </a:solidFill>
                <a:latin typeface="Arial" charset="0"/>
                <a:ea typeface="Arial" charset="0"/>
                <a:cs typeface="Arial" charset="0"/>
              </a:rPr>
              <a:t>Confidential and proprietary</a:t>
            </a:r>
            <a:endParaRPr lang="en-US" sz="1100" b="1" i="0" cap="all" baseline="0" dirty="0">
              <a:solidFill>
                <a:schemeClr val="bg1">
                  <a:lumMod val="50000"/>
                </a:schemeClr>
              </a:solidFill>
              <a:latin typeface="Arial" charset="0"/>
              <a:ea typeface="Arial" charset="0"/>
              <a:cs typeface="Arial" charset="0"/>
            </a:endParaRPr>
          </a:p>
          <a:p>
            <a:pPr algn="ctr"/>
            <a:endParaRPr lang="en-US" sz="1200" b="1" i="0" cap="all" baseline="0" dirty="0">
              <a:solidFill>
                <a:schemeClr val="bg1"/>
              </a:solidFill>
              <a:latin typeface="Arial" charset="0"/>
              <a:ea typeface="Arial" charset="0"/>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38131"/>
            <a:ext cx="7886700" cy="89771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dirty="0"/>
          </a:p>
        </p:txBody>
      </p:sp>
      <p:sp>
        <p:nvSpPr>
          <p:cNvPr id="4" name="Rectangle 3"/>
          <p:cNvSpPr/>
          <p:nvPr userDrawn="1"/>
        </p:nvSpPr>
        <p:spPr>
          <a:xfrm>
            <a:off x="6136640" y="4358640"/>
            <a:ext cx="3007360" cy="264160"/>
          </a:xfrm>
          <a:prstGeom prst="rect">
            <a:avLst/>
          </a:prstGeom>
          <a:solidFill>
            <a:srgbClr val="45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6156960" y="4358640"/>
            <a:ext cx="2946400" cy="45720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cap="all" baseline="0" dirty="0">
                <a:solidFill>
                  <a:schemeClr val="bg1">
                    <a:lumMod val="95000"/>
                  </a:schemeClr>
                </a:solidFill>
                <a:latin typeface="Arial" charset="0"/>
                <a:ea typeface="Arial" charset="0"/>
                <a:cs typeface="Arial" charset="0"/>
              </a:rPr>
              <a:t>Confidential and proprietary</a:t>
            </a:r>
            <a:endParaRPr lang="en-US" sz="1100" b="1" i="0" cap="all" baseline="0" dirty="0">
              <a:solidFill>
                <a:schemeClr val="bg1">
                  <a:lumMod val="50000"/>
                </a:schemeClr>
              </a:solidFill>
              <a:latin typeface="Arial" charset="0"/>
              <a:ea typeface="Arial" charset="0"/>
              <a:cs typeface="Arial" charset="0"/>
            </a:endParaRPr>
          </a:p>
          <a:p>
            <a:pPr algn="ctr"/>
            <a:endParaRPr lang="en-US" sz="1200" b="1" i="0" cap="all" baseline="0" dirty="0">
              <a:solidFill>
                <a:schemeClr val="bg1"/>
              </a:solidFill>
              <a:latin typeface="Arial" charset="0"/>
              <a:ea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1343171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04090" y="1123950"/>
            <a:ext cx="8335819" cy="2006600"/>
          </a:xfrm>
          <a:ln w="0">
            <a:noFill/>
          </a:ln>
        </p:spPr>
        <p:txBody>
          <a:bodyPr anchor="ctr">
            <a:normAutofit/>
          </a:bodyPr>
          <a:lstStyle>
            <a:lvl1pPr algn="ctr">
              <a:defRPr sz="3000" spc="0">
                <a:ln>
                  <a:noFill/>
                </a:ln>
                <a:solidFill>
                  <a:schemeClr val="bg1"/>
                </a:solidFill>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4690686"/>
            <a:ext cx="9144000" cy="456639"/>
          </a:xfrm>
          <a:prstGeom prst="rect">
            <a:avLst/>
          </a:prstGeom>
          <a:solidFill>
            <a:srgbClr val="E0E0E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138131"/>
            <a:ext cx="7886700" cy="897710"/>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628650" y="1137441"/>
            <a:ext cx="7886700" cy="3481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00281" y="4795463"/>
            <a:ext cx="925830" cy="274637"/>
          </a:xfrm>
          <a:prstGeom prst="rect">
            <a:avLst/>
          </a:prstGeom>
        </p:spPr>
        <p:txBody>
          <a:bodyPr vert="horz" lIns="91440" tIns="45720" rIns="91440" bIns="45720" rtlCol="0" anchor="ctr"/>
          <a:lstStyle>
            <a:lvl1pPr algn="l">
              <a:defRPr sz="1000">
                <a:solidFill>
                  <a:srgbClr val="452663"/>
                </a:solidFill>
                <a:latin typeface="Arial" charset="0"/>
                <a:ea typeface="Arial" charset="0"/>
                <a:cs typeface="Arial" charset="0"/>
              </a:defRPr>
            </a:lvl1pPr>
          </a:lstStyle>
          <a:p>
            <a:fld id="{DA05D499-8038-C642-91E0-FF7B8677CF19}" type="slidenum">
              <a:rPr lang="en-US" smtClean="0"/>
              <a:pPr/>
              <a:t>‹#›</a:t>
            </a:fld>
            <a:endParaRPr lang="en-US" dirty="0"/>
          </a:p>
        </p:txBody>
      </p:sp>
      <p:sp>
        <p:nvSpPr>
          <p:cNvPr id="13" name="TextBox 12"/>
          <p:cNvSpPr txBox="1"/>
          <p:nvPr userDrawn="1"/>
        </p:nvSpPr>
        <p:spPr>
          <a:xfrm>
            <a:off x="632442" y="4847807"/>
            <a:ext cx="2525440"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dirty="0">
                <a:solidFill>
                  <a:srgbClr val="452663"/>
                </a:solidFill>
                <a:latin typeface="Arial" charset="0"/>
                <a:ea typeface="Arial" charset="0"/>
                <a:cs typeface="Arial" charset="0"/>
              </a:rPr>
              <a:t>© 2019 American Medical Association. All rights reserved.</a:t>
            </a:r>
          </a:p>
        </p:txBody>
      </p:sp>
      <p:pic>
        <p:nvPicPr>
          <p:cNvPr id="11" name="Picture 10">
            <a:extLst>
              <a:ext uri="{FF2B5EF4-FFF2-40B4-BE49-F238E27FC236}">
                <a16:creationId xmlns:a16="http://schemas.microsoft.com/office/drawing/2014/main" id="{EB001817-EFE2-6642-8F3A-4C4B693F4DB4}"/>
              </a:ext>
            </a:extLst>
          </p:cNvPr>
          <p:cNvPicPr>
            <a:picLocks noChangeAspect="1"/>
          </p:cNvPicPr>
          <p:nvPr userDrawn="1"/>
        </p:nvPicPr>
        <p:blipFill>
          <a:blip r:embed="rId27"/>
          <a:stretch>
            <a:fillRect/>
          </a:stretch>
        </p:blipFill>
        <p:spPr>
          <a:xfrm>
            <a:off x="8007747" y="4748687"/>
            <a:ext cx="910010" cy="366532"/>
          </a:xfrm>
          <a:prstGeom prst="rect">
            <a:avLst/>
          </a:prstGeom>
        </p:spPr>
      </p:pic>
    </p:spTree>
    <p:extLst>
      <p:ext uri="{BB962C8B-B14F-4D97-AF65-F5344CB8AC3E}">
        <p14:creationId xmlns:p14="http://schemas.microsoft.com/office/powerpoint/2010/main" val="55999014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7" r:id="rId3"/>
    <p:sldLayoutId id="2147483699" r:id="rId4"/>
    <p:sldLayoutId id="2147483743" r:id="rId5"/>
    <p:sldLayoutId id="2147483744" r:id="rId6"/>
    <p:sldLayoutId id="2147483745" r:id="rId7"/>
    <p:sldLayoutId id="2147483719"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6" r:id="rId17"/>
    <p:sldLayoutId id="2147483737" r:id="rId18"/>
    <p:sldLayoutId id="2147483740" r:id="rId19"/>
    <p:sldLayoutId id="2147483741" r:id="rId20"/>
    <p:sldLayoutId id="2147483747" r:id="rId21"/>
    <p:sldLayoutId id="2147483748" r:id="rId22"/>
    <p:sldLayoutId id="2147483749" r:id="rId23"/>
    <p:sldLayoutId id="2147483751" r:id="rId24"/>
    <p:sldLayoutId id="2147483725" r:id="rId25"/>
  </p:sldLayoutIdLst>
  <p:hf hdr="0" ftr="0" dt="0"/>
  <p:txStyles>
    <p:titleStyle>
      <a:lvl1pPr algn="l" defTabSz="914400" rtl="0" eaLnBrk="1" latinLnBrk="0" hangingPunct="1">
        <a:lnSpc>
          <a:spcPct val="100000"/>
        </a:lnSpc>
        <a:spcBef>
          <a:spcPct val="0"/>
        </a:spcBef>
        <a:buNone/>
        <a:defRPr sz="2400" kern="1200">
          <a:solidFill>
            <a:srgbClr val="46166B"/>
          </a:solidFill>
          <a:latin typeface="Times New Roman" charset="0"/>
          <a:ea typeface="Times New Roman" charset="0"/>
          <a:cs typeface="Times New Roman" charset="0"/>
        </a:defRPr>
      </a:lvl1pPr>
    </p:titleStyle>
    <p:body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8"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acebook.com/groups/AMAOMS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Jason.Ranville@ama-assn.org" TargetMode="External"/><Relationship Id="rId4" Type="http://schemas.openxmlformats.org/officeDocument/2006/relationships/hyperlink" Target="mailto:omss@ama-assn.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ama-assn.org/oms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ma-assn.org/i19-oms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ma-assn.org/disruptive-behavio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hyperlink" Target="https://www.ama-assn.org/employment-guide" TargetMode="External"/><Relationship Id="rId2" Type="http://schemas.openxmlformats.org/officeDocument/2006/relationships/hyperlink" Target="https://www.ama-assn.org/bylaws-gui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November 14-16, 2019</a:t>
            </a:r>
          </a:p>
          <a:p>
            <a:r>
              <a:rPr lang="en-US" dirty="0"/>
              <a:t>San Diego</a:t>
            </a:r>
          </a:p>
        </p:txBody>
      </p:sp>
      <p:sp>
        <p:nvSpPr>
          <p:cNvPr id="3" name="Title 2"/>
          <p:cNvSpPr>
            <a:spLocks noGrp="1"/>
          </p:cNvSpPr>
          <p:nvPr>
            <p:ph type="title"/>
          </p:nvPr>
        </p:nvSpPr>
        <p:spPr/>
        <p:txBody>
          <a:bodyPr/>
          <a:lstStyle/>
          <a:p>
            <a:r>
              <a:rPr lang="en-US" dirty="0"/>
              <a:t>2019 Interim Meeting of the </a:t>
            </a:r>
            <a:br>
              <a:rPr lang="en-US" dirty="0"/>
            </a:br>
            <a:r>
              <a:rPr lang="en-US" dirty="0"/>
              <a:t>AMA Organized Medical Staff Section</a:t>
            </a:r>
          </a:p>
        </p:txBody>
      </p:sp>
    </p:spTree>
    <p:extLst>
      <p:ext uri="{BB962C8B-B14F-4D97-AF65-F5344CB8AC3E}">
        <p14:creationId xmlns:p14="http://schemas.microsoft.com/office/powerpoint/2010/main" val="153995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connected with OMSS</a:t>
            </a:r>
          </a:p>
        </p:txBody>
      </p:sp>
      <p:sp>
        <p:nvSpPr>
          <p:cNvPr id="3" name="Content Placeholder 2"/>
          <p:cNvSpPr>
            <a:spLocks noGrp="1"/>
          </p:cNvSpPr>
          <p:nvPr>
            <p:ph idx="1"/>
          </p:nvPr>
        </p:nvSpPr>
        <p:spPr>
          <a:xfrm>
            <a:off x="628649" y="1131502"/>
            <a:ext cx="8299691" cy="3463707"/>
          </a:xfrm>
        </p:spPr>
        <p:txBody>
          <a:bodyPr>
            <a:normAutofit lnSpcReduction="10000"/>
          </a:bodyPr>
          <a:lstStyle/>
          <a:p>
            <a:r>
              <a:rPr lang="en-US" sz="2000" dirty="0"/>
              <a:t>Sign up to receive monthly OMSS emails: Contact Rick Abrams, rick.abrams@ama-assn.org; 312-464-5056 (office direct)</a:t>
            </a:r>
          </a:p>
          <a:p>
            <a:r>
              <a:rPr lang="en-US" sz="2000" dirty="0"/>
              <a:t>Join us on Facebook: </a:t>
            </a:r>
            <a:r>
              <a:rPr lang="en-US" sz="2000" dirty="0">
                <a:hlinkClick r:id="rId3"/>
              </a:rPr>
              <a:t>facebook.com/groups/AMAOMSS</a:t>
            </a:r>
            <a:r>
              <a:rPr lang="en-US" sz="2000" dirty="0"/>
              <a:t>    </a:t>
            </a:r>
          </a:p>
          <a:p>
            <a:r>
              <a:rPr lang="en-US" sz="2000" dirty="0"/>
              <a:t>Contact us with questions, suggestions, or concerns: </a:t>
            </a:r>
            <a:br>
              <a:rPr lang="en-US" sz="2000" dirty="0"/>
            </a:br>
            <a:r>
              <a:rPr lang="en-US" sz="2000" dirty="0">
                <a:hlinkClick r:id="rId4"/>
              </a:rPr>
              <a:t>omss@ama-assn.org</a:t>
            </a:r>
            <a:r>
              <a:rPr lang="en-US" sz="2000" dirty="0"/>
              <a:t>  </a:t>
            </a:r>
          </a:p>
          <a:p>
            <a:r>
              <a:rPr lang="en-US" sz="2000" dirty="0"/>
              <a:t>For staff assistance, please contact:  </a:t>
            </a:r>
          </a:p>
          <a:p>
            <a:pPr lvl="1"/>
            <a:r>
              <a:rPr lang="en-US" sz="1800" dirty="0"/>
              <a:t>Rick Abrams:  Contact information set forth above</a:t>
            </a:r>
          </a:p>
          <a:p>
            <a:pPr lvl="1"/>
            <a:r>
              <a:rPr lang="en-US" sz="1800" dirty="0"/>
              <a:t>Jason Ranville:  </a:t>
            </a:r>
            <a:r>
              <a:rPr lang="en-US" sz="1800" dirty="0">
                <a:hlinkClick r:id="rId5"/>
              </a:rPr>
              <a:t>jason.ranville@ama-assn.org</a:t>
            </a:r>
            <a:r>
              <a:rPr lang="en-US" sz="1800" dirty="0"/>
              <a:t>; 312-464-2537 (office direct)</a:t>
            </a:r>
          </a:p>
          <a:p>
            <a:endParaRPr lang="en-US" sz="2000" dirty="0"/>
          </a:p>
          <a:p>
            <a:endParaRPr lang="en-US" sz="2000" dirty="0"/>
          </a:p>
        </p:txBody>
      </p:sp>
    </p:spTree>
    <p:extLst>
      <p:ext uri="{BB962C8B-B14F-4D97-AF65-F5344CB8AC3E}">
        <p14:creationId xmlns:p14="http://schemas.microsoft.com/office/powerpoint/2010/main" val="306641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AMA Organized Medical Staff Section</a:t>
            </a:r>
          </a:p>
        </p:txBody>
      </p:sp>
      <p:sp>
        <p:nvSpPr>
          <p:cNvPr id="3" name="Content Placeholder 2"/>
          <p:cNvSpPr>
            <a:spLocks noGrp="1"/>
          </p:cNvSpPr>
          <p:nvPr>
            <p:ph idx="1"/>
          </p:nvPr>
        </p:nvSpPr>
        <p:spPr>
          <a:xfrm>
            <a:off x="628650" y="1131502"/>
            <a:ext cx="4486814" cy="3463707"/>
          </a:xfrm>
        </p:spPr>
        <p:txBody>
          <a:bodyPr>
            <a:normAutofit fontScale="92500" lnSpcReduction="10000"/>
          </a:bodyPr>
          <a:lstStyle/>
          <a:p>
            <a:r>
              <a:rPr lang="en-US" sz="2000" dirty="0"/>
              <a:t>We are the only national organization with the sole mission of preserving and protecting the independence and vibrancy of medical staffs and their physicians.</a:t>
            </a:r>
          </a:p>
          <a:p>
            <a:r>
              <a:rPr lang="en-US" sz="2000" dirty="0"/>
              <a:t>We accomplish our mission through education, advocacy, best practice sharing, and collaboration to improve patient outcomes and the physician experience. </a:t>
            </a:r>
          </a:p>
          <a:p>
            <a:pPr algn="ctr"/>
            <a:r>
              <a:rPr lang="en-US" sz="2000" dirty="0">
                <a:hlinkClick r:id="rId3"/>
              </a:rPr>
              <a:t>ama-assn.org/</a:t>
            </a:r>
            <a:r>
              <a:rPr lang="en-US" sz="2000" dirty="0" err="1">
                <a:hlinkClick r:id="rId3"/>
              </a:rPr>
              <a:t>omss</a:t>
            </a:r>
            <a:r>
              <a:rPr lang="en-US" sz="2000" dirty="0"/>
              <a:t> </a:t>
            </a:r>
          </a:p>
          <a:p>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905" y="1035841"/>
            <a:ext cx="2085350"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8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representation in OMSS mean for our staff?</a:t>
            </a:r>
          </a:p>
        </p:txBody>
      </p:sp>
      <p:sp>
        <p:nvSpPr>
          <p:cNvPr id="3" name="Content Placeholder 2"/>
          <p:cNvSpPr>
            <a:spLocks noGrp="1"/>
          </p:cNvSpPr>
          <p:nvPr>
            <p:ph idx="1"/>
          </p:nvPr>
        </p:nvSpPr>
        <p:spPr/>
        <p:txBody>
          <a:bodyPr>
            <a:normAutofit/>
          </a:bodyPr>
          <a:lstStyle/>
          <a:p>
            <a:r>
              <a:rPr lang="en-US" sz="2000" dirty="0"/>
              <a:t>Role in shaping AMA policy on matters that impact patients, physicians, organized medical staffs, and hospitals/health systems. </a:t>
            </a:r>
          </a:p>
          <a:p>
            <a:r>
              <a:rPr lang="en-US" sz="2000" dirty="0"/>
              <a:t>Access to tools and resources to address issues related to medical staff governance, physician-hospital relations, patient safety, quality improvement, and more.</a:t>
            </a:r>
          </a:p>
        </p:txBody>
      </p:sp>
    </p:spTree>
    <p:extLst>
      <p:ext uri="{BB962C8B-B14F-4D97-AF65-F5344CB8AC3E}">
        <p14:creationId xmlns:p14="http://schemas.microsoft.com/office/powerpoint/2010/main" val="316699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Interim Meeting Highlights: Policy </a:t>
            </a:r>
          </a:p>
        </p:txBody>
      </p:sp>
      <p:sp>
        <p:nvSpPr>
          <p:cNvPr id="3" name="Content Placeholder 2"/>
          <p:cNvSpPr>
            <a:spLocks noGrp="1"/>
          </p:cNvSpPr>
          <p:nvPr>
            <p:ph idx="1"/>
          </p:nvPr>
        </p:nvSpPr>
        <p:spPr/>
        <p:txBody>
          <a:bodyPr>
            <a:normAutofit/>
          </a:bodyPr>
          <a:lstStyle/>
          <a:p>
            <a:pPr marL="0" indent="0">
              <a:buNone/>
            </a:pPr>
            <a:r>
              <a:rPr lang="en-US" dirty="0"/>
              <a:t>The OMSS Assembly influenced AMA policy in the following areas, among others:</a:t>
            </a:r>
          </a:p>
          <a:p>
            <a:r>
              <a:rPr lang="en-US" dirty="0"/>
              <a:t>The impact of healthcare facility “auto accept” policies; </a:t>
            </a:r>
          </a:p>
          <a:p>
            <a:r>
              <a:rPr lang="en-US" dirty="0"/>
              <a:t>Equal representation for voluntary/independent and employed physicians on healthcare facility websites and physician search engines; </a:t>
            </a:r>
          </a:p>
          <a:p>
            <a:r>
              <a:rPr lang="en-US" dirty="0"/>
              <a:t>The vaping epidemic; </a:t>
            </a:r>
          </a:p>
          <a:p>
            <a:r>
              <a:rPr lang="en-US" dirty="0"/>
              <a:t>The use of non-FDA approved cannabis or cannabis-related products within healthcare facilities;  </a:t>
            </a:r>
          </a:p>
          <a:p>
            <a:r>
              <a:rPr lang="en-US" dirty="0"/>
              <a:t>Childcare provision and payment at all AMA annual and interim meetings. </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83673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5094"/>
            <a:ext cx="7886700" cy="764955"/>
          </a:xfrm>
        </p:spPr>
        <p:txBody>
          <a:bodyPr>
            <a:normAutofit fontScale="90000"/>
          </a:bodyPr>
          <a:lstStyle/>
          <a:p>
            <a:pPr algn="ctr"/>
            <a:r>
              <a:rPr lang="en-US" dirty="0"/>
              <a:t>The OMSS also weighed in </a:t>
            </a:r>
            <a:r>
              <a:rPr lang="en-US"/>
              <a:t>on all of </a:t>
            </a:r>
            <a:r>
              <a:rPr lang="en-US" dirty="0"/>
              <a:t>these resolutions that were considered by the AMA House of Delegates:  </a:t>
            </a:r>
          </a:p>
        </p:txBody>
      </p:sp>
      <p:graphicFrame>
        <p:nvGraphicFramePr>
          <p:cNvPr id="12" name="Table 12">
            <a:extLst>
              <a:ext uri="{FF2B5EF4-FFF2-40B4-BE49-F238E27FC236}">
                <a16:creationId xmlns:a16="http://schemas.microsoft.com/office/drawing/2014/main" id="{162D8D69-7647-478D-BA73-7FAF24A54FB5}"/>
              </a:ext>
            </a:extLst>
          </p:cNvPr>
          <p:cNvGraphicFramePr>
            <a:graphicFrameLocks noGrp="1"/>
          </p:cNvGraphicFramePr>
          <p:nvPr>
            <p:extLst>
              <p:ext uri="{D42A27DB-BD31-4B8C-83A1-F6EECF244321}">
                <p14:modId xmlns:p14="http://schemas.microsoft.com/office/powerpoint/2010/main" val="273886490"/>
              </p:ext>
            </p:extLst>
          </p:nvPr>
        </p:nvGraphicFramePr>
        <p:xfrm>
          <a:off x="571501" y="565576"/>
          <a:ext cx="7943849" cy="4320540"/>
        </p:xfrm>
        <a:graphic>
          <a:graphicData uri="http://schemas.openxmlformats.org/drawingml/2006/table">
            <a:tbl>
              <a:tblPr firstRow="1" bandRow="1">
                <a:tableStyleId>{5C22544A-7EE6-4342-B048-85BDC9FD1C3A}</a:tableStyleId>
              </a:tblPr>
              <a:tblGrid>
                <a:gridCol w="1127167">
                  <a:extLst>
                    <a:ext uri="{9D8B030D-6E8A-4147-A177-3AD203B41FA5}">
                      <a16:colId xmlns:a16="http://schemas.microsoft.com/office/drawing/2014/main" val="882162368"/>
                    </a:ext>
                  </a:extLst>
                </a:gridCol>
                <a:gridCol w="5257304">
                  <a:extLst>
                    <a:ext uri="{9D8B030D-6E8A-4147-A177-3AD203B41FA5}">
                      <a16:colId xmlns:a16="http://schemas.microsoft.com/office/drawing/2014/main" val="1906459257"/>
                    </a:ext>
                  </a:extLst>
                </a:gridCol>
                <a:gridCol w="1559378">
                  <a:extLst>
                    <a:ext uri="{9D8B030D-6E8A-4147-A177-3AD203B41FA5}">
                      <a16:colId xmlns:a16="http://schemas.microsoft.com/office/drawing/2014/main" val="37550436"/>
                    </a:ext>
                  </a:extLst>
                </a:gridCol>
              </a:tblGrid>
              <a:tr h="292655">
                <a:tc>
                  <a:txBody>
                    <a:bodyPr/>
                    <a:lstStyle/>
                    <a:p>
                      <a:r>
                        <a:rPr lang="en-US" sz="1400" dirty="0"/>
                        <a:t>Number</a:t>
                      </a:r>
                    </a:p>
                  </a:txBody>
                  <a:tcPr/>
                </a:tc>
                <a:tc>
                  <a:txBody>
                    <a:bodyPr/>
                    <a:lstStyle/>
                    <a:p>
                      <a:r>
                        <a:rPr lang="en-US" sz="1400" dirty="0"/>
                        <a:t>Title</a:t>
                      </a:r>
                    </a:p>
                  </a:txBody>
                  <a:tcPr/>
                </a:tc>
                <a:tc>
                  <a:txBody>
                    <a:bodyPr/>
                    <a:lstStyle/>
                    <a:p>
                      <a:r>
                        <a:rPr lang="en-US" sz="1400" dirty="0"/>
                        <a:t>Status</a:t>
                      </a:r>
                    </a:p>
                  </a:txBody>
                  <a:tcPr/>
                </a:tc>
                <a:extLst>
                  <a:ext uri="{0D108BD9-81ED-4DB2-BD59-A6C34878D82A}">
                    <a16:rowId xmlns:a16="http://schemas.microsoft.com/office/drawing/2014/main" val="3285817382"/>
                  </a:ext>
                </a:extLst>
              </a:tr>
              <a:tr h="199970">
                <a:tc>
                  <a:txBody>
                    <a:bodyPr/>
                    <a:lstStyle/>
                    <a:p>
                      <a:r>
                        <a:rPr lang="en-US" sz="950" dirty="0"/>
                        <a:t>CEJA Report 1</a:t>
                      </a:r>
                    </a:p>
                  </a:txBody>
                  <a:tcPr/>
                </a:tc>
                <a:tc>
                  <a:txBody>
                    <a:bodyPr/>
                    <a:lstStyle/>
                    <a:p>
                      <a:r>
                        <a:rPr lang="en-US" sz="950" dirty="0"/>
                        <a:t>Competence, Self-Assessment and Self Awareness</a:t>
                      </a:r>
                    </a:p>
                  </a:txBody>
                  <a:tcPr/>
                </a:tc>
                <a:tc>
                  <a:txBody>
                    <a:bodyPr/>
                    <a:lstStyle/>
                    <a:p>
                      <a:r>
                        <a:rPr lang="en-US" sz="950" dirty="0"/>
                        <a:t>Adopted</a:t>
                      </a:r>
                    </a:p>
                  </a:txBody>
                  <a:tcPr/>
                </a:tc>
                <a:extLst>
                  <a:ext uri="{0D108BD9-81ED-4DB2-BD59-A6C34878D82A}">
                    <a16:rowId xmlns:a16="http://schemas.microsoft.com/office/drawing/2014/main" val="3869334771"/>
                  </a:ext>
                </a:extLst>
              </a:tr>
              <a:tr h="199970">
                <a:tc>
                  <a:txBody>
                    <a:bodyPr/>
                    <a:lstStyle/>
                    <a:p>
                      <a:r>
                        <a:rPr lang="en-US" sz="950" dirty="0"/>
                        <a:t>CME Report 3</a:t>
                      </a:r>
                    </a:p>
                  </a:txBody>
                  <a:tcPr/>
                </a:tc>
                <a:tc>
                  <a:txBody>
                    <a:bodyPr/>
                    <a:lstStyle/>
                    <a:p>
                      <a:r>
                        <a:rPr lang="en-US" sz="950" dirty="0"/>
                        <a:t>Standardization of Medical Licensing Time Limits Across States</a:t>
                      </a:r>
                    </a:p>
                  </a:txBody>
                  <a:tcPr/>
                </a:tc>
                <a:tc>
                  <a:txBody>
                    <a:bodyPr/>
                    <a:lstStyle/>
                    <a:p>
                      <a:r>
                        <a:rPr lang="en-US" sz="950" dirty="0"/>
                        <a:t>Adopted as Amended</a:t>
                      </a:r>
                    </a:p>
                  </a:txBody>
                  <a:tcPr/>
                </a:tc>
                <a:extLst>
                  <a:ext uri="{0D108BD9-81ED-4DB2-BD59-A6C34878D82A}">
                    <a16:rowId xmlns:a16="http://schemas.microsoft.com/office/drawing/2014/main" val="1621937654"/>
                  </a:ext>
                </a:extLst>
              </a:tr>
              <a:tr h="199970">
                <a:tc>
                  <a:txBody>
                    <a:bodyPr/>
                    <a:lstStyle/>
                    <a:p>
                      <a:r>
                        <a:rPr lang="en-US" sz="950" dirty="0"/>
                        <a:t>CMS Report 2</a:t>
                      </a:r>
                    </a:p>
                  </a:txBody>
                  <a:tcPr/>
                </a:tc>
                <a:tc>
                  <a:txBody>
                    <a:bodyPr/>
                    <a:lstStyle/>
                    <a:p>
                      <a:r>
                        <a:rPr lang="en-US" sz="950" dirty="0"/>
                        <a:t>Addressing Financial Incentives to Shop for Lower-Cost Health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t>Adopted as Amended</a:t>
                      </a:r>
                    </a:p>
                  </a:txBody>
                  <a:tcPr/>
                </a:tc>
                <a:extLst>
                  <a:ext uri="{0D108BD9-81ED-4DB2-BD59-A6C34878D82A}">
                    <a16:rowId xmlns:a16="http://schemas.microsoft.com/office/drawing/2014/main" val="3005468465"/>
                  </a:ext>
                </a:extLst>
              </a:tr>
              <a:tr h="199970">
                <a:tc>
                  <a:txBody>
                    <a:bodyPr/>
                    <a:lstStyle/>
                    <a:p>
                      <a:r>
                        <a:rPr lang="en-US" sz="950" dirty="0"/>
                        <a:t>CMS Report 3</a:t>
                      </a:r>
                    </a:p>
                  </a:txBody>
                  <a:tcPr/>
                </a:tc>
                <a:tc>
                  <a:txBody>
                    <a:bodyPr/>
                    <a:lstStyle/>
                    <a:p>
                      <a:r>
                        <a:rPr lang="en-US" sz="950" dirty="0"/>
                        <a:t>Improving Risk Adjustment in Alternative Payment Models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t>Adopted as Amended</a:t>
                      </a:r>
                    </a:p>
                  </a:txBody>
                  <a:tcPr/>
                </a:tc>
                <a:extLst>
                  <a:ext uri="{0D108BD9-81ED-4DB2-BD59-A6C34878D82A}">
                    <a16:rowId xmlns:a16="http://schemas.microsoft.com/office/drawing/2014/main" val="407843250"/>
                  </a:ext>
                </a:extLst>
              </a:tr>
              <a:tr h="199970">
                <a:tc>
                  <a:txBody>
                    <a:bodyPr/>
                    <a:lstStyle/>
                    <a:p>
                      <a:r>
                        <a:rPr lang="en-US" sz="950" dirty="0"/>
                        <a:t>CSAPH Report 1</a:t>
                      </a:r>
                    </a:p>
                  </a:txBody>
                  <a:tcPr/>
                </a:tc>
                <a:tc>
                  <a:txBody>
                    <a:bodyPr/>
                    <a:lstStyle/>
                    <a:p>
                      <a:r>
                        <a:rPr lang="en-US" sz="950" dirty="0"/>
                        <a:t>Mandatory Reporting of Diseases and Conditions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t>Adopted as Amended</a:t>
                      </a:r>
                    </a:p>
                  </a:txBody>
                  <a:tcPr/>
                </a:tc>
                <a:extLst>
                  <a:ext uri="{0D108BD9-81ED-4DB2-BD59-A6C34878D82A}">
                    <a16:rowId xmlns:a16="http://schemas.microsoft.com/office/drawing/2014/main" val="4084562628"/>
                  </a:ext>
                </a:extLst>
              </a:tr>
              <a:tr h="199970">
                <a:tc>
                  <a:txBody>
                    <a:bodyPr/>
                    <a:lstStyle/>
                    <a:p>
                      <a:r>
                        <a:rPr lang="en-US" sz="950" dirty="0"/>
                        <a:t>CSAPH Report 3</a:t>
                      </a:r>
                    </a:p>
                  </a:txBody>
                  <a:tcPr/>
                </a:tc>
                <a:tc>
                  <a:txBody>
                    <a:bodyPr/>
                    <a:lstStyle/>
                    <a:p>
                      <a:r>
                        <a:rPr lang="en-US" sz="950" dirty="0"/>
                        <a:t>Patient Use of Non-FDA Approved Cannabis and Cannabinoid Products in Hospitals</a:t>
                      </a:r>
                    </a:p>
                  </a:txBody>
                  <a:tcPr/>
                </a:tc>
                <a:tc>
                  <a:txBody>
                    <a:bodyPr/>
                    <a:lstStyle/>
                    <a:p>
                      <a:r>
                        <a:rPr lang="en-US" sz="950" dirty="0"/>
                        <a:t>Adopted in Lieu of</a:t>
                      </a:r>
                    </a:p>
                  </a:txBody>
                  <a:tcPr/>
                </a:tc>
                <a:extLst>
                  <a:ext uri="{0D108BD9-81ED-4DB2-BD59-A6C34878D82A}">
                    <a16:rowId xmlns:a16="http://schemas.microsoft.com/office/drawing/2014/main" val="1095746407"/>
                  </a:ext>
                </a:extLst>
              </a:tr>
              <a:tr h="199970">
                <a:tc>
                  <a:txBody>
                    <a:bodyPr/>
                    <a:lstStyle/>
                    <a:p>
                      <a:r>
                        <a:rPr lang="en-US" sz="950" dirty="0"/>
                        <a:t>Res. 203</a:t>
                      </a:r>
                    </a:p>
                  </a:txBody>
                  <a:tcPr/>
                </a:tc>
                <a:tc>
                  <a:txBody>
                    <a:bodyPr/>
                    <a:lstStyle/>
                    <a:p>
                      <a:r>
                        <a:rPr lang="en-US" sz="950" dirty="0"/>
                        <a:t>Support of Expansion of Good Samaritan Laws</a:t>
                      </a:r>
                    </a:p>
                  </a:txBody>
                  <a:tcPr/>
                </a:tc>
                <a:tc>
                  <a:txBody>
                    <a:bodyPr/>
                    <a:lstStyle/>
                    <a:p>
                      <a:r>
                        <a:rPr lang="en-US" sz="950" dirty="0"/>
                        <a:t>Adopted</a:t>
                      </a:r>
                    </a:p>
                  </a:txBody>
                  <a:tcPr/>
                </a:tc>
                <a:extLst>
                  <a:ext uri="{0D108BD9-81ED-4DB2-BD59-A6C34878D82A}">
                    <a16:rowId xmlns:a16="http://schemas.microsoft.com/office/drawing/2014/main" val="2692836394"/>
                  </a:ext>
                </a:extLst>
              </a:tr>
              <a:tr h="199970">
                <a:tc>
                  <a:txBody>
                    <a:bodyPr/>
                    <a:lstStyle/>
                    <a:p>
                      <a:r>
                        <a:rPr lang="en-US" sz="950" dirty="0"/>
                        <a:t>Res. 206</a:t>
                      </a:r>
                    </a:p>
                  </a:txBody>
                  <a:tcPr/>
                </a:tc>
                <a:tc>
                  <a:txBody>
                    <a:bodyPr/>
                    <a:lstStyle/>
                    <a:p>
                      <a:r>
                        <a:rPr lang="en-US" sz="950" dirty="0"/>
                        <a:t>Improvement of Healthcare Access in Underserved Areas by Retaining and Incentivizing IMG Physicians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t>Adopted as Amended</a:t>
                      </a:r>
                    </a:p>
                  </a:txBody>
                  <a:tcPr/>
                </a:tc>
                <a:extLst>
                  <a:ext uri="{0D108BD9-81ED-4DB2-BD59-A6C34878D82A}">
                    <a16:rowId xmlns:a16="http://schemas.microsoft.com/office/drawing/2014/main" val="1937383090"/>
                  </a:ext>
                </a:extLst>
              </a:tr>
              <a:tr h="199970">
                <a:tc>
                  <a:txBody>
                    <a:bodyPr/>
                    <a:lstStyle/>
                    <a:p>
                      <a:r>
                        <a:rPr lang="en-US" sz="950" dirty="0"/>
                        <a:t>Res 215</a:t>
                      </a:r>
                    </a:p>
                  </a:txBody>
                  <a:tcPr/>
                </a:tc>
                <a:tc>
                  <a:txBody>
                    <a:bodyPr/>
                    <a:lstStyle/>
                    <a:p>
                      <a:r>
                        <a:rPr lang="en-US" sz="950" dirty="0"/>
                        <a:t>Board Certification of Physician Assistants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t>Adopted as Amended</a:t>
                      </a:r>
                    </a:p>
                  </a:txBody>
                  <a:tcPr/>
                </a:tc>
                <a:extLst>
                  <a:ext uri="{0D108BD9-81ED-4DB2-BD59-A6C34878D82A}">
                    <a16:rowId xmlns:a16="http://schemas.microsoft.com/office/drawing/2014/main" val="2517533224"/>
                  </a:ext>
                </a:extLst>
              </a:tr>
              <a:tr h="199970">
                <a:tc>
                  <a:txBody>
                    <a:bodyPr/>
                    <a:lstStyle/>
                    <a:p>
                      <a:r>
                        <a:rPr lang="en-US" sz="950" dirty="0"/>
                        <a:t>Res. 217</a:t>
                      </a:r>
                    </a:p>
                  </a:txBody>
                  <a:tcPr/>
                </a:tc>
                <a:tc>
                  <a:txBody>
                    <a:bodyPr/>
                    <a:lstStyle/>
                    <a:p>
                      <a:r>
                        <a:rPr lang="en-US" sz="950" dirty="0"/>
                        <a:t>Promoting Salary Transparency Among Veterans Health Administration Employed Physicians</a:t>
                      </a:r>
                    </a:p>
                  </a:txBody>
                  <a:tcPr/>
                </a:tc>
                <a:tc>
                  <a:txBody>
                    <a:bodyPr/>
                    <a:lstStyle/>
                    <a:p>
                      <a:r>
                        <a:rPr lang="en-US" sz="950" dirty="0"/>
                        <a:t>Adopted</a:t>
                      </a:r>
                    </a:p>
                  </a:txBody>
                  <a:tcPr/>
                </a:tc>
                <a:extLst>
                  <a:ext uri="{0D108BD9-81ED-4DB2-BD59-A6C34878D82A}">
                    <a16:rowId xmlns:a16="http://schemas.microsoft.com/office/drawing/2014/main" val="4147939085"/>
                  </a:ext>
                </a:extLst>
              </a:tr>
              <a:tr h="199970">
                <a:tc>
                  <a:txBody>
                    <a:bodyPr/>
                    <a:lstStyle/>
                    <a:p>
                      <a:r>
                        <a:rPr lang="en-US" sz="950" dirty="0"/>
                        <a:t>Res. 305</a:t>
                      </a:r>
                    </a:p>
                  </a:txBody>
                  <a:tcPr/>
                </a:tc>
                <a:tc>
                  <a:txBody>
                    <a:bodyPr/>
                    <a:lstStyle/>
                    <a:p>
                      <a:r>
                        <a:rPr lang="en-US" sz="950" dirty="0"/>
                        <a:t>Ensuring Access to Safe and Quality Care for Our Veterans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t>Adopted as Amended</a:t>
                      </a:r>
                    </a:p>
                  </a:txBody>
                  <a:tcPr/>
                </a:tc>
                <a:extLst>
                  <a:ext uri="{0D108BD9-81ED-4DB2-BD59-A6C34878D82A}">
                    <a16:rowId xmlns:a16="http://schemas.microsoft.com/office/drawing/2014/main" val="355694377"/>
                  </a:ext>
                </a:extLst>
              </a:tr>
              <a:tr h="199970">
                <a:tc>
                  <a:txBody>
                    <a:bodyPr/>
                    <a:lstStyle/>
                    <a:p>
                      <a:r>
                        <a:rPr lang="en-US" sz="950" dirty="0"/>
                        <a:t>Res 810</a:t>
                      </a:r>
                    </a:p>
                  </a:txBody>
                  <a:tcPr/>
                </a:tc>
                <a:tc>
                  <a:txBody>
                    <a:bodyPr/>
                    <a:lstStyle/>
                    <a:p>
                      <a:r>
                        <a:rPr lang="en-US" sz="950" dirty="0"/>
                        <a:t>Hospital Medical Staff Policy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t>Adopted as Amended</a:t>
                      </a:r>
                    </a:p>
                  </a:txBody>
                  <a:tcPr/>
                </a:tc>
                <a:extLst>
                  <a:ext uri="{0D108BD9-81ED-4DB2-BD59-A6C34878D82A}">
                    <a16:rowId xmlns:a16="http://schemas.microsoft.com/office/drawing/2014/main" val="3281111463"/>
                  </a:ext>
                </a:extLst>
              </a:tr>
              <a:tr h="199970">
                <a:tc>
                  <a:txBody>
                    <a:bodyPr/>
                    <a:lstStyle/>
                    <a:p>
                      <a:r>
                        <a:rPr lang="en-US" sz="950" dirty="0"/>
                        <a:t>Res. 811</a:t>
                      </a:r>
                    </a:p>
                  </a:txBody>
                  <a:tcPr/>
                </a:tc>
                <a:tc>
                  <a:txBody>
                    <a:bodyPr/>
                    <a:lstStyle/>
                    <a:p>
                      <a:r>
                        <a:rPr lang="en-US" sz="950" dirty="0"/>
                        <a:t>Require Payers to Share Prior Authorization Cost Burden</a:t>
                      </a:r>
                    </a:p>
                  </a:txBody>
                  <a:tcPr/>
                </a:tc>
                <a:tc>
                  <a:txBody>
                    <a:bodyPr/>
                    <a:lstStyle/>
                    <a:p>
                      <a:r>
                        <a:rPr lang="en-US" sz="950" dirty="0"/>
                        <a:t>Adopted</a:t>
                      </a:r>
                    </a:p>
                  </a:txBody>
                  <a:tcPr/>
                </a:tc>
                <a:extLst>
                  <a:ext uri="{0D108BD9-81ED-4DB2-BD59-A6C34878D82A}">
                    <a16:rowId xmlns:a16="http://schemas.microsoft.com/office/drawing/2014/main" val="2869163832"/>
                  </a:ext>
                </a:extLst>
              </a:tr>
              <a:tr h="199970">
                <a:tc>
                  <a:txBody>
                    <a:bodyPr/>
                    <a:lstStyle/>
                    <a:p>
                      <a:r>
                        <a:rPr lang="en-US" sz="950" dirty="0"/>
                        <a:t>Res. 819</a:t>
                      </a:r>
                    </a:p>
                  </a:txBody>
                  <a:tcPr/>
                </a:tc>
                <a:tc>
                  <a:txBody>
                    <a:bodyPr/>
                    <a:lstStyle/>
                    <a:p>
                      <a:r>
                        <a:rPr lang="en-US" sz="950" dirty="0"/>
                        <a:t>Hospital Website Voluntary Physicians Inclusion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t>Adopted in Lieu of</a:t>
                      </a:r>
                    </a:p>
                  </a:txBody>
                  <a:tcPr/>
                </a:tc>
                <a:extLst>
                  <a:ext uri="{0D108BD9-81ED-4DB2-BD59-A6C34878D82A}">
                    <a16:rowId xmlns:a16="http://schemas.microsoft.com/office/drawing/2014/main" val="2811659293"/>
                  </a:ext>
                </a:extLst>
              </a:tr>
              <a:tr h="199970">
                <a:tc>
                  <a:txBody>
                    <a:bodyPr/>
                    <a:lstStyle/>
                    <a:p>
                      <a:r>
                        <a:rPr lang="en-US" sz="950" dirty="0"/>
                        <a:t>Res. 904</a:t>
                      </a:r>
                    </a:p>
                  </a:txBody>
                  <a:tcPr/>
                </a:tc>
                <a:tc>
                  <a:txBody>
                    <a:bodyPr/>
                    <a:lstStyle/>
                    <a:p>
                      <a:r>
                        <a:rPr lang="en-US" sz="950" dirty="0"/>
                        <a:t>Amendment to AMA Policy H-150.949, “Healthy Food Options in Hospitals”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t>Adopted as Amended</a:t>
                      </a:r>
                    </a:p>
                  </a:txBody>
                  <a:tcPr/>
                </a:tc>
                <a:extLst>
                  <a:ext uri="{0D108BD9-81ED-4DB2-BD59-A6C34878D82A}">
                    <a16:rowId xmlns:a16="http://schemas.microsoft.com/office/drawing/2014/main" val="3859657001"/>
                  </a:ext>
                </a:extLst>
              </a:tr>
              <a:tr h="199970">
                <a:tc>
                  <a:txBody>
                    <a:bodyPr/>
                    <a:lstStyle/>
                    <a:p>
                      <a:r>
                        <a:rPr lang="en-US" sz="950" dirty="0"/>
                        <a:t>Res. 912</a:t>
                      </a:r>
                    </a:p>
                  </a:txBody>
                  <a:tcPr/>
                </a:tc>
                <a:tc>
                  <a:txBody>
                    <a:bodyPr/>
                    <a:lstStyle/>
                    <a:p>
                      <a:r>
                        <a:rPr lang="en-US" sz="950" dirty="0"/>
                        <a:t>Improved Emergency Response Planning for Infectious Disease Outbreaks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t>Adopted in Lieu of</a:t>
                      </a:r>
                    </a:p>
                  </a:txBody>
                  <a:tcPr/>
                </a:tc>
                <a:extLst>
                  <a:ext uri="{0D108BD9-81ED-4DB2-BD59-A6C34878D82A}">
                    <a16:rowId xmlns:a16="http://schemas.microsoft.com/office/drawing/2014/main" val="116399157"/>
                  </a:ext>
                </a:extLst>
              </a:tr>
              <a:tr h="199970">
                <a:tc>
                  <a:txBody>
                    <a:bodyPr/>
                    <a:lstStyle/>
                    <a:p>
                      <a:r>
                        <a:rPr lang="en-US" sz="950" dirty="0"/>
                        <a:t>Res. 935</a:t>
                      </a:r>
                    </a:p>
                  </a:txBody>
                  <a:tcPr/>
                </a:tc>
                <a:tc>
                  <a:txBody>
                    <a:bodyPr/>
                    <a:lstStyle/>
                    <a:p>
                      <a:r>
                        <a:rPr lang="en-US" sz="950" dirty="0"/>
                        <a:t>AMA Response to A National Vaping Epidemic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t>Adopted in Lieu of</a:t>
                      </a:r>
                    </a:p>
                  </a:txBody>
                  <a:tcPr/>
                </a:tc>
                <a:extLst>
                  <a:ext uri="{0D108BD9-81ED-4DB2-BD59-A6C34878D82A}">
                    <a16:rowId xmlns:a16="http://schemas.microsoft.com/office/drawing/2014/main" val="2770853065"/>
                  </a:ext>
                </a:extLst>
              </a:tr>
            </a:tbl>
          </a:graphicData>
        </a:graphic>
      </p:graphicFrame>
    </p:spTree>
    <p:extLst>
      <p:ext uri="{BB962C8B-B14F-4D97-AF65-F5344CB8AC3E}">
        <p14:creationId xmlns:p14="http://schemas.microsoft.com/office/powerpoint/2010/main" val="243477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Annual Meeting highlights: Education</a:t>
            </a:r>
          </a:p>
        </p:txBody>
      </p:sp>
      <p:sp>
        <p:nvSpPr>
          <p:cNvPr id="4" name="Content Placeholder 3"/>
          <p:cNvSpPr>
            <a:spLocks noGrp="1"/>
          </p:cNvSpPr>
          <p:nvPr>
            <p:ph idx="1"/>
          </p:nvPr>
        </p:nvSpPr>
        <p:spPr>
          <a:xfrm>
            <a:off x="628650" y="897150"/>
            <a:ext cx="7886700" cy="3698060"/>
          </a:xfrm>
        </p:spPr>
        <p:txBody>
          <a:bodyPr>
            <a:normAutofit/>
          </a:bodyPr>
          <a:lstStyle/>
          <a:p>
            <a:endParaRPr lang="en-US" dirty="0"/>
          </a:p>
          <a:p>
            <a:pPr>
              <a:buFont typeface="Wingdings" panose="05000000000000000000" pitchFamily="2" charset="2"/>
              <a:buChar char="§"/>
            </a:pPr>
            <a:r>
              <a:rPr lang="en-US" dirty="0"/>
              <a:t>A briefing on the recent Minnesota Supreme Court decision in Warren v. </a:t>
            </a:r>
            <a:r>
              <a:rPr lang="en-US" dirty="0" err="1"/>
              <a:t>Dinter</a:t>
            </a:r>
            <a:r>
              <a:rPr lang="en-US" dirty="0"/>
              <a:t> that could greatly expand a physician’s duty of care even where a formal physician/patient relationship has not been established; </a:t>
            </a:r>
          </a:p>
          <a:p>
            <a:pPr>
              <a:buFont typeface="Wingdings" panose="05000000000000000000" pitchFamily="2" charset="2"/>
              <a:buChar char="§"/>
            </a:pPr>
            <a:r>
              <a:rPr lang="en-US" dirty="0"/>
              <a:t>The peer review process; </a:t>
            </a:r>
          </a:p>
          <a:p>
            <a:pPr>
              <a:buFont typeface="Wingdings" panose="05000000000000000000" pitchFamily="2" charset="2"/>
              <a:buChar char="§"/>
            </a:pPr>
            <a:r>
              <a:rPr lang="en-US" dirty="0"/>
              <a:t>The AMA’s policymaking process.  This program is a second installment of the OMSS’ policy forum series that began at the 2019 annual meeting;  </a:t>
            </a:r>
          </a:p>
          <a:p>
            <a:pPr>
              <a:buFont typeface="Wingdings" panose="05000000000000000000" pitchFamily="2" charset="2"/>
              <a:buChar char="§"/>
            </a:pPr>
            <a:r>
              <a:rPr lang="en-US" dirty="0"/>
              <a:t>Understanding the credentialing, privileging and enrollment processes; and </a:t>
            </a:r>
          </a:p>
          <a:p>
            <a:pPr>
              <a:buFont typeface="Wingdings" panose="05000000000000000000" pitchFamily="2" charset="2"/>
              <a:buChar char="§"/>
            </a:pPr>
            <a:r>
              <a:rPr lang="en-US" dirty="0"/>
              <a:t>The critical importance of proactively reading and understanding your employment contract.  </a:t>
            </a:r>
          </a:p>
        </p:txBody>
      </p:sp>
      <p:sp>
        <p:nvSpPr>
          <p:cNvPr id="6" name="TextBox 5"/>
          <p:cNvSpPr txBox="1"/>
          <p:nvPr/>
        </p:nvSpPr>
        <p:spPr>
          <a:xfrm>
            <a:off x="845389" y="761021"/>
            <a:ext cx="7669961" cy="4524315"/>
          </a:xfrm>
          <a:prstGeom prst="rect">
            <a:avLst/>
          </a:prstGeom>
          <a:noFill/>
        </p:spPr>
        <p:txBody>
          <a:bodyPr wrap="square" rtlCol="0">
            <a:spAutoFit/>
          </a:bodyPr>
          <a:lstStyle/>
          <a:p>
            <a:r>
              <a:rPr lang="en-US" dirty="0"/>
              <a:t>Five cutting-edge education programs, all approved for AMA PRA Category 1 continuing medical education credit: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1763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meeting resources</a:t>
            </a:r>
          </a:p>
        </p:txBody>
      </p:sp>
      <p:sp>
        <p:nvSpPr>
          <p:cNvPr id="3" name="Content Placeholder 2"/>
          <p:cNvSpPr>
            <a:spLocks noGrp="1"/>
          </p:cNvSpPr>
          <p:nvPr>
            <p:ph idx="1"/>
          </p:nvPr>
        </p:nvSpPr>
        <p:spPr/>
        <p:txBody>
          <a:bodyPr>
            <a:normAutofit/>
          </a:bodyPr>
          <a:lstStyle/>
          <a:p>
            <a:pPr marL="0" indent="0">
              <a:buNone/>
            </a:pPr>
            <a:r>
              <a:rPr lang="en-US" sz="2000" dirty="0"/>
              <a:t>Download all meeting materials, including policy proceedings and education session resources:  </a:t>
            </a:r>
            <a:r>
              <a:rPr lang="en-US" sz="2000" dirty="0">
                <a:hlinkClick r:id="rId3"/>
              </a:rPr>
              <a:t>ama-assn.org/i19-omss </a:t>
            </a:r>
            <a:endParaRPr lang="en-US" sz="2000" dirty="0"/>
          </a:p>
          <a:p>
            <a:pPr marL="0" indent="0" algn="ctr">
              <a:buNone/>
            </a:pPr>
            <a:endParaRPr lang="en-US" sz="2000" dirty="0"/>
          </a:p>
          <a:p>
            <a:endParaRPr lang="en-US" sz="2000" dirty="0"/>
          </a:p>
          <a:p>
            <a:endParaRPr lang="en-US" sz="2000" dirty="0"/>
          </a:p>
        </p:txBody>
      </p:sp>
    </p:spTree>
    <p:extLst>
      <p:ext uri="{BB962C8B-B14F-4D97-AF65-F5344CB8AC3E}">
        <p14:creationId xmlns:p14="http://schemas.microsoft.com/office/powerpoint/2010/main" val="2784699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resource: Addressing disruptive physician behavior</a:t>
            </a:r>
          </a:p>
        </p:txBody>
      </p:sp>
      <p:sp>
        <p:nvSpPr>
          <p:cNvPr id="3" name="Content Placeholder 2"/>
          <p:cNvSpPr>
            <a:spLocks noGrp="1"/>
          </p:cNvSpPr>
          <p:nvPr>
            <p:ph idx="1"/>
          </p:nvPr>
        </p:nvSpPr>
        <p:spPr/>
        <p:txBody>
          <a:bodyPr>
            <a:noAutofit/>
          </a:bodyPr>
          <a:lstStyle/>
          <a:p>
            <a:r>
              <a:rPr lang="en-US" sz="2000" dirty="0"/>
              <a:t>Free, 30-minute learning module will: </a:t>
            </a:r>
          </a:p>
          <a:p>
            <a:pPr lvl="1"/>
            <a:r>
              <a:rPr lang="en-US" sz="1600" dirty="0"/>
              <a:t>show you how to define appropriate, </a:t>
            </a:r>
            <a:br>
              <a:rPr lang="en-US" sz="1600" dirty="0"/>
            </a:br>
            <a:r>
              <a:rPr lang="en-US" sz="1600" dirty="0"/>
              <a:t>inappropriate, and disruptive behavior;</a:t>
            </a:r>
          </a:p>
          <a:p>
            <a:pPr lvl="1"/>
            <a:r>
              <a:rPr lang="en-US" sz="1600" dirty="0"/>
              <a:t>present guidelines for dealing </a:t>
            </a:r>
            <a:br>
              <a:rPr lang="en-US" sz="1600" dirty="0"/>
            </a:br>
            <a:r>
              <a:rPr lang="en-US" sz="1600" dirty="0"/>
              <a:t>with these behaviors; and</a:t>
            </a:r>
          </a:p>
          <a:p>
            <a:pPr lvl="1"/>
            <a:r>
              <a:rPr lang="en-US" sz="1600" dirty="0"/>
              <a:t>provide you with your own downloadable </a:t>
            </a:r>
            <a:br>
              <a:rPr lang="en-US" sz="1600" dirty="0"/>
            </a:br>
            <a:r>
              <a:rPr lang="en-US" sz="1600" dirty="0"/>
              <a:t>copy of the </a:t>
            </a:r>
            <a:r>
              <a:rPr lang="en-US" sz="1600" b="1" dirty="0"/>
              <a:t>AMA Model Medical Staff </a:t>
            </a:r>
            <a:br>
              <a:rPr lang="en-US" sz="1600" b="1" dirty="0"/>
            </a:br>
            <a:r>
              <a:rPr lang="en-US" sz="1600" b="1" dirty="0"/>
              <a:t>Code of Conduct</a:t>
            </a:r>
            <a:r>
              <a:rPr lang="en-US" sz="1600" dirty="0"/>
              <a:t>  that you can integrate </a:t>
            </a:r>
            <a:br>
              <a:rPr lang="en-US" sz="1600" dirty="0"/>
            </a:br>
            <a:r>
              <a:rPr lang="en-US" sz="1600" dirty="0"/>
              <a:t>into your medical staff bylaws.</a:t>
            </a:r>
          </a:p>
          <a:p>
            <a:r>
              <a:rPr lang="en-US" sz="2000" dirty="0"/>
              <a:t>Now available in the AMA Education Center:                             </a:t>
            </a:r>
            <a:r>
              <a:rPr lang="en-US" sz="2000" dirty="0">
                <a:hlinkClick r:id="rId3"/>
              </a:rPr>
              <a:t>ama-assn.org/disruptive-behavior</a:t>
            </a:r>
            <a:r>
              <a:rPr lang="en-US" sz="2000" dirty="0"/>
              <a:t> </a:t>
            </a:r>
          </a:p>
        </p:txBody>
      </p:sp>
      <p:pic>
        <p:nvPicPr>
          <p:cNvPr id="3074" name="Picture 2" descr="https://cdn.articulate.com/rise/courses/iVUV8QRDUJWwzs1ntZjSTM55dgiuGzKe/3FuYVkIUQJeQF3x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833" y="1265780"/>
            <a:ext cx="3574788" cy="2383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474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C68E-52AC-48FE-8C3A-B084ABE3BCF9}"/>
              </a:ext>
            </a:extLst>
          </p:cNvPr>
          <p:cNvSpPr>
            <a:spLocks noGrp="1"/>
          </p:cNvSpPr>
          <p:nvPr>
            <p:ph type="title"/>
          </p:nvPr>
        </p:nvSpPr>
        <p:spPr/>
        <p:txBody>
          <a:bodyPr/>
          <a:lstStyle/>
          <a:p>
            <a:pPr algn="ctr"/>
            <a:r>
              <a:rPr lang="en-US" dirty="0"/>
              <a:t>Critical resources for you and for your medical staff</a:t>
            </a:r>
          </a:p>
        </p:txBody>
      </p:sp>
      <p:sp>
        <p:nvSpPr>
          <p:cNvPr id="3" name="Content Placeholder 2">
            <a:extLst>
              <a:ext uri="{FF2B5EF4-FFF2-40B4-BE49-F238E27FC236}">
                <a16:creationId xmlns:a16="http://schemas.microsoft.com/office/drawing/2014/main" id="{058692C0-7F2C-40C7-97FE-648CD57EBC81}"/>
              </a:ext>
            </a:extLst>
          </p:cNvPr>
          <p:cNvSpPr>
            <a:spLocks noGrp="1"/>
          </p:cNvSpPr>
          <p:nvPr>
            <p:ph idx="1"/>
          </p:nvPr>
        </p:nvSpPr>
        <p:spPr/>
        <p:txBody>
          <a:bodyPr/>
          <a:lstStyle/>
          <a:p>
            <a:r>
              <a:rPr lang="en-US" dirty="0"/>
              <a:t>AMA’s guide to medical staff bylaws, sixth edition revised:  </a:t>
            </a:r>
          </a:p>
          <a:p>
            <a:pPr lvl="1"/>
            <a:r>
              <a:rPr lang="en-US" dirty="0"/>
              <a:t>An indispensable resource for drafting or revising your medical staff bylaws; </a:t>
            </a:r>
          </a:p>
          <a:p>
            <a:pPr lvl="1"/>
            <a:r>
              <a:rPr lang="en-US" dirty="0"/>
              <a:t>To access a copy (free to members!):  </a:t>
            </a:r>
            <a:r>
              <a:rPr lang="en-US" dirty="0">
                <a:hlinkClick r:id="rId2"/>
              </a:rPr>
              <a:t>ama-assn.org/bylaws-guide</a:t>
            </a:r>
            <a:r>
              <a:rPr lang="en-US" dirty="0"/>
              <a:t> </a:t>
            </a:r>
          </a:p>
          <a:p>
            <a:r>
              <a:rPr lang="en-US" dirty="0"/>
              <a:t>AMA’s model employment contract (free to members!) and accompanying continuing education:  </a:t>
            </a:r>
          </a:p>
          <a:p>
            <a:pPr lvl="1"/>
            <a:r>
              <a:rPr lang="en-US" dirty="0">
                <a:hlinkClick r:id="rId3"/>
              </a:rPr>
              <a:t>ama-assn.org/employment-guide</a:t>
            </a:r>
            <a:r>
              <a:rPr lang="en-US" dirty="0"/>
              <a:t> </a:t>
            </a:r>
          </a:p>
        </p:txBody>
      </p:sp>
      <p:sp>
        <p:nvSpPr>
          <p:cNvPr id="4" name="Slide Number Placeholder 3">
            <a:extLst>
              <a:ext uri="{FF2B5EF4-FFF2-40B4-BE49-F238E27FC236}">
                <a16:creationId xmlns:a16="http://schemas.microsoft.com/office/drawing/2014/main" id="{F5A0DADB-5FE7-4A31-912F-14E33E315F77}"/>
              </a:ext>
            </a:extLst>
          </p:cNvPr>
          <p:cNvSpPr>
            <a:spLocks noGrp="1"/>
          </p:cNvSpPr>
          <p:nvPr>
            <p:ph type="sldNum" sz="quarter" idx="10"/>
          </p:nvPr>
        </p:nvSpPr>
        <p:spPr/>
        <p:txBody>
          <a:bodyPr/>
          <a:lstStyle/>
          <a:p>
            <a:fld id="{DA05D499-8038-C642-91E0-FF7B8677CF19}" type="slidenum">
              <a:rPr lang="en-US" smtClean="0"/>
              <a:pPr/>
              <a:t>9</a:t>
            </a:fld>
            <a:endParaRPr lang="en-US" dirty="0"/>
          </a:p>
        </p:txBody>
      </p:sp>
    </p:spTree>
    <p:extLst>
      <p:ext uri="{BB962C8B-B14F-4D97-AF65-F5344CB8AC3E}">
        <p14:creationId xmlns:p14="http://schemas.microsoft.com/office/powerpoint/2010/main" val="3100745173"/>
      </p:ext>
    </p:extLst>
  </p:cSld>
  <p:clrMapOvr>
    <a:masterClrMapping/>
  </p:clrMapOvr>
</p:sld>
</file>

<file path=ppt/theme/theme1.xml><?xml version="1.0" encoding="utf-8"?>
<a:theme xmlns:a="http://schemas.openxmlformats.org/drawingml/2006/main" name="Custom Design">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93EA08194E9E4F9779E377C646135A" ma:contentTypeVersion="10" ma:contentTypeDescription="Create a new document." ma:contentTypeScope="" ma:versionID="a0da128e4810fa2b647be130ed0c2055">
  <xsd:schema xmlns:xsd="http://www.w3.org/2001/XMLSchema" xmlns:xs="http://www.w3.org/2001/XMLSchema" xmlns:p="http://schemas.microsoft.com/office/2006/metadata/properties" xmlns:ns3="9a677047-1e34-4731-a023-f11e63b8cae3" targetNamespace="http://schemas.microsoft.com/office/2006/metadata/properties" ma:root="true" ma:fieldsID="6e547ae1aece8c2ea6c65124f5d0f467" ns3:_="">
    <xsd:import namespace="9a677047-1e34-4731-a023-f11e63b8cae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77047-1e34-4731-a023-f11e63b8ca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B1DF0B-7ECB-459A-B8CE-B77B61AD354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9a677047-1e34-4731-a023-f11e63b8cae3"/>
    <ds:schemaRef ds:uri="http://www.w3.org/XML/1998/namespace"/>
    <ds:schemaRef ds:uri="http://purl.org/dc/dcmitype/"/>
  </ds:schemaRefs>
</ds:datastoreItem>
</file>

<file path=customXml/itemProps2.xml><?xml version="1.0" encoding="utf-8"?>
<ds:datastoreItem xmlns:ds="http://schemas.openxmlformats.org/officeDocument/2006/customXml" ds:itemID="{62EB1EC7-85E3-49D8-8EF3-B3194F2E9E04}">
  <ds:schemaRefs>
    <ds:schemaRef ds:uri="http://schemas.microsoft.com/sharepoint/v3/contenttype/forms"/>
  </ds:schemaRefs>
</ds:datastoreItem>
</file>

<file path=customXml/itemProps3.xml><?xml version="1.0" encoding="utf-8"?>
<ds:datastoreItem xmlns:ds="http://schemas.openxmlformats.org/officeDocument/2006/customXml" ds:itemID="{87F905B6-6ABB-4C2B-BB06-374D8080E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677047-1e34-4731-a023-f11e63b8ca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16021</TotalTime>
  <Words>1217</Words>
  <Application>Microsoft Office PowerPoint</Application>
  <PresentationFormat>On-screen Show (16:9)</PresentationFormat>
  <Paragraphs>140</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Wingdings</vt:lpstr>
      <vt:lpstr>Custom Design</vt:lpstr>
      <vt:lpstr>2019 Interim Meeting of the  AMA Organized Medical Staff Section</vt:lpstr>
      <vt:lpstr>About the AMA Organized Medical Staff Section</vt:lpstr>
      <vt:lpstr>What does representation in OMSS mean for our staff?</vt:lpstr>
      <vt:lpstr>2019 Interim Meeting Highlights: Policy </vt:lpstr>
      <vt:lpstr>The OMSS also weighed in on all of these resolutions that were considered by the AMA House of Delegates:  </vt:lpstr>
      <vt:lpstr>2019 Annual Meeting highlights: Education</vt:lpstr>
      <vt:lpstr>Access meeting resources</vt:lpstr>
      <vt:lpstr>New resource: Addressing disruptive physician behavior</vt:lpstr>
      <vt:lpstr>Critical resources for you and for your medical staff</vt:lpstr>
      <vt:lpstr>Stay connected with OMSS</vt:lpstr>
      <vt:lpstr>PowerPoint Presentation</vt:lpstr>
    </vt:vector>
  </TitlesOfParts>
  <Company>American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Berk</dc:creator>
  <cp:lastModifiedBy>Ivonne Cueva</cp:lastModifiedBy>
  <cp:revision>875</cp:revision>
  <cp:lastPrinted>2019-12-06T23:26:12Z</cp:lastPrinted>
  <dcterms:created xsi:type="dcterms:W3CDTF">2013-07-16T20:36:18Z</dcterms:created>
  <dcterms:modified xsi:type="dcterms:W3CDTF">2019-12-18T22:55:46Z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0x0101001993EA08194E9E4F9779E377C646135A</vt:lpwstr>
  </property>
  <property fmtid="{D5CDD505-2E9C-101B-9397-08002B2CF9AE}" pid="3" name="AuthorIds_UIVersion_1024">
    <vt:lpwstr>18</vt:lpwstr>
  </property>
</Properties>
</file>