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15"/>
  </p:notesMasterIdLst>
  <p:handoutMasterIdLst>
    <p:handoutMasterId r:id="rId16"/>
  </p:handoutMasterIdLst>
  <p:sldIdLst>
    <p:sldId id="256" r:id="rId5"/>
    <p:sldId id="285" r:id="rId6"/>
    <p:sldId id="286" r:id="rId7"/>
    <p:sldId id="287" r:id="rId8"/>
    <p:sldId id="288" r:id="rId9"/>
    <p:sldId id="289" r:id="rId10"/>
    <p:sldId id="290" r:id="rId11"/>
    <p:sldId id="291" r:id="rId12"/>
    <p:sldId id="292" r:id="rId13"/>
    <p:sldId id="293" r:id="rId14"/>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2" pos="2448"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69">
          <p15:clr>
            <a:srgbClr val="A4A3A4"/>
          </p15:clr>
        </p15:guide>
        <p15:guide id="8" orient="horz" pos="2428">
          <p15:clr>
            <a:srgbClr val="A4A3A4"/>
          </p15:clr>
        </p15:guide>
        <p15:guide id="9" orient="horz" pos="1350">
          <p15:clr>
            <a:srgbClr val="A4A3A4"/>
          </p15:clr>
        </p15:guide>
        <p15:guide id="10" pos="467">
          <p15:clr>
            <a:srgbClr val="A4A3A4"/>
          </p15:clr>
        </p15:guide>
        <p15:guide id="11" pos="687">
          <p15:clr>
            <a:srgbClr val="A4A3A4"/>
          </p15:clr>
        </p15:guide>
        <p15:guide id="12" orient="horz" pos="1690">
          <p15:clr>
            <a:srgbClr val="A4A3A4"/>
          </p15:clr>
        </p15:guide>
        <p15:guide id="13" orient="horz" pos="2916">
          <p15:clr>
            <a:srgbClr val="A4A3A4"/>
          </p15:clr>
        </p15:guide>
        <p15:guide id="14" pos="2224">
          <p15:clr>
            <a:srgbClr val="A4A3A4"/>
          </p15:clr>
        </p15:guide>
        <p15:guide id="15" pos="550">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663"/>
    <a:srgbClr val="595959"/>
    <a:srgbClr val="009DDC"/>
    <a:srgbClr val="FFC000"/>
    <a:srgbClr val="000000"/>
    <a:srgbClr val="C1D82F"/>
    <a:srgbClr val="FFFFFF"/>
    <a:srgbClr val="7B629C"/>
    <a:srgbClr val="78738B"/>
    <a:srgbClr val="413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47" autoAdjust="0"/>
  </p:normalViewPr>
  <p:slideViewPr>
    <p:cSldViewPr snapToGrid="0" snapToObjects="1" showGuides="1">
      <p:cViewPr varScale="1">
        <p:scale>
          <a:sx n="130" d="100"/>
          <a:sy n="130" d="100"/>
        </p:scale>
        <p:origin x="672" y="120"/>
      </p:cViewPr>
      <p:guideLst>
        <p:guide orient="horz" pos="800"/>
        <p:guide pos="2448"/>
        <p:guide orient="horz" pos="1799"/>
        <p:guide orient="horz" pos="2124"/>
        <p:guide orient="horz" pos="2600"/>
        <p:guide orient="horz" pos="1630"/>
        <p:guide orient="horz" pos="1869"/>
        <p:guide orient="horz" pos="2428"/>
        <p:guide orient="horz" pos="1350"/>
        <p:guide pos="467"/>
        <p:guide pos="687"/>
        <p:guide orient="horz" pos="1690"/>
        <p:guide orient="horz" pos="2916"/>
        <p:guide pos="2224"/>
        <p:guide pos="550"/>
        <p:guide pos="2879"/>
        <p:guide orient="horz" pos="2956"/>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2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6/26/2019</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6/26/2019</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1</a:t>
            </a:fld>
            <a:endParaRPr lang="en-US" dirty="0"/>
          </a:p>
        </p:txBody>
      </p:sp>
    </p:spTree>
    <p:extLst>
      <p:ext uri="{BB962C8B-B14F-4D97-AF65-F5344CB8AC3E}">
        <p14:creationId xmlns:p14="http://schemas.microsoft.com/office/powerpoint/2010/main" val="84337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240334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Through my membership</a:t>
            </a:r>
            <a:r>
              <a:rPr lang="en-US" baseline="0" dirty="0"/>
              <a:t> in the AMA and representation in the OMSS, our medical staff has access to resources and tools to help our staff improve </a:t>
            </a:r>
            <a:r>
              <a:rPr lang="en-US" sz="1200" dirty="0"/>
              <a:t>patient outcomes and the physician experience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2</a:t>
            </a:fld>
            <a:endParaRPr lang="en-US" dirty="0"/>
          </a:p>
        </p:txBody>
      </p:sp>
    </p:spTree>
    <p:extLst>
      <p:ext uri="{BB962C8B-B14F-4D97-AF65-F5344CB8AC3E}">
        <p14:creationId xmlns:p14="http://schemas.microsoft.com/office/powerpoint/2010/main" val="395727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Representation means that we have a voice in</a:t>
            </a:r>
            <a:r>
              <a:rPr lang="en-US" baseline="0" dirty="0"/>
              <a:t> what the AMA does and the stance that it takes in shaping health care. Because of our hospital’s role with the AMA-OMSS, we also have access to a nationwide network of Medical Staff leaders and subject matter experts to help with medical staff governance, physician wellbeing and the latest tools and resources to help us provide the best care for our patients. </a:t>
            </a: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3</a:t>
            </a:fld>
            <a:endParaRPr lang="en-US" dirty="0"/>
          </a:p>
        </p:txBody>
      </p:sp>
    </p:spTree>
    <p:extLst>
      <p:ext uri="{BB962C8B-B14F-4D97-AF65-F5344CB8AC3E}">
        <p14:creationId xmlns:p14="http://schemas.microsoft.com/office/powerpoint/2010/main" val="90036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aseline="0" dirty="0"/>
              <a:t>Regarding bullet #5, in February 2019, the American Board of Medical Specialties released its Vision Initiative Commission report.  This report contains 14 recommendations for immediate and intermediate implementation, all of which are designed to address current concerns with the Maintenance of Certification (MOC) process and to chart a path forward for the future to ensure that MOC is streamlined and germane to a physician’s practice.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aseline="0"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4</a:t>
            </a:fld>
            <a:endParaRPr lang="en-US" dirty="0"/>
          </a:p>
        </p:txBody>
      </p:sp>
    </p:spTree>
    <p:extLst>
      <p:ext uri="{BB962C8B-B14F-4D97-AF65-F5344CB8AC3E}">
        <p14:creationId xmlns:p14="http://schemas.microsoft.com/office/powerpoint/2010/main" val="185892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 session presentation</a:t>
            </a:r>
            <a:r>
              <a:rPr lang="en-US" baseline="0" dirty="0"/>
              <a:t> materials are available on the AMA website. </a:t>
            </a: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dirty="0"/>
          </a:p>
        </p:txBody>
      </p:sp>
    </p:spTree>
    <p:extLst>
      <p:ext uri="{BB962C8B-B14F-4D97-AF65-F5344CB8AC3E}">
        <p14:creationId xmlns:p14="http://schemas.microsoft.com/office/powerpoint/2010/main" val="119116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6</a:t>
            </a:fld>
            <a:endParaRPr lang="en-US" dirty="0"/>
          </a:p>
        </p:txBody>
      </p:sp>
    </p:spTree>
    <p:extLst>
      <p:ext uri="{BB962C8B-B14F-4D97-AF65-F5344CB8AC3E}">
        <p14:creationId xmlns:p14="http://schemas.microsoft.com/office/powerpoint/2010/main" val="184814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7</a:t>
            </a:fld>
            <a:endParaRPr lang="en-US" dirty="0"/>
          </a:p>
        </p:txBody>
      </p:sp>
    </p:spTree>
    <p:extLst>
      <p:ext uri="{BB962C8B-B14F-4D97-AF65-F5344CB8AC3E}">
        <p14:creationId xmlns:p14="http://schemas.microsoft.com/office/powerpoint/2010/main" val="137216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8</a:t>
            </a:fld>
            <a:endParaRPr lang="en-US" dirty="0"/>
          </a:p>
        </p:txBody>
      </p:sp>
    </p:spTree>
    <p:extLst>
      <p:ext uri="{BB962C8B-B14F-4D97-AF65-F5344CB8AC3E}">
        <p14:creationId xmlns:p14="http://schemas.microsoft.com/office/powerpoint/2010/main" val="141310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9</a:t>
            </a:fld>
            <a:endParaRPr lang="en-US" dirty="0"/>
          </a:p>
        </p:txBody>
      </p:sp>
    </p:spTree>
    <p:extLst>
      <p:ext uri="{BB962C8B-B14F-4D97-AF65-F5344CB8AC3E}">
        <p14:creationId xmlns:p14="http://schemas.microsoft.com/office/powerpoint/2010/main" val="383491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6634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953948"/>
            <a:ext cx="7643094" cy="1643620"/>
          </a:xfrm>
        </p:spPr>
        <p:txBody>
          <a:bodyPr anchor="ctr">
            <a:normAutofit/>
          </a:bodyPr>
          <a:lstStyle>
            <a:lvl1pPr algn="ctr">
              <a:lnSpc>
                <a:spcPct val="90000"/>
              </a:lnSpc>
              <a:defRPr sz="36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A4C49818-F702-864F-BCCF-30FB62494F22}"/>
              </a:ext>
            </a:extLst>
          </p:cNvPr>
          <p:cNvPicPr>
            <a:picLocks noChangeAspect="1"/>
          </p:cNvPicPr>
          <p:nvPr userDrawn="1"/>
        </p:nvPicPr>
        <p:blipFill>
          <a:blip r:embed="rId3"/>
          <a:stretch>
            <a:fillRect/>
          </a:stretch>
        </p:blipFill>
        <p:spPr>
          <a:xfrm>
            <a:off x="3605335" y="353505"/>
            <a:ext cx="1862735" cy="805991"/>
          </a:xfrm>
          <a:prstGeom prst="rect">
            <a:avLst/>
          </a:prstGeom>
        </p:spPr>
      </p:pic>
    </p:spTree>
    <p:extLst>
      <p:ext uri="{BB962C8B-B14F-4D97-AF65-F5344CB8AC3E}">
        <p14:creationId xmlns:p14="http://schemas.microsoft.com/office/powerpoint/2010/main" val="148099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701226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pic>
        <p:nvPicPr>
          <p:cNvPr id="13" name="Picture 12">
            <a:extLst>
              <a:ext uri="{FF2B5EF4-FFF2-40B4-BE49-F238E27FC236}">
                <a16:creationId xmlns:a16="http://schemas.microsoft.com/office/drawing/2014/main" id="{DF4D0F52-C332-CB49-AE5E-F57850035296}"/>
              </a:ext>
            </a:extLst>
          </p:cNvPr>
          <p:cNvPicPr>
            <a:picLocks noChangeAspect="1"/>
          </p:cNvPicPr>
          <p:nvPr userDrawn="1"/>
        </p:nvPicPr>
        <p:blipFill>
          <a:blip r:embed="rId2"/>
          <a:stretch>
            <a:fillRect/>
          </a:stretch>
        </p:blipFill>
        <p:spPr>
          <a:xfrm>
            <a:off x="3175000" y="1864803"/>
            <a:ext cx="2794000" cy="1206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Rectangle 6"/>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Rectangle 3"/>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34317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90686"/>
            <a:ext cx="9144000" cy="456639"/>
          </a:xfrm>
          <a:prstGeom prst="rect">
            <a:avLst/>
          </a:prstGeom>
          <a:solidFill>
            <a:srgbClr val="E0E0E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rgbClr val="452663"/>
                </a:solidFill>
                <a:latin typeface="Arial" charset="0"/>
                <a:ea typeface="Arial" charset="0"/>
                <a:cs typeface="Arial" charset="0"/>
              </a:rPr>
              <a:t>© 2019 American Medical Association. All rights reserved.</a:t>
            </a:r>
          </a:p>
        </p:txBody>
      </p:sp>
      <p:pic>
        <p:nvPicPr>
          <p:cNvPr id="11" name="Picture 10">
            <a:extLst>
              <a:ext uri="{FF2B5EF4-FFF2-40B4-BE49-F238E27FC236}">
                <a16:creationId xmlns:a16="http://schemas.microsoft.com/office/drawing/2014/main" id="{EB001817-EFE2-6642-8F3A-4C4B693F4DB4}"/>
              </a:ext>
            </a:extLst>
          </p:cNvPr>
          <p:cNvPicPr>
            <a:picLocks noChangeAspect="1"/>
          </p:cNvPicPr>
          <p:nvPr userDrawn="1"/>
        </p:nvPicPr>
        <p:blipFill>
          <a:blip r:embed="rId27"/>
          <a:stretch>
            <a:fillRect/>
          </a:stretch>
        </p:blipFill>
        <p:spPr>
          <a:xfrm>
            <a:off x="8007747" y="4748687"/>
            <a:ext cx="910010" cy="366532"/>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43" r:id="rId5"/>
    <p:sldLayoutId id="2147483744" r:id="rId6"/>
    <p:sldLayoutId id="2147483745" r:id="rId7"/>
    <p:sldLayoutId id="2147483719"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6" r:id="rId17"/>
    <p:sldLayoutId id="2147483737" r:id="rId18"/>
    <p:sldLayoutId id="2147483740" r:id="rId19"/>
    <p:sldLayoutId id="2147483741" r:id="rId20"/>
    <p:sldLayoutId id="2147483747" r:id="rId21"/>
    <p:sldLayoutId id="2147483748" r:id="rId22"/>
    <p:sldLayoutId id="2147483749" r:id="rId23"/>
    <p:sldLayoutId id="2147483751" r:id="rId24"/>
    <p:sldLayoutId id="2147483725" r:id="rId25"/>
  </p:sldLayoutIdLst>
  <p:hf hdr="0" ftr="0" dt="0"/>
  <p:txStyles>
    <p:title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ama-assn.org/go/om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assn.org/about/omss-meeting-docum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t.ly/omss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hyperlink" Target="http://bit.ly/omss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hyperlink" Target="https://amc.ama-ass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omss@ama-assn.org" TargetMode="External"/><Relationship Id="rId4" Type="http://schemas.openxmlformats.org/officeDocument/2006/relationships/hyperlink" Target="http://facebook.com/groups/AMAOM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6-8, 2019</a:t>
            </a:r>
          </a:p>
          <a:p>
            <a:r>
              <a:rPr lang="en-US" dirty="0"/>
              <a:t>Chicago</a:t>
            </a:r>
          </a:p>
        </p:txBody>
      </p:sp>
      <p:sp>
        <p:nvSpPr>
          <p:cNvPr id="3" name="Title 2"/>
          <p:cNvSpPr>
            <a:spLocks noGrp="1"/>
          </p:cNvSpPr>
          <p:nvPr>
            <p:ph type="title"/>
          </p:nvPr>
        </p:nvSpPr>
        <p:spPr/>
        <p:txBody>
          <a:bodyPr/>
          <a:lstStyle/>
          <a:p>
            <a:r>
              <a:rPr lang="en-US" dirty="0"/>
              <a:t>2019 Annual Meeting of the </a:t>
            </a:r>
            <a:br>
              <a:rPr lang="en-US" dirty="0"/>
            </a:br>
            <a:r>
              <a:rPr lang="en-US" dirty="0"/>
              <a:t>AMA Organized Medical Staff Section</a:t>
            </a:r>
          </a:p>
        </p:txBody>
      </p:sp>
    </p:spTree>
    <p:extLst>
      <p:ext uri="{BB962C8B-B14F-4D97-AF65-F5344CB8AC3E}">
        <p14:creationId xmlns:p14="http://schemas.microsoft.com/office/powerpoint/2010/main" val="153995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AMA Organized Medical Staff Section</a:t>
            </a:r>
          </a:p>
        </p:txBody>
      </p:sp>
      <p:sp>
        <p:nvSpPr>
          <p:cNvPr id="3" name="Content Placeholder 2"/>
          <p:cNvSpPr>
            <a:spLocks noGrp="1"/>
          </p:cNvSpPr>
          <p:nvPr>
            <p:ph idx="1"/>
          </p:nvPr>
        </p:nvSpPr>
        <p:spPr>
          <a:xfrm>
            <a:off x="628650" y="1131502"/>
            <a:ext cx="4486814" cy="3463707"/>
          </a:xfrm>
        </p:spPr>
        <p:txBody>
          <a:bodyPr/>
          <a:lstStyle/>
          <a:p>
            <a:pPr marL="0" indent="0">
              <a:buNone/>
            </a:pPr>
            <a:r>
              <a:rPr lang="en-US" sz="2000" dirty="0"/>
              <a:t>Through education, advocacy, best practice sharing, and collaboration, the OMSS provides critical resources to medical staffs to improve patient outcomes and the physician experience. </a:t>
            </a:r>
          </a:p>
          <a:p>
            <a:pPr marL="0" indent="0" algn="ctr">
              <a:buNone/>
            </a:pPr>
            <a:r>
              <a:rPr lang="en-US" sz="2000" dirty="0">
                <a:hlinkClick r:id="rId3"/>
              </a:rPr>
              <a:t>ama-assn.org/go/</a:t>
            </a:r>
            <a:r>
              <a:rPr lang="en-US" sz="2000" dirty="0" err="1">
                <a:hlinkClick r:id="rId3"/>
              </a:rPr>
              <a:t>omss</a:t>
            </a:r>
            <a:r>
              <a:rPr lang="en-US" sz="2000" dirty="0"/>
              <a:t> </a:t>
            </a:r>
          </a:p>
          <a:p>
            <a:pPr marL="0" indent="0">
              <a:buNone/>
            </a:pP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905" y="1035841"/>
            <a:ext cx="208535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representation in OMSS mean for our staff?</a:t>
            </a:r>
          </a:p>
        </p:txBody>
      </p:sp>
      <p:sp>
        <p:nvSpPr>
          <p:cNvPr id="3" name="Content Placeholder 2"/>
          <p:cNvSpPr>
            <a:spLocks noGrp="1"/>
          </p:cNvSpPr>
          <p:nvPr>
            <p:ph idx="1"/>
          </p:nvPr>
        </p:nvSpPr>
        <p:spPr/>
        <p:txBody>
          <a:bodyPr>
            <a:normAutofit/>
          </a:bodyPr>
          <a:lstStyle/>
          <a:p>
            <a:r>
              <a:rPr lang="en-US" sz="2000" dirty="0"/>
              <a:t>Role in shaping AMA policy on matters that impact physicians, organized medical staffs, and hospitals/health systems. </a:t>
            </a:r>
          </a:p>
          <a:p>
            <a:r>
              <a:rPr lang="en-US" sz="2000" dirty="0"/>
              <a:t>Access to tools and resources to address issues related to medical staff governance, physician-hospital relations, patient safety, quality improvement, and more.</a:t>
            </a:r>
          </a:p>
        </p:txBody>
      </p:sp>
    </p:spTree>
    <p:extLst>
      <p:ext uri="{BB962C8B-B14F-4D97-AF65-F5344CB8AC3E}">
        <p14:creationId xmlns:p14="http://schemas.microsoft.com/office/powerpoint/2010/main" val="316699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Annual Meeting Highlights: Policy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OMSS Assembly influenced AMA policy in the following areas, among others:</a:t>
            </a:r>
          </a:p>
          <a:p>
            <a:r>
              <a:rPr lang="en-US" dirty="0"/>
              <a:t>Integration of the Prescription Drug Monitoring Program into the EHR workflow; </a:t>
            </a:r>
          </a:p>
          <a:p>
            <a:r>
              <a:rPr lang="en-US" dirty="0"/>
              <a:t>Education of medical students, physicians-in-training and physicians entering into employment contracts with large health care system employers on the dangers of aggressive restrictive covenants; </a:t>
            </a:r>
          </a:p>
          <a:p>
            <a:r>
              <a:rPr lang="en-US" dirty="0"/>
              <a:t>Injurious policies that limit a physician’s access to hospital services based upon the number of referrals made, the number of procedures performed and/or similar economic determinants; </a:t>
            </a:r>
          </a:p>
          <a:p>
            <a:r>
              <a:rPr lang="en-US" dirty="0"/>
              <a:t>The importance of ensuring that medical staff bylaws promote gender equity; </a:t>
            </a:r>
          </a:p>
          <a:p>
            <a:r>
              <a:rPr lang="en-US" dirty="0"/>
              <a:t>Ensuring that the Maintenance of Certification process is streamlined and germane to a physician’s daily practice.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83673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Annual Meeting highlights: Education</a:t>
            </a:r>
          </a:p>
        </p:txBody>
      </p:sp>
      <p:sp>
        <p:nvSpPr>
          <p:cNvPr id="4" name="Content Placeholder 3"/>
          <p:cNvSpPr>
            <a:spLocks noGrp="1"/>
          </p:cNvSpPr>
          <p:nvPr>
            <p:ph idx="1"/>
          </p:nvPr>
        </p:nvSpPr>
        <p:spPr/>
        <p:txBody>
          <a:bodyPr>
            <a:normAutofit/>
          </a:bodyPr>
          <a:lstStyle/>
          <a:p>
            <a:endParaRPr lang="en-US" dirty="0"/>
          </a:p>
          <a:p>
            <a:pPr>
              <a:buFont typeface="Wingdings" panose="05000000000000000000" pitchFamily="2" charset="2"/>
              <a:buChar char="§"/>
            </a:pPr>
            <a:r>
              <a:rPr lang="en-US" dirty="0"/>
              <a:t>A practical presentation on preventing ergonomic injuries in medical practice; </a:t>
            </a:r>
          </a:p>
          <a:p>
            <a:pPr>
              <a:buFont typeface="Wingdings" panose="05000000000000000000" pitchFamily="2" charset="2"/>
              <a:buChar char="§"/>
            </a:pPr>
            <a:r>
              <a:rPr lang="en-US" dirty="0"/>
              <a:t>An inspiring presentation on how a group of engaged physicians was able to successfully galvanize the public in opposition to a hospital policy that had the effect of shutting out non-hospital employed physicians from caring for their patients at the hospital; </a:t>
            </a:r>
          </a:p>
          <a:p>
            <a:pPr>
              <a:buFont typeface="Wingdings" panose="05000000000000000000" pitchFamily="2" charset="2"/>
              <a:buChar char="§"/>
            </a:pPr>
            <a:r>
              <a:rPr lang="en-US" dirty="0"/>
              <a:t>An informative presentation from The Joint Commission about its work in patient safety and debunking various myths about Joint Commission accreditation standards.  </a:t>
            </a:r>
          </a:p>
        </p:txBody>
      </p:sp>
      <p:sp>
        <p:nvSpPr>
          <p:cNvPr id="6" name="TextBox 5"/>
          <p:cNvSpPr txBox="1"/>
          <p:nvPr/>
        </p:nvSpPr>
        <p:spPr>
          <a:xfrm>
            <a:off x="660819" y="897149"/>
            <a:ext cx="7669961" cy="369332"/>
          </a:xfrm>
          <a:prstGeom prst="rect">
            <a:avLst/>
          </a:prstGeom>
          <a:noFill/>
        </p:spPr>
        <p:txBody>
          <a:bodyPr wrap="square" rtlCol="0">
            <a:spAutoFit/>
          </a:bodyPr>
          <a:lstStyle/>
          <a:p>
            <a:r>
              <a:rPr lang="en-US" dirty="0"/>
              <a:t>Three great education programs, all with overflow attendance:  </a:t>
            </a:r>
          </a:p>
        </p:txBody>
      </p:sp>
    </p:spTree>
    <p:extLst>
      <p:ext uri="{BB962C8B-B14F-4D97-AF65-F5344CB8AC3E}">
        <p14:creationId xmlns:p14="http://schemas.microsoft.com/office/powerpoint/2010/main" val="1763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meeting resources</a:t>
            </a:r>
          </a:p>
        </p:txBody>
      </p:sp>
      <p:sp>
        <p:nvSpPr>
          <p:cNvPr id="3" name="Content Placeholder 2"/>
          <p:cNvSpPr>
            <a:spLocks noGrp="1"/>
          </p:cNvSpPr>
          <p:nvPr>
            <p:ph idx="1"/>
          </p:nvPr>
        </p:nvSpPr>
        <p:spPr/>
        <p:txBody>
          <a:bodyPr>
            <a:normAutofit/>
          </a:bodyPr>
          <a:lstStyle/>
          <a:p>
            <a:pPr marL="0" indent="0">
              <a:buNone/>
            </a:pPr>
            <a:r>
              <a:rPr lang="en-US" sz="2000" dirty="0"/>
              <a:t>Download all meeting materials, including policy proceedings and education session resources: </a:t>
            </a:r>
          </a:p>
          <a:p>
            <a:pPr marL="0" indent="0" algn="ctr">
              <a:buNone/>
            </a:pPr>
            <a:r>
              <a:rPr lang="en-US" sz="2000" dirty="0">
                <a:hlinkClick r:id="rId3"/>
              </a:rPr>
              <a:t>https://www.ama-assn.org/about/omss-meeting-documents</a:t>
            </a:r>
            <a:r>
              <a:rPr lang="en-US" sz="2000" dirty="0"/>
              <a:t> </a:t>
            </a:r>
          </a:p>
          <a:p>
            <a:endParaRPr lang="en-US" sz="2000" dirty="0"/>
          </a:p>
          <a:p>
            <a:endParaRPr lang="en-US" sz="2000" dirty="0"/>
          </a:p>
        </p:txBody>
      </p:sp>
    </p:spTree>
    <p:extLst>
      <p:ext uri="{BB962C8B-B14F-4D97-AF65-F5344CB8AC3E}">
        <p14:creationId xmlns:p14="http://schemas.microsoft.com/office/powerpoint/2010/main" val="278469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Save the date: Medical Staff Update webinar</a:t>
            </a:r>
          </a:p>
        </p:txBody>
      </p:sp>
      <p:sp>
        <p:nvSpPr>
          <p:cNvPr id="3" name="Content Placeholder 2"/>
          <p:cNvSpPr>
            <a:spLocks noGrp="1"/>
          </p:cNvSpPr>
          <p:nvPr>
            <p:ph sz="half" idx="1"/>
          </p:nvPr>
        </p:nvSpPr>
        <p:spPr>
          <a:xfrm>
            <a:off x="628650" y="1063299"/>
            <a:ext cx="3867150" cy="3184853"/>
          </a:xfrm>
        </p:spPr>
        <p:txBody>
          <a:bodyPr>
            <a:normAutofit/>
          </a:bodyPr>
          <a:lstStyle/>
          <a:p>
            <a:pPr marL="0" indent="0">
              <a:buNone/>
            </a:pPr>
            <a:r>
              <a:rPr lang="en-US" sz="2000" dirty="0"/>
              <a:t>September 17, 8 pm Eastern time</a:t>
            </a:r>
          </a:p>
          <a:p>
            <a:pPr marL="0" indent="0">
              <a:buNone/>
            </a:pPr>
            <a:r>
              <a:rPr lang="en-US" sz="2000" dirty="0"/>
              <a:t>Education/discussion topic TBA</a:t>
            </a:r>
          </a:p>
          <a:p>
            <a:pPr marL="0" indent="0">
              <a:buNone/>
            </a:pPr>
            <a:r>
              <a:rPr lang="en-US" sz="2000" dirty="0"/>
              <a:t>Free registration:</a:t>
            </a:r>
            <a:br>
              <a:rPr lang="en-US" sz="2000" dirty="0"/>
            </a:br>
            <a:r>
              <a:rPr lang="en-US" sz="2000" dirty="0">
                <a:hlinkClick r:id="rId3"/>
              </a:rPr>
              <a:t>http://bit.ly/omss5</a:t>
            </a:r>
            <a:r>
              <a:rPr lang="en-US" sz="2000" dirty="0"/>
              <a:t> </a:t>
            </a:r>
          </a:p>
          <a:p>
            <a:pPr marL="0" indent="0">
              <a:buNone/>
            </a:pPr>
            <a:r>
              <a:rPr lang="en-US" sz="2000" dirty="0"/>
              <a:t> </a:t>
            </a:r>
          </a:p>
        </p:txBody>
      </p:sp>
      <p:sp>
        <p:nvSpPr>
          <p:cNvPr id="4" name="Content Placeholder 3"/>
          <p:cNvSpPr>
            <a:spLocks noGrp="1"/>
          </p:cNvSpPr>
          <p:nvPr>
            <p:ph sz="half" idx="2"/>
          </p:nvPr>
        </p:nvSpPr>
        <p:spPr>
          <a:xfrm>
            <a:off x="4648200" y="1375565"/>
            <a:ext cx="3867150" cy="3114213"/>
          </a:xfrm>
        </p:spPr>
        <p:txBody>
          <a:bodyPr/>
          <a:lstStyle/>
          <a:p>
            <a:pPr marL="0" indent="0">
              <a:buNone/>
            </a:pPr>
            <a:endParaRPr lang="en-US" dirty="0"/>
          </a:p>
        </p:txBody>
      </p:sp>
      <p:pic>
        <p:nvPicPr>
          <p:cNvPr id="2050" name="Picture 2" descr="Image result for conference call images do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51279"/>
            <a:ext cx="3840479"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1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resource: Addressing disruptive physician behavior</a:t>
            </a:r>
          </a:p>
        </p:txBody>
      </p:sp>
      <p:sp>
        <p:nvSpPr>
          <p:cNvPr id="3" name="Content Placeholder 2"/>
          <p:cNvSpPr>
            <a:spLocks noGrp="1"/>
          </p:cNvSpPr>
          <p:nvPr>
            <p:ph idx="1"/>
          </p:nvPr>
        </p:nvSpPr>
        <p:spPr/>
        <p:txBody>
          <a:bodyPr>
            <a:noAutofit/>
          </a:bodyPr>
          <a:lstStyle/>
          <a:p>
            <a:r>
              <a:rPr lang="en-US" sz="2000" dirty="0"/>
              <a:t>Free, 30-minute learning module will: </a:t>
            </a:r>
          </a:p>
          <a:p>
            <a:pPr lvl="1"/>
            <a:r>
              <a:rPr lang="en-US" sz="1600" dirty="0"/>
              <a:t>show you how to define appropriate, </a:t>
            </a:r>
            <a:br>
              <a:rPr lang="en-US" sz="1600" dirty="0"/>
            </a:br>
            <a:r>
              <a:rPr lang="en-US" sz="1600" dirty="0"/>
              <a:t>inappropriate, and disruptive behavior;</a:t>
            </a:r>
          </a:p>
          <a:p>
            <a:pPr lvl="1"/>
            <a:r>
              <a:rPr lang="en-US" sz="1600" dirty="0"/>
              <a:t>present guidelines for dealing </a:t>
            </a:r>
            <a:br>
              <a:rPr lang="en-US" sz="1600" dirty="0"/>
            </a:br>
            <a:r>
              <a:rPr lang="en-US" sz="1600" dirty="0"/>
              <a:t>with these behaviors; and</a:t>
            </a:r>
          </a:p>
          <a:p>
            <a:pPr lvl="1"/>
            <a:r>
              <a:rPr lang="en-US" sz="1600" dirty="0"/>
              <a:t>provide you with your own downloadable </a:t>
            </a:r>
            <a:br>
              <a:rPr lang="en-US" sz="1600" dirty="0"/>
            </a:br>
            <a:r>
              <a:rPr lang="en-US" sz="1600" dirty="0"/>
              <a:t>copy of the </a:t>
            </a:r>
            <a:r>
              <a:rPr lang="en-US" sz="1600" b="1" dirty="0"/>
              <a:t>AMA Model Medical Staff </a:t>
            </a:r>
            <a:br>
              <a:rPr lang="en-US" sz="1600" b="1" dirty="0"/>
            </a:br>
            <a:r>
              <a:rPr lang="en-US" sz="1600" b="1" dirty="0"/>
              <a:t>Code of Conduct</a:t>
            </a:r>
            <a:r>
              <a:rPr lang="en-US" sz="1600" dirty="0"/>
              <a:t>  that you can integrate </a:t>
            </a:r>
            <a:br>
              <a:rPr lang="en-US" sz="1600" dirty="0"/>
            </a:br>
            <a:r>
              <a:rPr lang="en-US" sz="1600" dirty="0"/>
              <a:t>into your medical staff bylaws.</a:t>
            </a:r>
          </a:p>
          <a:p>
            <a:r>
              <a:rPr lang="en-US" sz="2000" dirty="0"/>
              <a:t>Now available in the AMA Education Center: </a:t>
            </a:r>
            <a:r>
              <a:rPr lang="en-US" sz="2000" dirty="0">
                <a:hlinkClick r:id="rId3"/>
              </a:rPr>
              <a:t>http://bit.ly/omss3</a:t>
            </a:r>
            <a:endParaRPr lang="en-US" sz="2000" dirty="0"/>
          </a:p>
        </p:txBody>
      </p:sp>
      <p:pic>
        <p:nvPicPr>
          <p:cNvPr id="3074" name="Picture 2" descr="https://cdn.articulate.com/rise/courses/iVUV8QRDUJWwzs1ntZjSTM55dgiuGzKe/3FuYVkIUQJeQF3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833" y="1265780"/>
            <a:ext cx="3574788" cy="238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7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with OMSS</a:t>
            </a:r>
          </a:p>
        </p:txBody>
      </p:sp>
      <p:sp>
        <p:nvSpPr>
          <p:cNvPr id="3" name="Content Placeholder 2"/>
          <p:cNvSpPr>
            <a:spLocks noGrp="1"/>
          </p:cNvSpPr>
          <p:nvPr>
            <p:ph idx="1"/>
          </p:nvPr>
        </p:nvSpPr>
        <p:spPr>
          <a:xfrm>
            <a:off x="628649" y="1131502"/>
            <a:ext cx="8299691" cy="3463707"/>
          </a:xfrm>
        </p:spPr>
        <p:txBody>
          <a:bodyPr>
            <a:normAutofit/>
          </a:bodyPr>
          <a:lstStyle/>
          <a:p>
            <a:r>
              <a:rPr lang="en-US" sz="2000" dirty="0"/>
              <a:t>Sign up to receive monthly OMSS emails:  </a:t>
            </a:r>
            <a:r>
              <a:rPr lang="en-US" sz="2000" dirty="0">
                <a:hlinkClick r:id="rId3"/>
              </a:rPr>
              <a:t>amc.ama-assn.org</a:t>
            </a:r>
            <a:r>
              <a:rPr lang="en-US" sz="2000" dirty="0"/>
              <a:t> </a:t>
            </a:r>
          </a:p>
          <a:p>
            <a:r>
              <a:rPr lang="en-US" sz="2000" dirty="0"/>
              <a:t>Join us on Facebook: </a:t>
            </a:r>
            <a:r>
              <a:rPr lang="en-US" sz="2000" dirty="0">
                <a:hlinkClick r:id="rId4"/>
              </a:rPr>
              <a:t>facebook.com/groups/AMAOMSS</a:t>
            </a:r>
            <a:r>
              <a:rPr lang="en-US" sz="2000" dirty="0"/>
              <a:t>    </a:t>
            </a:r>
          </a:p>
          <a:p>
            <a:r>
              <a:rPr lang="en-US" sz="2000" dirty="0"/>
              <a:t>Contact us with questions, suggestions, or concerns: </a:t>
            </a:r>
            <a:br>
              <a:rPr lang="en-US" sz="2000" dirty="0"/>
            </a:br>
            <a:r>
              <a:rPr lang="en-US" sz="2000" dirty="0">
                <a:hlinkClick r:id="rId5"/>
              </a:rPr>
              <a:t>omss@ama-assn.org</a:t>
            </a:r>
            <a:r>
              <a:rPr lang="en-US" sz="2000" dirty="0"/>
              <a:t>  </a:t>
            </a:r>
          </a:p>
          <a:p>
            <a:endParaRPr lang="en-US" sz="2000" dirty="0"/>
          </a:p>
          <a:p>
            <a:endParaRPr lang="en-US" sz="2000" dirty="0"/>
          </a:p>
        </p:txBody>
      </p:sp>
    </p:spTree>
    <p:extLst>
      <p:ext uri="{BB962C8B-B14F-4D97-AF65-F5344CB8AC3E}">
        <p14:creationId xmlns:p14="http://schemas.microsoft.com/office/powerpoint/2010/main" val="3066415650"/>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Unit xmlns="347eb58b-9829-4dcf-afe6-9117afd8b32f">Enterprise Communications</BusinessUni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1CCBA65053F04188BF46954FAF508F" ma:contentTypeVersion="5" ma:contentTypeDescription="Create a new document." ma:contentTypeScope="" ma:versionID="5ed666116956bcc125d5861d61b5ed5f">
  <xsd:schema xmlns:xsd="http://www.w3.org/2001/XMLSchema" xmlns:xs="http://www.w3.org/2001/XMLSchema" xmlns:p="http://schemas.microsoft.com/office/2006/metadata/properties" xmlns:ns2="347eb58b-9829-4dcf-afe6-9117afd8b32f" xmlns:ns3="827222cb-f138-4cec-963a-8b0f590b44fe" targetNamespace="http://schemas.microsoft.com/office/2006/metadata/properties" ma:root="true" ma:fieldsID="ee3daa0a3e746b627e996048e6ece741" ns2:_="" ns3:_="">
    <xsd:import namespace="347eb58b-9829-4dcf-afe6-9117afd8b32f"/>
    <xsd:import namespace="827222cb-f138-4cec-963a-8b0f590b44fe"/>
    <xsd:element name="properties">
      <xsd:complexType>
        <xsd:sequence>
          <xsd:element name="documentManagement">
            <xsd:complexType>
              <xsd:all>
                <xsd:element ref="ns2:BusinessUnit"/>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eb58b-9829-4dcf-afe6-9117afd8b32f" elementFormDefault="qualified">
    <xsd:import namespace="http://schemas.microsoft.com/office/2006/documentManagement/types"/>
    <xsd:import namespace="http://schemas.microsoft.com/office/infopath/2007/PartnerControls"/>
    <xsd:element name="BusinessUnit" ma:index="8" ma:displayName="Business Unit" ma:default="Enterprise Communications" ma:format="Dropdown" ma:internalName="BusinessUnit">
      <xsd:simpleType>
        <xsd:restriction base="dms:Choice">
          <xsd:enumeration value="Enterprise Communications"/>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7222cb-f138-4cec-963a-8b0f590b44f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B1DF0B-7ECB-459A-B8CE-B77B61AD354A}">
  <ds:schemaRefs>
    <ds:schemaRef ds:uri="http://www.w3.org/XML/1998/namespace"/>
    <ds:schemaRef ds:uri="http://schemas.microsoft.com/office/2006/documentManagement/types"/>
    <ds:schemaRef ds:uri="http://purl.org/dc/terms/"/>
    <ds:schemaRef ds:uri="827222cb-f138-4cec-963a-8b0f590b44fe"/>
    <ds:schemaRef ds:uri="http://schemas.microsoft.com/office/2006/metadata/properties"/>
    <ds:schemaRef ds:uri="http://purl.org/dc/dcmitype/"/>
    <ds:schemaRef ds:uri="http://schemas.openxmlformats.org/package/2006/metadata/core-properties"/>
    <ds:schemaRef ds:uri="http://schemas.microsoft.com/office/infopath/2007/PartnerControls"/>
    <ds:schemaRef ds:uri="347eb58b-9829-4dcf-afe6-9117afd8b32f"/>
    <ds:schemaRef ds:uri="http://purl.org/dc/elements/1.1/"/>
  </ds:schemaRefs>
</ds:datastoreItem>
</file>

<file path=customXml/itemProps2.xml><?xml version="1.0" encoding="utf-8"?>
<ds:datastoreItem xmlns:ds="http://schemas.openxmlformats.org/officeDocument/2006/customXml" ds:itemID="{3E95687B-875C-4C38-8C21-7F8EA080E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eb58b-9829-4dcf-afe6-9117afd8b32f"/>
    <ds:schemaRef ds:uri="827222cb-f138-4cec-963a-8b0f590b4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EB1EC7-85E3-49D8-8EF3-B3194F2E9E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14723</TotalTime>
  <Words>630</Words>
  <Application>Microsoft Office PowerPoint</Application>
  <PresentationFormat>On-screen Show (16:9)</PresentationFormat>
  <Paragraphs>57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Custom Design</vt:lpstr>
      <vt:lpstr>2019 Annual Meeting of the  AMA Organized Medical Staff Section</vt:lpstr>
      <vt:lpstr>About the AMA Organized Medical Staff Section</vt:lpstr>
      <vt:lpstr>What does representation in OMSS mean for our staff?</vt:lpstr>
      <vt:lpstr>2019 Annual Meeting Highlights: Policy </vt:lpstr>
      <vt:lpstr>2019 Annual Meeting highlights: Education</vt:lpstr>
      <vt:lpstr>Access meeting resources</vt:lpstr>
      <vt:lpstr>Save the date: Medical Staff Update webinar</vt:lpstr>
      <vt:lpstr>New resource: Addressing disruptive physician behavior</vt:lpstr>
      <vt:lpstr>Stay connected with OMSS</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Keith Voogd</cp:lastModifiedBy>
  <cp:revision>849</cp:revision>
  <cp:lastPrinted>2019-06-24T19:44:07Z</cp:lastPrinted>
  <dcterms:created xsi:type="dcterms:W3CDTF">2013-07-16T20:36:18Z</dcterms:created>
  <dcterms:modified xsi:type="dcterms:W3CDTF">2019-06-26T21:28:52Z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0x0101005E1CCBA65053F04188BF46954FAF508F</vt:lpwstr>
  </property>
  <property fmtid="{D5CDD505-2E9C-101B-9397-08002B2CF9AE}" pid="3" name="AuthorIds_UIVersion_1024">
    <vt:lpwstr>18</vt:lpwstr>
  </property>
</Properties>
</file>